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1" r:id="rId4"/>
  </p:sldMasterIdLst>
  <p:notesMasterIdLst>
    <p:notesMasterId r:id="rId24"/>
  </p:notesMasterIdLst>
  <p:handoutMasterIdLst>
    <p:handoutMasterId r:id="rId25"/>
  </p:handoutMasterIdLst>
  <p:sldIdLst>
    <p:sldId id="356" r:id="rId5"/>
    <p:sldId id="459" r:id="rId6"/>
    <p:sldId id="421" r:id="rId7"/>
    <p:sldId id="462" r:id="rId8"/>
    <p:sldId id="468" r:id="rId9"/>
    <p:sldId id="469" r:id="rId10"/>
    <p:sldId id="483" r:id="rId11"/>
    <p:sldId id="471" r:id="rId12"/>
    <p:sldId id="473" r:id="rId13"/>
    <p:sldId id="474" r:id="rId14"/>
    <p:sldId id="481" r:id="rId15"/>
    <p:sldId id="475" r:id="rId16"/>
    <p:sldId id="472" r:id="rId17"/>
    <p:sldId id="476" r:id="rId18"/>
    <p:sldId id="470" r:id="rId19"/>
    <p:sldId id="478" r:id="rId20"/>
    <p:sldId id="477" r:id="rId21"/>
    <p:sldId id="447" r:id="rId22"/>
    <p:sldId id="366" r:id="rId23"/>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 userDrawn="1">
          <p15:clr>
            <a:srgbClr val="A4A3A4"/>
          </p15:clr>
        </p15:guide>
        <p15:guide id="2" userDrawn="1">
          <p15:clr>
            <a:srgbClr val="A4A3A4"/>
          </p15:clr>
        </p15:guide>
        <p15:guide id="3" orient="horz" pos="59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ED"/>
    <a:srgbClr val="727272"/>
    <a:srgbClr val="999999"/>
    <a:srgbClr val="31ADE7"/>
    <a:srgbClr val="0FA5B0"/>
    <a:srgbClr val="00A0CF"/>
    <a:srgbClr val="EF5323"/>
    <a:srgbClr val="2F4B75"/>
    <a:srgbClr val="54217D"/>
    <a:srgbClr val="ED2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82484" autoAdjust="0"/>
  </p:normalViewPr>
  <p:slideViewPr>
    <p:cSldViewPr snapToGrid="0" snapToObjects="1" showGuides="1">
      <p:cViewPr varScale="1">
        <p:scale>
          <a:sx n="68" d="100"/>
          <a:sy n="68" d="100"/>
        </p:scale>
        <p:origin x="797" y="58"/>
      </p:cViewPr>
      <p:guideLst>
        <p:guide orient="horz" pos="194"/>
        <p:guide/>
        <p:guide orient="horz" pos="598"/>
      </p:guideLst>
    </p:cSldViewPr>
  </p:slideViewPr>
  <p:notesTextViewPr>
    <p:cViewPr>
      <p:scale>
        <a:sx n="100" d="100"/>
        <a:sy n="100" d="100"/>
      </p:scale>
      <p:origin x="0" y="0"/>
    </p:cViewPr>
  </p:notesTextViewPr>
  <p:sorterViewPr>
    <p:cViewPr>
      <p:scale>
        <a:sx n="120" d="100"/>
        <a:sy n="120" d="100"/>
      </p:scale>
      <p:origin x="0" y="0"/>
    </p:cViewPr>
  </p:sorterViewPr>
  <p:notesViewPr>
    <p:cSldViewPr snapToGrid="0" snapToObjects="1">
      <p:cViewPr varScale="1">
        <p:scale>
          <a:sx n="68" d="100"/>
          <a:sy n="68" d="100"/>
        </p:scale>
        <p:origin x="22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02FC9F-7BC8-470E-BBE0-FBE239A52DAE}"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B21B6699-6FC7-49FC-A438-BF4E0BD67EB9}">
      <dgm:prSet phldrT="[Text]"/>
      <dgm:spPr/>
      <dgm:t>
        <a:bodyPr/>
        <a:lstStyle/>
        <a:p>
          <a:r>
            <a:rPr lang="en-US" dirty="0"/>
            <a:t>Stakeholders</a:t>
          </a:r>
        </a:p>
      </dgm:t>
    </dgm:pt>
    <dgm:pt modelId="{4937F09E-979F-47D3-A5C2-16CBC614E5D9}" type="parTrans" cxnId="{18C44DF2-87A2-4DBC-B907-8235BE06C280}">
      <dgm:prSet/>
      <dgm:spPr/>
      <dgm:t>
        <a:bodyPr/>
        <a:lstStyle/>
        <a:p>
          <a:endParaRPr lang="en-US"/>
        </a:p>
      </dgm:t>
    </dgm:pt>
    <dgm:pt modelId="{E8CC164D-E19F-4DBC-9BEE-7EB5FA318F0C}" type="sibTrans" cxnId="{18C44DF2-87A2-4DBC-B907-8235BE06C280}">
      <dgm:prSet/>
      <dgm:spPr/>
      <dgm:t>
        <a:bodyPr/>
        <a:lstStyle/>
        <a:p>
          <a:endParaRPr lang="en-US"/>
        </a:p>
      </dgm:t>
    </dgm:pt>
    <dgm:pt modelId="{B34DD97C-01F3-4797-BC63-6D975048B535}">
      <dgm:prSet phldrT="[Text]"/>
      <dgm:spPr/>
      <dgm:t>
        <a:bodyPr/>
        <a:lstStyle/>
        <a:p>
          <a:r>
            <a:rPr lang="en-US" dirty="0"/>
            <a:t>Director</a:t>
          </a:r>
        </a:p>
      </dgm:t>
    </dgm:pt>
    <dgm:pt modelId="{CA1C98ED-3522-41AB-9C4D-4CF8E3659357}" type="parTrans" cxnId="{154F506C-6FA1-4E51-B7C9-572CA8EE6469}">
      <dgm:prSet/>
      <dgm:spPr/>
      <dgm:t>
        <a:bodyPr/>
        <a:lstStyle/>
        <a:p>
          <a:endParaRPr lang="en-US"/>
        </a:p>
      </dgm:t>
    </dgm:pt>
    <dgm:pt modelId="{42B0F88C-F87E-423B-B9CF-AEFFED90D685}" type="sibTrans" cxnId="{154F506C-6FA1-4E51-B7C9-572CA8EE6469}">
      <dgm:prSet/>
      <dgm:spPr/>
      <dgm:t>
        <a:bodyPr/>
        <a:lstStyle/>
        <a:p>
          <a:endParaRPr lang="en-US"/>
        </a:p>
      </dgm:t>
    </dgm:pt>
    <dgm:pt modelId="{6163818B-410D-4ACD-BF06-6FEE935D15E3}">
      <dgm:prSet phldrT="[Text]"/>
      <dgm:spPr/>
      <dgm:t>
        <a:bodyPr/>
        <a:lstStyle/>
        <a:p>
          <a:r>
            <a:rPr lang="en-US" dirty="0"/>
            <a:t>Teachers</a:t>
          </a:r>
        </a:p>
      </dgm:t>
    </dgm:pt>
    <dgm:pt modelId="{8EB644CB-6A59-428D-A910-B2ADA2D8436E}" type="parTrans" cxnId="{F804E5EC-4AB9-4FB0-8604-4D71E8687B57}">
      <dgm:prSet/>
      <dgm:spPr/>
      <dgm:t>
        <a:bodyPr/>
        <a:lstStyle/>
        <a:p>
          <a:endParaRPr lang="en-US"/>
        </a:p>
      </dgm:t>
    </dgm:pt>
    <dgm:pt modelId="{262CC85C-E5EA-42BB-8B13-D81CCE94F362}" type="sibTrans" cxnId="{F804E5EC-4AB9-4FB0-8604-4D71E8687B57}">
      <dgm:prSet/>
      <dgm:spPr/>
      <dgm:t>
        <a:bodyPr/>
        <a:lstStyle/>
        <a:p>
          <a:endParaRPr lang="en-US"/>
        </a:p>
      </dgm:t>
    </dgm:pt>
    <dgm:pt modelId="{84A236AD-4150-4D5F-80CB-6DC9DE30D05E}">
      <dgm:prSet phldrT="[Text]"/>
      <dgm:spPr/>
      <dgm:t>
        <a:bodyPr/>
        <a:lstStyle/>
        <a:p>
          <a:r>
            <a:rPr lang="en-US" dirty="0"/>
            <a:t>Students</a:t>
          </a:r>
        </a:p>
      </dgm:t>
    </dgm:pt>
    <dgm:pt modelId="{8928F7CB-CE78-42E3-AD68-11382E1981AE}" type="parTrans" cxnId="{250C9CFC-B57C-4582-A849-4B4F97FDA590}">
      <dgm:prSet/>
      <dgm:spPr/>
      <dgm:t>
        <a:bodyPr/>
        <a:lstStyle/>
        <a:p>
          <a:endParaRPr lang="en-US"/>
        </a:p>
      </dgm:t>
    </dgm:pt>
    <dgm:pt modelId="{84B5A78A-4632-4E97-A8AA-42C1DE4DA978}" type="sibTrans" cxnId="{250C9CFC-B57C-4582-A849-4B4F97FDA590}">
      <dgm:prSet/>
      <dgm:spPr/>
      <dgm:t>
        <a:bodyPr/>
        <a:lstStyle/>
        <a:p>
          <a:endParaRPr lang="en-US"/>
        </a:p>
      </dgm:t>
    </dgm:pt>
    <dgm:pt modelId="{54A9FA04-7D42-440C-9361-779B1656471F}">
      <dgm:prSet phldrT="[Text]"/>
      <dgm:spPr/>
      <dgm:t>
        <a:bodyPr/>
        <a:lstStyle/>
        <a:p>
          <a:r>
            <a:rPr lang="en-US"/>
            <a:t>Building owner</a:t>
          </a:r>
          <a:endParaRPr lang="en-US" dirty="0"/>
        </a:p>
      </dgm:t>
    </dgm:pt>
    <dgm:pt modelId="{870CE6BB-802C-47A6-B7F7-4C9D21B74D6E}" type="parTrans" cxnId="{BABBA508-1141-4AD6-B5EB-86B72E29A57D}">
      <dgm:prSet/>
      <dgm:spPr/>
      <dgm:t>
        <a:bodyPr/>
        <a:lstStyle/>
        <a:p>
          <a:endParaRPr lang="en-US"/>
        </a:p>
      </dgm:t>
    </dgm:pt>
    <dgm:pt modelId="{ED24614E-4743-4250-94CA-6451417ED366}" type="sibTrans" cxnId="{BABBA508-1141-4AD6-B5EB-86B72E29A57D}">
      <dgm:prSet/>
      <dgm:spPr/>
      <dgm:t>
        <a:bodyPr/>
        <a:lstStyle/>
        <a:p>
          <a:endParaRPr lang="en-US"/>
        </a:p>
      </dgm:t>
    </dgm:pt>
    <dgm:pt modelId="{D2E634B2-FD28-4F10-B74D-C03E6481A953}">
      <dgm:prSet phldrT="[Text]"/>
      <dgm:spPr/>
      <dgm:t>
        <a:bodyPr/>
        <a:lstStyle/>
        <a:p>
          <a:r>
            <a:rPr lang="en-US" dirty="0"/>
            <a:t>Parents</a:t>
          </a:r>
        </a:p>
      </dgm:t>
    </dgm:pt>
    <dgm:pt modelId="{771B0E93-4CEC-4145-8FDB-1EF7D27D3117}" type="parTrans" cxnId="{50FF844C-AB68-4B18-98D2-986FF2CDCC39}">
      <dgm:prSet/>
      <dgm:spPr/>
      <dgm:t>
        <a:bodyPr/>
        <a:lstStyle/>
        <a:p>
          <a:endParaRPr lang="en-US"/>
        </a:p>
      </dgm:t>
    </dgm:pt>
    <dgm:pt modelId="{855E6B30-DF4F-48FA-A4FB-CC3CB41D1A29}" type="sibTrans" cxnId="{50FF844C-AB68-4B18-98D2-986FF2CDCC39}">
      <dgm:prSet/>
      <dgm:spPr/>
      <dgm:t>
        <a:bodyPr/>
        <a:lstStyle/>
        <a:p>
          <a:endParaRPr lang="en-US"/>
        </a:p>
      </dgm:t>
    </dgm:pt>
    <dgm:pt modelId="{9DE3410A-DD4F-4A3E-A101-D8FE039DD71F}">
      <dgm:prSet phldrT="[Text]"/>
      <dgm:spPr/>
      <dgm:t>
        <a:bodyPr/>
        <a:lstStyle/>
        <a:p>
          <a:r>
            <a:rPr lang="en-US" dirty="0"/>
            <a:t>Staff</a:t>
          </a:r>
        </a:p>
      </dgm:t>
    </dgm:pt>
    <dgm:pt modelId="{63AAD4AC-06F7-4487-9928-E6440E779B6A}" type="parTrans" cxnId="{DCF143BA-5E8E-4DCA-90AC-51A3A09648C5}">
      <dgm:prSet/>
      <dgm:spPr/>
      <dgm:t>
        <a:bodyPr/>
        <a:lstStyle/>
        <a:p>
          <a:endParaRPr lang="en-US"/>
        </a:p>
      </dgm:t>
    </dgm:pt>
    <dgm:pt modelId="{9DFEE679-3FD7-492D-8965-84F11302D13C}" type="sibTrans" cxnId="{DCF143BA-5E8E-4DCA-90AC-51A3A09648C5}">
      <dgm:prSet/>
      <dgm:spPr/>
      <dgm:t>
        <a:bodyPr/>
        <a:lstStyle/>
        <a:p>
          <a:endParaRPr lang="en-US"/>
        </a:p>
      </dgm:t>
    </dgm:pt>
    <dgm:pt modelId="{E7AC39D7-ADC2-4E3A-9EAB-CD05DB5A5808}">
      <dgm:prSet phldrT="[Text]"/>
      <dgm:spPr/>
      <dgm:t>
        <a:bodyPr/>
        <a:lstStyle/>
        <a:p>
          <a:endParaRPr lang="en-US" dirty="0"/>
        </a:p>
      </dgm:t>
    </dgm:pt>
    <dgm:pt modelId="{1199793B-53C7-495A-A7B4-CB600D377F08}" type="parTrans" cxnId="{103093A3-9CD8-4812-954A-62CE6F49E7E1}">
      <dgm:prSet/>
      <dgm:spPr/>
      <dgm:t>
        <a:bodyPr/>
        <a:lstStyle/>
        <a:p>
          <a:endParaRPr lang="en-US"/>
        </a:p>
      </dgm:t>
    </dgm:pt>
    <dgm:pt modelId="{21D69141-9CA2-4C85-B61C-5BCD8B83E39D}" type="sibTrans" cxnId="{103093A3-9CD8-4812-954A-62CE6F49E7E1}">
      <dgm:prSet/>
      <dgm:spPr/>
      <dgm:t>
        <a:bodyPr/>
        <a:lstStyle/>
        <a:p>
          <a:endParaRPr lang="en-US"/>
        </a:p>
      </dgm:t>
    </dgm:pt>
    <dgm:pt modelId="{A91A8DC9-17C6-4C13-8C38-FCD8B652477F}">
      <dgm:prSet phldrT="[Text]"/>
      <dgm:spPr/>
      <dgm:t>
        <a:bodyPr/>
        <a:lstStyle/>
        <a:p>
          <a:r>
            <a:rPr lang="en-US"/>
            <a:t>Service providers</a:t>
          </a:r>
          <a:endParaRPr lang="en-US" dirty="0"/>
        </a:p>
      </dgm:t>
    </dgm:pt>
    <dgm:pt modelId="{E9BF9B65-1975-4ED7-8FB2-04543DCA98A2}" type="parTrans" cxnId="{2E447469-7FF0-4C56-806A-2D8931133FFD}">
      <dgm:prSet/>
      <dgm:spPr/>
      <dgm:t>
        <a:bodyPr/>
        <a:lstStyle/>
        <a:p>
          <a:endParaRPr lang="en-US"/>
        </a:p>
      </dgm:t>
    </dgm:pt>
    <dgm:pt modelId="{D73F2136-0EB8-4B81-A58E-A614BE221047}" type="sibTrans" cxnId="{2E447469-7FF0-4C56-806A-2D8931133FFD}">
      <dgm:prSet/>
      <dgm:spPr/>
      <dgm:t>
        <a:bodyPr/>
        <a:lstStyle/>
        <a:p>
          <a:endParaRPr lang="en-US"/>
        </a:p>
      </dgm:t>
    </dgm:pt>
    <dgm:pt modelId="{88F39CDC-B9C0-455B-8CFB-33D84467FCBB}" type="pres">
      <dgm:prSet presAssocID="{D502FC9F-7BC8-470E-BBE0-FBE239A52DAE}" presName="cycle" presStyleCnt="0">
        <dgm:presLayoutVars>
          <dgm:chMax val="1"/>
          <dgm:dir/>
          <dgm:animLvl val="ctr"/>
          <dgm:resizeHandles val="exact"/>
        </dgm:presLayoutVars>
      </dgm:prSet>
      <dgm:spPr/>
    </dgm:pt>
    <dgm:pt modelId="{6DEF2C5C-1418-4270-94AC-42E60F1A6269}" type="pres">
      <dgm:prSet presAssocID="{B21B6699-6FC7-49FC-A438-BF4E0BD67EB9}" presName="centerShape" presStyleLbl="node0" presStyleIdx="0" presStyleCnt="1" custScaleX="186234" custScaleY="186234"/>
      <dgm:spPr/>
    </dgm:pt>
    <dgm:pt modelId="{B0E8B79B-8DD1-4133-8F76-F6475155E3CB}" type="pres">
      <dgm:prSet presAssocID="{CA1C98ED-3522-41AB-9C4D-4CF8E3659357}" presName="Name9" presStyleLbl="parChTrans1D2" presStyleIdx="0" presStyleCnt="7"/>
      <dgm:spPr/>
    </dgm:pt>
    <dgm:pt modelId="{F008CAB4-5F84-4348-8652-3D5EA1C97F18}" type="pres">
      <dgm:prSet presAssocID="{CA1C98ED-3522-41AB-9C4D-4CF8E3659357}" presName="connTx" presStyleLbl="parChTrans1D2" presStyleIdx="0" presStyleCnt="7"/>
      <dgm:spPr/>
    </dgm:pt>
    <dgm:pt modelId="{7AE68826-367F-4150-B8F4-5EC8ECAFF716}" type="pres">
      <dgm:prSet presAssocID="{B34DD97C-01F3-4797-BC63-6D975048B535}" presName="node" presStyleLbl="node1" presStyleIdx="0" presStyleCnt="7">
        <dgm:presLayoutVars>
          <dgm:bulletEnabled val="1"/>
        </dgm:presLayoutVars>
      </dgm:prSet>
      <dgm:spPr/>
    </dgm:pt>
    <dgm:pt modelId="{A61C1993-95DC-4E85-A584-D76AB3EC88D3}" type="pres">
      <dgm:prSet presAssocID="{8EB644CB-6A59-428D-A910-B2ADA2D8436E}" presName="Name9" presStyleLbl="parChTrans1D2" presStyleIdx="1" presStyleCnt="7"/>
      <dgm:spPr/>
    </dgm:pt>
    <dgm:pt modelId="{2F5E51EC-E951-4DEA-8FDD-6D1B402610AF}" type="pres">
      <dgm:prSet presAssocID="{8EB644CB-6A59-428D-A910-B2ADA2D8436E}" presName="connTx" presStyleLbl="parChTrans1D2" presStyleIdx="1" presStyleCnt="7"/>
      <dgm:spPr/>
    </dgm:pt>
    <dgm:pt modelId="{A36F8EA5-6EA0-4687-AC0B-7D1122184C67}" type="pres">
      <dgm:prSet presAssocID="{6163818B-410D-4ACD-BF06-6FEE935D15E3}" presName="node" presStyleLbl="node1" presStyleIdx="1" presStyleCnt="7">
        <dgm:presLayoutVars>
          <dgm:bulletEnabled val="1"/>
        </dgm:presLayoutVars>
      </dgm:prSet>
      <dgm:spPr/>
    </dgm:pt>
    <dgm:pt modelId="{342BBB14-1B92-40F9-8FD7-953F6BBCFADB}" type="pres">
      <dgm:prSet presAssocID="{8928F7CB-CE78-42E3-AD68-11382E1981AE}" presName="Name9" presStyleLbl="parChTrans1D2" presStyleIdx="2" presStyleCnt="7"/>
      <dgm:spPr/>
    </dgm:pt>
    <dgm:pt modelId="{81F61F1E-8688-48EC-B668-E04B90A4B59F}" type="pres">
      <dgm:prSet presAssocID="{8928F7CB-CE78-42E3-AD68-11382E1981AE}" presName="connTx" presStyleLbl="parChTrans1D2" presStyleIdx="2" presStyleCnt="7"/>
      <dgm:spPr/>
    </dgm:pt>
    <dgm:pt modelId="{9DD2C548-D5C3-4401-AC30-AE0CA8463EB7}" type="pres">
      <dgm:prSet presAssocID="{84A236AD-4150-4D5F-80CB-6DC9DE30D05E}" presName="node" presStyleLbl="node1" presStyleIdx="2" presStyleCnt="7">
        <dgm:presLayoutVars>
          <dgm:bulletEnabled val="1"/>
        </dgm:presLayoutVars>
      </dgm:prSet>
      <dgm:spPr/>
    </dgm:pt>
    <dgm:pt modelId="{3B60E959-C544-4CE4-89E6-B352C9CFCA07}" type="pres">
      <dgm:prSet presAssocID="{771B0E93-4CEC-4145-8FDB-1EF7D27D3117}" presName="Name9" presStyleLbl="parChTrans1D2" presStyleIdx="3" presStyleCnt="7"/>
      <dgm:spPr/>
    </dgm:pt>
    <dgm:pt modelId="{0C395D46-F7D9-4CA1-BD1B-27D8689CA808}" type="pres">
      <dgm:prSet presAssocID="{771B0E93-4CEC-4145-8FDB-1EF7D27D3117}" presName="connTx" presStyleLbl="parChTrans1D2" presStyleIdx="3" presStyleCnt="7"/>
      <dgm:spPr/>
    </dgm:pt>
    <dgm:pt modelId="{8F4DC061-5751-4789-BAC9-AC0AEC5814AC}" type="pres">
      <dgm:prSet presAssocID="{D2E634B2-FD28-4F10-B74D-C03E6481A953}" presName="node" presStyleLbl="node1" presStyleIdx="3" presStyleCnt="7">
        <dgm:presLayoutVars>
          <dgm:bulletEnabled val="1"/>
        </dgm:presLayoutVars>
      </dgm:prSet>
      <dgm:spPr/>
    </dgm:pt>
    <dgm:pt modelId="{B97853A6-4257-4543-BA84-5266A3E4A8EE}" type="pres">
      <dgm:prSet presAssocID="{870CE6BB-802C-47A6-B7F7-4C9D21B74D6E}" presName="Name9" presStyleLbl="parChTrans1D2" presStyleIdx="4" presStyleCnt="7"/>
      <dgm:spPr/>
    </dgm:pt>
    <dgm:pt modelId="{09645AF4-62FE-46C1-89B8-9B35FED955C1}" type="pres">
      <dgm:prSet presAssocID="{870CE6BB-802C-47A6-B7F7-4C9D21B74D6E}" presName="connTx" presStyleLbl="parChTrans1D2" presStyleIdx="4" presStyleCnt="7"/>
      <dgm:spPr/>
    </dgm:pt>
    <dgm:pt modelId="{DC5137DF-02CB-4A49-8E78-D202179AC5DA}" type="pres">
      <dgm:prSet presAssocID="{54A9FA04-7D42-440C-9361-779B1656471F}" presName="node" presStyleLbl="node1" presStyleIdx="4" presStyleCnt="7">
        <dgm:presLayoutVars>
          <dgm:bulletEnabled val="1"/>
        </dgm:presLayoutVars>
      </dgm:prSet>
      <dgm:spPr/>
    </dgm:pt>
    <dgm:pt modelId="{FDA27FBE-406A-4BD6-B8B3-EAC5CFA5BC44}" type="pres">
      <dgm:prSet presAssocID="{E9BF9B65-1975-4ED7-8FB2-04543DCA98A2}" presName="Name9" presStyleLbl="parChTrans1D2" presStyleIdx="5" presStyleCnt="7"/>
      <dgm:spPr/>
    </dgm:pt>
    <dgm:pt modelId="{0CB679FB-8EEA-4C01-A4B0-3C4F5C73A579}" type="pres">
      <dgm:prSet presAssocID="{E9BF9B65-1975-4ED7-8FB2-04543DCA98A2}" presName="connTx" presStyleLbl="parChTrans1D2" presStyleIdx="5" presStyleCnt="7"/>
      <dgm:spPr/>
    </dgm:pt>
    <dgm:pt modelId="{CB150C97-E890-4C56-B85D-83005DD7BF6D}" type="pres">
      <dgm:prSet presAssocID="{A91A8DC9-17C6-4C13-8C38-FCD8B652477F}" presName="node" presStyleLbl="node1" presStyleIdx="5" presStyleCnt="7">
        <dgm:presLayoutVars>
          <dgm:bulletEnabled val="1"/>
        </dgm:presLayoutVars>
      </dgm:prSet>
      <dgm:spPr/>
    </dgm:pt>
    <dgm:pt modelId="{A2758598-0C6C-4A48-A1CE-63A9A56B13FC}" type="pres">
      <dgm:prSet presAssocID="{63AAD4AC-06F7-4487-9928-E6440E779B6A}" presName="Name9" presStyleLbl="parChTrans1D2" presStyleIdx="6" presStyleCnt="7"/>
      <dgm:spPr/>
    </dgm:pt>
    <dgm:pt modelId="{2A8647EA-EFF8-42AA-81F0-FA7989346F8B}" type="pres">
      <dgm:prSet presAssocID="{63AAD4AC-06F7-4487-9928-E6440E779B6A}" presName="connTx" presStyleLbl="parChTrans1D2" presStyleIdx="6" presStyleCnt="7"/>
      <dgm:spPr/>
    </dgm:pt>
    <dgm:pt modelId="{A5F04B86-C623-4CC7-B1F2-A07C5531E87B}" type="pres">
      <dgm:prSet presAssocID="{9DE3410A-DD4F-4A3E-A101-D8FE039DD71F}" presName="node" presStyleLbl="node1" presStyleIdx="6" presStyleCnt="7">
        <dgm:presLayoutVars>
          <dgm:bulletEnabled val="1"/>
        </dgm:presLayoutVars>
      </dgm:prSet>
      <dgm:spPr/>
    </dgm:pt>
  </dgm:ptLst>
  <dgm:cxnLst>
    <dgm:cxn modelId="{BABBA508-1141-4AD6-B5EB-86B72E29A57D}" srcId="{B21B6699-6FC7-49FC-A438-BF4E0BD67EB9}" destId="{54A9FA04-7D42-440C-9361-779B1656471F}" srcOrd="4" destOrd="0" parTransId="{870CE6BB-802C-47A6-B7F7-4C9D21B74D6E}" sibTransId="{ED24614E-4743-4250-94CA-6451417ED366}"/>
    <dgm:cxn modelId="{49713023-5D3F-468A-AC7E-31FC8EF5BE92}" type="presOf" srcId="{CA1C98ED-3522-41AB-9C4D-4CF8E3659357}" destId="{F008CAB4-5F84-4348-8652-3D5EA1C97F18}" srcOrd="1" destOrd="0" presId="urn:microsoft.com/office/officeart/2005/8/layout/radial1"/>
    <dgm:cxn modelId="{88E64525-5A06-468A-81DE-A363279289BD}" type="presOf" srcId="{6163818B-410D-4ACD-BF06-6FEE935D15E3}" destId="{A36F8EA5-6EA0-4687-AC0B-7D1122184C67}" srcOrd="0" destOrd="0" presId="urn:microsoft.com/office/officeart/2005/8/layout/radial1"/>
    <dgm:cxn modelId="{B5617928-8FF0-43A2-A475-160E636649B2}" type="presOf" srcId="{63AAD4AC-06F7-4487-9928-E6440E779B6A}" destId="{2A8647EA-EFF8-42AA-81F0-FA7989346F8B}" srcOrd="1" destOrd="0" presId="urn:microsoft.com/office/officeart/2005/8/layout/radial1"/>
    <dgm:cxn modelId="{96DE6C2F-E340-4DB0-B76B-796AB5C70CD0}" type="presOf" srcId="{9DE3410A-DD4F-4A3E-A101-D8FE039DD71F}" destId="{A5F04B86-C623-4CC7-B1F2-A07C5531E87B}" srcOrd="0" destOrd="0" presId="urn:microsoft.com/office/officeart/2005/8/layout/radial1"/>
    <dgm:cxn modelId="{EB0AE438-D932-470C-AB8D-ABEAE59AB655}" type="presOf" srcId="{D502FC9F-7BC8-470E-BBE0-FBE239A52DAE}" destId="{88F39CDC-B9C0-455B-8CFB-33D84467FCBB}" srcOrd="0" destOrd="0" presId="urn:microsoft.com/office/officeart/2005/8/layout/radial1"/>
    <dgm:cxn modelId="{913E813B-8E21-46D6-88C9-CCB9531DEB6C}" type="presOf" srcId="{8EB644CB-6A59-428D-A910-B2ADA2D8436E}" destId="{A61C1993-95DC-4E85-A584-D76AB3EC88D3}" srcOrd="0" destOrd="0" presId="urn:microsoft.com/office/officeart/2005/8/layout/radial1"/>
    <dgm:cxn modelId="{99E69B66-9C22-47BA-964B-84741C713FC2}" type="presOf" srcId="{B34DD97C-01F3-4797-BC63-6D975048B535}" destId="{7AE68826-367F-4150-B8F4-5EC8ECAFF716}" srcOrd="0" destOrd="0" presId="urn:microsoft.com/office/officeart/2005/8/layout/radial1"/>
    <dgm:cxn modelId="{2E447469-7FF0-4C56-806A-2D8931133FFD}" srcId="{B21B6699-6FC7-49FC-A438-BF4E0BD67EB9}" destId="{A91A8DC9-17C6-4C13-8C38-FCD8B652477F}" srcOrd="5" destOrd="0" parTransId="{E9BF9B65-1975-4ED7-8FB2-04543DCA98A2}" sibTransId="{D73F2136-0EB8-4B81-A58E-A614BE221047}"/>
    <dgm:cxn modelId="{36E9424A-5638-46A6-8DD9-F80BBEFDBD52}" type="presOf" srcId="{B21B6699-6FC7-49FC-A438-BF4E0BD67EB9}" destId="{6DEF2C5C-1418-4270-94AC-42E60F1A6269}" srcOrd="0" destOrd="0" presId="urn:microsoft.com/office/officeart/2005/8/layout/radial1"/>
    <dgm:cxn modelId="{C8517B6A-EC91-4D10-9509-6080058959BE}" type="presOf" srcId="{A91A8DC9-17C6-4C13-8C38-FCD8B652477F}" destId="{CB150C97-E890-4C56-B85D-83005DD7BF6D}" srcOrd="0" destOrd="0" presId="urn:microsoft.com/office/officeart/2005/8/layout/radial1"/>
    <dgm:cxn modelId="{B0C1C36A-B80A-4C8D-8C8F-C940FED402C6}" type="presOf" srcId="{63AAD4AC-06F7-4487-9928-E6440E779B6A}" destId="{A2758598-0C6C-4A48-A1CE-63A9A56B13FC}" srcOrd="0" destOrd="0" presId="urn:microsoft.com/office/officeart/2005/8/layout/radial1"/>
    <dgm:cxn modelId="{BEA2874B-7528-47EC-9E9D-49615D45E3DC}" type="presOf" srcId="{870CE6BB-802C-47A6-B7F7-4C9D21B74D6E}" destId="{09645AF4-62FE-46C1-89B8-9B35FED955C1}" srcOrd="1" destOrd="0" presId="urn:microsoft.com/office/officeart/2005/8/layout/radial1"/>
    <dgm:cxn modelId="{154F506C-6FA1-4E51-B7C9-572CA8EE6469}" srcId="{B21B6699-6FC7-49FC-A438-BF4E0BD67EB9}" destId="{B34DD97C-01F3-4797-BC63-6D975048B535}" srcOrd="0" destOrd="0" parTransId="{CA1C98ED-3522-41AB-9C4D-4CF8E3659357}" sibTransId="{42B0F88C-F87E-423B-B9CF-AEFFED90D685}"/>
    <dgm:cxn modelId="{50FF844C-AB68-4B18-98D2-986FF2CDCC39}" srcId="{B21B6699-6FC7-49FC-A438-BF4E0BD67EB9}" destId="{D2E634B2-FD28-4F10-B74D-C03E6481A953}" srcOrd="3" destOrd="0" parTransId="{771B0E93-4CEC-4145-8FDB-1EF7D27D3117}" sibTransId="{855E6B30-DF4F-48FA-A4FB-CC3CB41D1A29}"/>
    <dgm:cxn modelId="{B10C544D-BE9C-469A-A62B-EF0B155678AD}" type="presOf" srcId="{8928F7CB-CE78-42E3-AD68-11382E1981AE}" destId="{81F61F1E-8688-48EC-B668-E04B90A4B59F}" srcOrd="1" destOrd="0" presId="urn:microsoft.com/office/officeart/2005/8/layout/radial1"/>
    <dgm:cxn modelId="{0793AA5A-F8CF-4DA7-B9FD-4181F8357488}" type="presOf" srcId="{CA1C98ED-3522-41AB-9C4D-4CF8E3659357}" destId="{B0E8B79B-8DD1-4133-8F76-F6475155E3CB}" srcOrd="0" destOrd="0" presId="urn:microsoft.com/office/officeart/2005/8/layout/radial1"/>
    <dgm:cxn modelId="{4605CC9E-CB8B-40A4-B3A8-09B4F0CD76AB}" type="presOf" srcId="{771B0E93-4CEC-4145-8FDB-1EF7D27D3117}" destId="{0C395D46-F7D9-4CA1-BD1B-27D8689CA808}" srcOrd="1" destOrd="0" presId="urn:microsoft.com/office/officeart/2005/8/layout/radial1"/>
    <dgm:cxn modelId="{54A0189F-5C1D-4A4D-9CEE-574FC200624C}" type="presOf" srcId="{E9BF9B65-1975-4ED7-8FB2-04543DCA98A2}" destId="{FDA27FBE-406A-4BD6-B8B3-EAC5CFA5BC44}" srcOrd="0" destOrd="0" presId="urn:microsoft.com/office/officeart/2005/8/layout/radial1"/>
    <dgm:cxn modelId="{E50281A2-C797-4442-B9A3-5DD10449C35E}" type="presOf" srcId="{E9BF9B65-1975-4ED7-8FB2-04543DCA98A2}" destId="{0CB679FB-8EEA-4C01-A4B0-3C4F5C73A579}" srcOrd="1" destOrd="0" presId="urn:microsoft.com/office/officeart/2005/8/layout/radial1"/>
    <dgm:cxn modelId="{103093A3-9CD8-4812-954A-62CE6F49E7E1}" srcId="{D502FC9F-7BC8-470E-BBE0-FBE239A52DAE}" destId="{E7AC39D7-ADC2-4E3A-9EAB-CD05DB5A5808}" srcOrd="1" destOrd="0" parTransId="{1199793B-53C7-495A-A7B4-CB600D377F08}" sibTransId="{21D69141-9CA2-4C85-B61C-5BCD8B83E39D}"/>
    <dgm:cxn modelId="{16F4B8A9-FF94-46C1-97D5-BC88EBB07E71}" type="presOf" srcId="{870CE6BB-802C-47A6-B7F7-4C9D21B74D6E}" destId="{B97853A6-4257-4543-BA84-5266A3E4A8EE}" srcOrd="0" destOrd="0" presId="urn:microsoft.com/office/officeart/2005/8/layout/radial1"/>
    <dgm:cxn modelId="{25EDCEAB-44B2-42CC-868B-164BC3EAE939}" type="presOf" srcId="{84A236AD-4150-4D5F-80CB-6DC9DE30D05E}" destId="{9DD2C548-D5C3-4401-AC30-AE0CA8463EB7}" srcOrd="0" destOrd="0" presId="urn:microsoft.com/office/officeart/2005/8/layout/radial1"/>
    <dgm:cxn modelId="{3DD186B6-2F0C-4227-A3BF-D67F1DF23D28}" type="presOf" srcId="{8EB644CB-6A59-428D-A910-B2ADA2D8436E}" destId="{2F5E51EC-E951-4DEA-8FDD-6D1B402610AF}" srcOrd="1" destOrd="0" presId="urn:microsoft.com/office/officeart/2005/8/layout/radial1"/>
    <dgm:cxn modelId="{DCF143BA-5E8E-4DCA-90AC-51A3A09648C5}" srcId="{B21B6699-6FC7-49FC-A438-BF4E0BD67EB9}" destId="{9DE3410A-DD4F-4A3E-A101-D8FE039DD71F}" srcOrd="6" destOrd="0" parTransId="{63AAD4AC-06F7-4487-9928-E6440E779B6A}" sibTransId="{9DFEE679-3FD7-492D-8965-84F11302D13C}"/>
    <dgm:cxn modelId="{77299DC8-03A3-4BA2-9AC1-E2E4BD7F1EA1}" type="presOf" srcId="{54A9FA04-7D42-440C-9361-779B1656471F}" destId="{DC5137DF-02CB-4A49-8E78-D202179AC5DA}" srcOrd="0" destOrd="0" presId="urn:microsoft.com/office/officeart/2005/8/layout/radial1"/>
    <dgm:cxn modelId="{6E2F36C9-E823-4E37-9F58-45CDB7E2E883}" type="presOf" srcId="{D2E634B2-FD28-4F10-B74D-C03E6481A953}" destId="{8F4DC061-5751-4789-BAC9-AC0AEC5814AC}" srcOrd="0" destOrd="0" presId="urn:microsoft.com/office/officeart/2005/8/layout/radial1"/>
    <dgm:cxn modelId="{C07355E2-7CBB-43E0-9322-1FB4CF452C36}" type="presOf" srcId="{771B0E93-4CEC-4145-8FDB-1EF7D27D3117}" destId="{3B60E959-C544-4CE4-89E6-B352C9CFCA07}" srcOrd="0" destOrd="0" presId="urn:microsoft.com/office/officeart/2005/8/layout/radial1"/>
    <dgm:cxn modelId="{F804E5EC-4AB9-4FB0-8604-4D71E8687B57}" srcId="{B21B6699-6FC7-49FC-A438-BF4E0BD67EB9}" destId="{6163818B-410D-4ACD-BF06-6FEE935D15E3}" srcOrd="1" destOrd="0" parTransId="{8EB644CB-6A59-428D-A910-B2ADA2D8436E}" sibTransId="{262CC85C-E5EA-42BB-8B13-D81CCE94F362}"/>
    <dgm:cxn modelId="{3ED36CEF-281E-4383-BE0B-318219BA7BE6}" type="presOf" srcId="{8928F7CB-CE78-42E3-AD68-11382E1981AE}" destId="{342BBB14-1B92-40F9-8FD7-953F6BBCFADB}" srcOrd="0" destOrd="0" presId="urn:microsoft.com/office/officeart/2005/8/layout/radial1"/>
    <dgm:cxn modelId="{18C44DF2-87A2-4DBC-B907-8235BE06C280}" srcId="{D502FC9F-7BC8-470E-BBE0-FBE239A52DAE}" destId="{B21B6699-6FC7-49FC-A438-BF4E0BD67EB9}" srcOrd="0" destOrd="0" parTransId="{4937F09E-979F-47D3-A5C2-16CBC614E5D9}" sibTransId="{E8CC164D-E19F-4DBC-9BEE-7EB5FA318F0C}"/>
    <dgm:cxn modelId="{250C9CFC-B57C-4582-A849-4B4F97FDA590}" srcId="{B21B6699-6FC7-49FC-A438-BF4E0BD67EB9}" destId="{84A236AD-4150-4D5F-80CB-6DC9DE30D05E}" srcOrd="2" destOrd="0" parTransId="{8928F7CB-CE78-42E3-AD68-11382E1981AE}" sibTransId="{84B5A78A-4632-4E97-A8AA-42C1DE4DA978}"/>
    <dgm:cxn modelId="{FF5E3D7E-9CA6-40CA-BEB7-AC7A7AB2B18C}" type="presParOf" srcId="{88F39CDC-B9C0-455B-8CFB-33D84467FCBB}" destId="{6DEF2C5C-1418-4270-94AC-42E60F1A6269}" srcOrd="0" destOrd="0" presId="urn:microsoft.com/office/officeart/2005/8/layout/radial1"/>
    <dgm:cxn modelId="{C39DC54F-ADF8-44F5-A667-727911A3C0A6}" type="presParOf" srcId="{88F39CDC-B9C0-455B-8CFB-33D84467FCBB}" destId="{B0E8B79B-8DD1-4133-8F76-F6475155E3CB}" srcOrd="1" destOrd="0" presId="urn:microsoft.com/office/officeart/2005/8/layout/radial1"/>
    <dgm:cxn modelId="{3B5F9800-9F84-4543-9E14-B4396190C4B9}" type="presParOf" srcId="{B0E8B79B-8DD1-4133-8F76-F6475155E3CB}" destId="{F008CAB4-5F84-4348-8652-3D5EA1C97F18}" srcOrd="0" destOrd="0" presId="urn:microsoft.com/office/officeart/2005/8/layout/radial1"/>
    <dgm:cxn modelId="{68FE96A2-9461-420F-8512-703CC804A6E4}" type="presParOf" srcId="{88F39CDC-B9C0-455B-8CFB-33D84467FCBB}" destId="{7AE68826-367F-4150-B8F4-5EC8ECAFF716}" srcOrd="2" destOrd="0" presId="urn:microsoft.com/office/officeart/2005/8/layout/radial1"/>
    <dgm:cxn modelId="{6FAA1FD0-935D-4516-8DE9-F57700A11AA0}" type="presParOf" srcId="{88F39CDC-B9C0-455B-8CFB-33D84467FCBB}" destId="{A61C1993-95DC-4E85-A584-D76AB3EC88D3}" srcOrd="3" destOrd="0" presId="urn:microsoft.com/office/officeart/2005/8/layout/radial1"/>
    <dgm:cxn modelId="{150BFC3B-7566-4B84-9C57-6720A494A1B4}" type="presParOf" srcId="{A61C1993-95DC-4E85-A584-D76AB3EC88D3}" destId="{2F5E51EC-E951-4DEA-8FDD-6D1B402610AF}" srcOrd="0" destOrd="0" presId="urn:microsoft.com/office/officeart/2005/8/layout/radial1"/>
    <dgm:cxn modelId="{86811A1A-03C3-4B99-AC1B-F990082A80FF}" type="presParOf" srcId="{88F39CDC-B9C0-455B-8CFB-33D84467FCBB}" destId="{A36F8EA5-6EA0-4687-AC0B-7D1122184C67}" srcOrd="4" destOrd="0" presId="urn:microsoft.com/office/officeart/2005/8/layout/radial1"/>
    <dgm:cxn modelId="{EB23E7A5-C585-4409-BD76-4B203C28208B}" type="presParOf" srcId="{88F39CDC-B9C0-455B-8CFB-33D84467FCBB}" destId="{342BBB14-1B92-40F9-8FD7-953F6BBCFADB}" srcOrd="5" destOrd="0" presId="urn:microsoft.com/office/officeart/2005/8/layout/radial1"/>
    <dgm:cxn modelId="{76EF8DA1-3569-4177-842F-6DBC6C214141}" type="presParOf" srcId="{342BBB14-1B92-40F9-8FD7-953F6BBCFADB}" destId="{81F61F1E-8688-48EC-B668-E04B90A4B59F}" srcOrd="0" destOrd="0" presId="urn:microsoft.com/office/officeart/2005/8/layout/radial1"/>
    <dgm:cxn modelId="{08DC99F0-FF20-4BCE-9AC5-62EBA5EE4052}" type="presParOf" srcId="{88F39CDC-B9C0-455B-8CFB-33D84467FCBB}" destId="{9DD2C548-D5C3-4401-AC30-AE0CA8463EB7}" srcOrd="6" destOrd="0" presId="urn:microsoft.com/office/officeart/2005/8/layout/radial1"/>
    <dgm:cxn modelId="{E482E623-6C43-46B1-945D-C44880CFBAE4}" type="presParOf" srcId="{88F39CDC-B9C0-455B-8CFB-33D84467FCBB}" destId="{3B60E959-C544-4CE4-89E6-B352C9CFCA07}" srcOrd="7" destOrd="0" presId="urn:microsoft.com/office/officeart/2005/8/layout/radial1"/>
    <dgm:cxn modelId="{39BC8E6E-D8F2-45D0-A046-8E1271782904}" type="presParOf" srcId="{3B60E959-C544-4CE4-89E6-B352C9CFCA07}" destId="{0C395D46-F7D9-4CA1-BD1B-27D8689CA808}" srcOrd="0" destOrd="0" presId="urn:microsoft.com/office/officeart/2005/8/layout/radial1"/>
    <dgm:cxn modelId="{3FB1EC2F-9827-4970-92C1-CDFA38712FFB}" type="presParOf" srcId="{88F39CDC-B9C0-455B-8CFB-33D84467FCBB}" destId="{8F4DC061-5751-4789-BAC9-AC0AEC5814AC}" srcOrd="8" destOrd="0" presId="urn:microsoft.com/office/officeart/2005/8/layout/radial1"/>
    <dgm:cxn modelId="{BB5C55FA-3A9D-4B15-B92B-B766902689D8}" type="presParOf" srcId="{88F39CDC-B9C0-455B-8CFB-33D84467FCBB}" destId="{B97853A6-4257-4543-BA84-5266A3E4A8EE}" srcOrd="9" destOrd="0" presId="urn:microsoft.com/office/officeart/2005/8/layout/radial1"/>
    <dgm:cxn modelId="{E985C593-DF22-48ED-B51C-872C9F77110A}" type="presParOf" srcId="{B97853A6-4257-4543-BA84-5266A3E4A8EE}" destId="{09645AF4-62FE-46C1-89B8-9B35FED955C1}" srcOrd="0" destOrd="0" presId="urn:microsoft.com/office/officeart/2005/8/layout/radial1"/>
    <dgm:cxn modelId="{032715AC-6172-4D01-B487-0B3800130BB4}" type="presParOf" srcId="{88F39CDC-B9C0-455B-8CFB-33D84467FCBB}" destId="{DC5137DF-02CB-4A49-8E78-D202179AC5DA}" srcOrd="10" destOrd="0" presId="urn:microsoft.com/office/officeart/2005/8/layout/radial1"/>
    <dgm:cxn modelId="{70588AED-3112-45E5-B3ED-C49ED678ED2E}" type="presParOf" srcId="{88F39CDC-B9C0-455B-8CFB-33D84467FCBB}" destId="{FDA27FBE-406A-4BD6-B8B3-EAC5CFA5BC44}" srcOrd="11" destOrd="0" presId="urn:microsoft.com/office/officeart/2005/8/layout/radial1"/>
    <dgm:cxn modelId="{0E67C268-87C5-439D-AA60-C851FFE37BBD}" type="presParOf" srcId="{FDA27FBE-406A-4BD6-B8B3-EAC5CFA5BC44}" destId="{0CB679FB-8EEA-4C01-A4B0-3C4F5C73A579}" srcOrd="0" destOrd="0" presId="urn:microsoft.com/office/officeart/2005/8/layout/radial1"/>
    <dgm:cxn modelId="{C5BF9BB5-8285-4302-A9E8-C5B92231879A}" type="presParOf" srcId="{88F39CDC-B9C0-455B-8CFB-33D84467FCBB}" destId="{CB150C97-E890-4C56-B85D-83005DD7BF6D}" srcOrd="12" destOrd="0" presId="urn:microsoft.com/office/officeart/2005/8/layout/radial1"/>
    <dgm:cxn modelId="{B23250E1-AB62-4CB9-BE0B-D603E14C73A6}" type="presParOf" srcId="{88F39CDC-B9C0-455B-8CFB-33D84467FCBB}" destId="{A2758598-0C6C-4A48-A1CE-63A9A56B13FC}" srcOrd="13" destOrd="0" presId="urn:microsoft.com/office/officeart/2005/8/layout/radial1"/>
    <dgm:cxn modelId="{5F6A61B6-059F-4148-9CB3-1A7DB4F36F8C}" type="presParOf" srcId="{A2758598-0C6C-4A48-A1CE-63A9A56B13FC}" destId="{2A8647EA-EFF8-42AA-81F0-FA7989346F8B}" srcOrd="0" destOrd="0" presId="urn:microsoft.com/office/officeart/2005/8/layout/radial1"/>
    <dgm:cxn modelId="{6B6787D9-5B61-4B03-91AD-98CD08F512F0}" type="presParOf" srcId="{88F39CDC-B9C0-455B-8CFB-33D84467FCBB}" destId="{A5F04B86-C623-4CC7-B1F2-A07C5531E87B}"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F2C5C-1418-4270-94AC-42E60F1A6269}">
      <dsp:nvSpPr>
        <dsp:cNvPr id="0" name=""/>
        <dsp:cNvSpPr/>
      </dsp:nvSpPr>
      <dsp:spPr>
        <a:xfrm>
          <a:off x="2755764" y="1505444"/>
          <a:ext cx="2616471" cy="26164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Stakeholders</a:t>
          </a:r>
        </a:p>
      </dsp:txBody>
      <dsp:txXfrm>
        <a:off x="3138937" y="1888617"/>
        <a:ext cx="1850125" cy="1850125"/>
      </dsp:txXfrm>
    </dsp:sp>
    <dsp:sp modelId="{B0E8B79B-8DD1-4133-8F76-F6475155E3CB}">
      <dsp:nvSpPr>
        <dsp:cNvPr id="0" name=""/>
        <dsp:cNvSpPr/>
      </dsp:nvSpPr>
      <dsp:spPr>
        <a:xfrm rot="16200000">
          <a:off x="4015678" y="1441565"/>
          <a:ext cx="96643" cy="31113"/>
        </a:xfrm>
        <a:custGeom>
          <a:avLst/>
          <a:gdLst/>
          <a:ahLst/>
          <a:cxnLst/>
          <a:rect l="0" t="0" r="0" b="0"/>
          <a:pathLst>
            <a:path>
              <a:moveTo>
                <a:pt x="0" y="15556"/>
              </a:moveTo>
              <a:lnTo>
                <a:pt x="96643" y="15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61583" y="1454706"/>
        <a:ext cx="4832" cy="4832"/>
      </dsp:txXfrm>
    </dsp:sp>
    <dsp:sp modelId="{7AE68826-367F-4150-B8F4-5EC8ECAFF716}">
      <dsp:nvSpPr>
        <dsp:cNvPr id="0" name=""/>
        <dsp:cNvSpPr/>
      </dsp:nvSpPr>
      <dsp:spPr>
        <a:xfrm>
          <a:off x="3361531" y="3863"/>
          <a:ext cx="1404937" cy="14049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Director</a:t>
          </a:r>
        </a:p>
      </dsp:txBody>
      <dsp:txXfrm>
        <a:off x="3567279" y="209611"/>
        <a:ext cx="993441" cy="993441"/>
      </dsp:txXfrm>
    </dsp:sp>
    <dsp:sp modelId="{A61C1993-95DC-4E85-A584-D76AB3EC88D3}">
      <dsp:nvSpPr>
        <dsp:cNvPr id="0" name=""/>
        <dsp:cNvSpPr/>
      </dsp:nvSpPr>
      <dsp:spPr>
        <a:xfrm rot="19285714">
          <a:off x="5076277" y="1952323"/>
          <a:ext cx="96643" cy="31113"/>
        </a:xfrm>
        <a:custGeom>
          <a:avLst/>
          <a:gdLst/>
          <a:ahLst/>
          <a:cxnLst/>
          <a:rect l="0" t="0" r="0" b="0"/>
          <a:pathLst>
            <a:path>
              <a:moveTo>
                <a:pt x="0" y="15556"/>
              </a:moveTo>
              <a:lnTo>
                <a:pt x="96643" y="15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22183" y="1965464"/>
        <a:ext cx="4832" cy="4832"/>
      </dsp:txXfrm>
    </dsp:sp>
    <dsp:sp modelId="{A36F8EA5-6EA0-4687-AC0B-7D1122184C67}">
      <dsp:nvSpPr>
        <dsp:cNvPr id="0" name=""/>
        <dsp:cNvSpPr/>
      </dsp:nvSpPr>
      <dsp:spPr>
        <a:xfrm>
          <a:off x="5009122" y="797301"/>
          <a:ext cx="1404937" cy="14049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Teachers</a:t>
          </a:r>
        </a:p>
      </dsp:txBody>
      <dsp:txXfrm>
        <a:off x="5214870" y="1003049"/>
        <a:ext cx="993441" cy="993441"/>
      </dsp:txXfrm>
    </dsp:sp>
    <dsp:sp modelId="{342BBB14-1B92-40F9-8FD7-953F6BBCFADB}">
      <dsp:nvSpPr>
        <dsp:cNvPr id="0" name=""/>
        <dsp:cNvSpPr/>
      </dsp:nvSpPr>
      <dsp:spPr>
        <a:xfrm rot="771429">
          <a:off x="5338223" y="3099985"/>
          <a:ext cx="96643" cy="31113"/>
        </a:xfrm>
        <a:custGeom>
          <a:avLst/>
          <a:gdLst/>
          <a:ahLst/>
          <a:cxnLst/>
          <a:rect l="0" t="0" r="0" b="0"/>
          <a:pathLst>
            <a:path>
              <a:moveTo>
                <a:pt x="0" y="15556"/>
              </a:moveTo>
              <a:lnTo>
                <a:pt x="96643" y="15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129" y="3113126"/>
        <a:ext cx="4832" cy="4832"/>
      </dsp:txXfrm>
    </dsp:sp>
    <dsp:sp modelId="{9DD2C548-D5C3-4401-AC30-AE0CA8463EB7}">
      <dsp:nvSpPr>
        <dsp:cNvPr id="0" name=""/>
        <dsp:cNvSpPr/>
      </dsp:nvSpPr>
      <dsp:spPr>
        <a:xfrm>
          <a:off x="5416043" y="2580140"/>
          <a:ext cx="1404937" cy="14049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Students</a:t>
          </a:r>
        </a:p>
      </dsp:txBody>
      <dsp:txXfrm>
        <a:off x="5621791" y="2785888"/>
        <a:ext cx="993441" cy="993441"/>
      </dsp:txXfrm>
    </dsp:sp>
    <dsp:sp modelId="{3B60E959-C544-4CE4-89E6-B352C9CFCA07}">
      <dsp:nvSpPr>
        <dsp:cNvPr id="0" name=""/>
        <dsp:cNvSpPr/>
      </dsp:nvSpPr>
      <dsp:spPr>
        <a:xfrm rot="3857143">
          <a:off x="4604266" y="4020339"/>
          <a:ext cx="96643" cy="31113"/>
        </a:xfrm>
        <a:custGeom>
          <a:avLst/>
          <a:gdLst/>
          <a:ahLst/>
          <a:cxnLst/>
          <a:rect l="0" t="0" r="0" b="0"/>
          <a:pathLst>
            <a:path>
              <a:moveTo>
                <a:pt x="0" y="15556"/>
              </a:moveTo>
              <a:lnTo>
                <a:pt x="96643" y="15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0172" y="4033479"/>
        <a:ext cx="4832" cy="4832"/>
      </dsp:txXfrm>
    </dsp:sp>
    <dsp:sp modelId="{8F4DC061-5751-4789-BAC9-AC0AEC5814AC}">
      <dsp:nvSpPr>
        <dsp:cNvPr id="0" name=""/>
        <dsp:cNvSpPr/>
      </dsp:nvSpPr>
      <dsp:spPr>
        <a:xfrm>
          <a:off x="4275875" y="4009866"/>
          <a:ext cx="1404937" cy="14049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Parents</a:t>
          </a:r>
        </a:p>
      </dsp:txBody>
      <dsp:txXfrm>
        <a:off x="4481623" y="4215614"/>
        <a:ext cx="993441" cy="993441"/>
      </dsp:txXfrm>
    </dsp:sp>
    <dsp:sp modelId="{B97853A6-4257-4543-BA84-5266A3E4A8EE}">
      <dsp:nvSpPr>
        <dsp:cNvPr id="0" name=""/>
        <dsp:cNvSpPr/>
      </dsp:nvSpPr>
      <dsp:spPr>
        <a:xfrm rot="6942857">
          <a:off x="3427090" y="4020339"/>
          <a:ext cx="96643" cy="31113"/>
        </a:xfrm>
        <a:custGeom>
          <a:avLst/>
          <a:gdLst/>
          <a:ahLst/>
          <a:cxnLst/>
          <a:rect l="0" t="0" r="0" b="0"/>
          <a:pathLst>
            <a:path>
              <a:moveTo>
                <a:pt x="0" y="15556"/>
              </a:moveTo>
              <a:lnTo>
                <a:pt x="96643" y="15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472995" y="4033479"/>
        <a:ext cx="4832" cy="4832"/>
      </dsp:txXfrm>
    </dsp:sp>
    <dsp:sp modelId="{DC5137DF-02CB-4A49-8E78-D202179AC5DA}">
      <dsp:nvSpPr>
        <dsp:cNvPr id="0" name=""/>
        <dsp:cNvSpPr/>
      </dsp:nvSpPr>
      <dsp:spPr>
        <a:xfrm>
          <a:off x="2447187" y="4009866"/>
          <a:ext cx="1404937" cy="14049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Building owner</a:t>
          </a:r>
          <a:endParaRPr lang="en-US" sz="1800" kern="1200" dirty="0"/>
        </a:p>
      </dsp:txBody>
      <dsp:txXfrm>
        <a:off x="2652935" y="4215614"/>
        <a:ext cx="993441" cy="993441"/>
      </dsp:txXfrm>
    </dsp:sp>
    <dsp:sp modelId="{FDA27FBE-406A-4BD6-B8B3-EAC5CFA5BC44}">
      <dsp:nvSpPr>
        <dsp:cNvPr id="0" name=""/>
        <dsp:cNvSpPr/>
      </dsp:nvSpPr>
      <dsp:spPr>
        <a:xfrm rot="10028571">
          <a:off x="2693132" y="3099985"/>
          <a:ext cx="96643" cy="31113"/>
        </a:xfrm>
        <a:custGeom>
          <a:avLst/>
          <a:gdLst/>
          <a:ahLst/>
          <a:cxnLst/>
          <a:rect l="0" t="0" r="0" b="0"/>
          <a:pathLst>
            <a:path>
              <a:moveTo>
                <a:pt x="0" y="15556"/>
              </a:moveTo>
              <a:lnTo>
                <a:pt x="96643" y="15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39038" y="3113126"/>
        <a:ext cx="4832" cy="4832"/>
      </dsp:txXfrm>
    </dsp:sp>
    <dsp:sp modelId="{CB150C97-E890-4C56-B85D-83005DD7BF6D}">
      <dsp:nvSpPr>
        <dsp:cNvPr id="0" name=""/>
        <dsp:cNvSpPr/>
      </dsp:nvSpPr>
      <dsp:spPr>
        <a:xfrm>
          <a:off x="1307018" y="2580140"/>
          <a:ext cx="1404937" cy="14049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Service providers</a:t>
          </a:r>
          <a:endParaRPr lang="en-US" sz="1800" kern="1200" dirty="0"/>
        </a:p>
      </dsp:txBody>
      <dsp:txXfrm>
        <a:off x="1512766" y="2785888"/>
        <a:ext cx="993441" cy="993441"/>
      </dsp:txXfrm>
    </dsp:sp>
    <dsp:sp modelId="{A2758598-0C6C-4A48-A1CE-63A9A56B13FC}">
      <dsp:nvSpPr>
        <dsp:cNvPr id="0" name=""/>
        <dsp:cNvSpPr/>
      </dsp:nvSpPr>
      <dsp:spPr>
        <a:xfrm rot="13114286">
          <a:off x="2955078" y="1952323"/>
          <a:ext cx="96643" cy="31113"/>
        </a:xfrm>
        <a:custGeom>
          <a:avLst/>
          <a:gdLst/>
          <a:ahLst/>
          <a:cxnLst/>
          <a:rect l="0" t="0" r="0" b="0"/>
          <a:pathLst>
            <a:path>
              <a:moveTo>
                <a:pt x="0" y="15556"/>
              </a:moveTo>
              <a:lnTo>
                <a:pt x="96643" y="15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0984" y="1965464"/>
        <a:ext cx="4832" cy="4832"/>
      </dsp:txXfrm>
    </dsp:sp>
    <dsp:sp modelId="{A5F04B86-C623-4CC7-B1F2-A07C5531E87B}">
      <dsp:nvSpPr>
        <dsp:cNvPr id="0" name=""/>
        <dsp:cNvSpPr/>
      </dsp:nvSpPr>
      <dsp:spPr>
        <a:xfrm>
          <a:off x="1713940" y="797301"/>
          <a:ext cx="1404937" cy="14049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Staff</a:t>
          </a:r>
        </a:p>
      </dsp:txBody>
      <dsp:txXfrm>
        <a:off x="1919688" y="1003049"/>
        <a:ext cx="993441" cy="99344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lb-LU"/>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7BB2AD99-C8D0-4A84-9335-5A9B802B40CF}" type="datetimeFigureOut">
              <a:rPr lang="lb-LU" smtClean="0"/>
              <a:pPr/>
              <a:t>08.07.25</a:t>
            </a:fld>
            <a:endParaRPr lang="lb-LU"/>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lb-LU"/>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85AF1ECB-F45B-499C-B19B-FA29906B876F}" type="slidenum">
              <a:rPr lang="lb-LU" smtClean="0"/>
              <a:pPr/>
              <a:t>‹#›</a:t>
            </a:fld>
            <a:endParaRPr lang="lb-LU"/>
          </a:p>
        </p:txBody>
      </p:sp>
    </p:spTree>
    <p:extLst>
      <p:ext uri="{BB962C8B-B14F-4D97-AF65-F5344CB8AC3E}">
        <p14:creationId xmlns:p14="http://schemas.microsoft.com/office/powerpoint/2010/main" val="32298902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123A63E1-A2A2-6F4B-A381-048F498A91E8}" type="datetimeFigureOut">
              <a:rPr lang="en-US" smtClean="0"/>
              <a:pPr/>
              <a:t>7/8/2025</a:t>
            </a:fld>
            <a:endParaRPr lang="en-US"/>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EC9B461A-2F76-9B45-BD8C-695B6B1FEEA5}" type="slidenum">
              <a:rPr lang="en-US" smtClean="0"/>
              <a:pPr/>
              <a:t>‹#›</a:t>
            </a:fld>
            <a:endParaRPr lang="en-US"/>
          </a:p>
        </p:txBody>
      </p:sp>
    </p:spTree>
    <p:extLst>
      <p:ext uri="{BB962C8B-B14F-4D97-AF65-F5344CB8AC3E}">
        <p14:creationId xmlns:p14="http://schemas.microsoft.com/office/powerpoint/2010/main" val="26352655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thank you for being here today. </a:t>
            </a:r>
            <a:br>
              <a:rPr lang="en-US" dirty="0"/>
            </a:br>
            <a:r>
              <a:rPr lang="en-US" dirty="0"/>
              <a:t>Now considering the very important topic raised by prof. Maas concerning the gap between simulated and measured energy consumption in buildings, now I invite you to dive into what we call pinpointed renovations, and understand their role in decarbonizing existing buildings, based on this study case of this very campus where we are today.</a:t>
            </a:r>
          </a:p>
        </p:txBody>
      </p:sp>
      <p:sp>
        <p:nvSpPr>
          <p:cNvPr id="4" name="Slide Number Placeholder 3"/>
          <p:cNvSpPr>
            <a:spLocks noGrp="1"/>
          </p:cNvSpPr>
          <p:nvPr>
            <p:ph type="sldNum" sz="quarter" idx="5"/>
          </p:nvPr>
        </p:nvSpPr>
        <p:spPr/>
        <p:txBody>
          <a:bodyPr/>
          <a:lstStyle/>
          <a:p>
            <a:fld id="{EC9B461A-2F76-9B45-BD8C-695B6B1FEEA5}" type="slidenum">
              <a:rPr lang="en-US" smtClean="0"/>
              <a:pPr/>
              <a:t>1</a:t>
            </a:fld>
            <a:endParaRPr lang="en-US"/>
          </a:p>
        </p:txBody>
      </p:sp>
    </p:spTree>
    <p:extLst>
      <p:ext uri="{BB962C8B-B14F-4D97-AF65-F5344CB8AC3E}">
        <p14:creationId xmlns:p14="http://schemas.microsoft.com/office/powerpoint/2010/main" val="2550333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86338-3364-2170-91DC-F25414BF4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57C2C-F171-9E6B-7D8C-FFB24F0AD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734A0-2472-DB00-C9D8-D1B76F655D1E}"/>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Furthermore, the seals were replaced and the pane frames were repaired, improving the air tightness of the window.</a:t>
            </a:r>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C3E15AD-597B-9EA1-B5F5-8AE42C22CA3C}"/>
              </a:ext>
            </a:extLst>
          </p:cNvPr>
          <p:cNvSpPr>
            <a:spLocks noGrp="1"/>
          </p:cNvSpPr>
          <p:nvPr>
            <p:ph type="sldNum" sz="quarter" idx="5"/>
          </p:nvPr>
        </p:nvSpPr>
        <p:spPr/>
        <p:txBody>
          <a:bodyPr/>
          <a:lstStyle/>
          <a:p>
            <a:fld id="{EC9B461A-2F76-9B45-BD8C-695B6B1FEEA5}" type="slidenum">
              <a:rPr lang="en-US" smtClean="0"/>
              <a:pPr/>
              <a:t>10</a:t>
            </a:fld>
            <a:endParaRPr lang="en-US"/>
          </a:p>
        </p:txBody>
      </p:sp>
    </p:spTree>
    <p:extLst>
      <p:ext uri="{BB962C8B-B14F-4D97-AF65-F5344CB8AC3E}">
        <p14:creationId xmlns:p14="http://schemas.microsoft.com/office/powerpoint/2010/main" val="291858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A6982-DF20-4140-A313-0D4C1C744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CE4E6-2115-D8CD-C52B-F8C3F8496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6AAAC-79DC-B1D5-A5B0-D30332EC2BB5}"/>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Our measurements showed an improvement from the original window with a u-value of 3 W/m2K to a u-value of 1.7, with the addition of the insulation to the window frame, and the adoption of closed blinds during the night to create an air layer which works as extra insulation layer for the glass.</a:t>
            </a:r>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58BD4EC-2B2B-9F81-7DD7-5A84C527C16F}"/>
              </a:ext>
            </a:extLst>
          </p:cNvPr>
          <p:cNvSpPr>
            <a:spLocks noGrp="1"/>
          </p:cNvSpPr>
          <p:nvPr>
            <p:ph type="sldNum" sz="quarter" idx="5"/>
          </p:nvPr>
        </p:nvSpPr>
        <p:spPr/>
        <p:txBody>
          <a:bodyPr/>
          <a:lstStyle/>
          <a:p>
            <a:fld id="{EC9B461A-2F76-9B45-BD8C-695B6B1FEEA5}" type="slidenum">
              <a:rPr lang="en-US" smtClean="0"/>
              <a:pPr/>
              <a:t>11</a:t>
            </a:fld>
            <a:endParaRPr lang="en-US"/>
          </a:p>
        </p:txBody>
      </p:sp>
    </p:spTree>
    <p:extLst>
      <p:ext uri="{BB962C8B-B14F-4D97-AF65-F5344CB8AC3E}">
        <p14:creationId xmlns:p14="http://schemas.microsoft.com/office/powerpoint/2010/main" val="4022344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34E9A-6B9C-218C-39C8-D3EA52EFB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37ED5-1139-250A-3757-49889112F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D20FB-FFF4-CC81-9DD1-7DE8A2F360E1}"/>
              </a:ext>
            </a:extLst>
          </p:cNvPr>
          <p:cNvSpPr>
            <a:spLocks noGrp="1"/>
          </p:cNvSpPr>
          <p:nvPr>
            <p:ph type="body" idx="1"/>
          </p:nvPr>
        </p:nvSpPr>
        <p:spPr/>
        <p:txBody>
          <a:bodyPr>
            <a:normAutofit fontScale="92500" lnSpcReduction="20000"/>
          </a:bodyPr>
          <a:lstStyle/>
          <a:p>
            <a:r>
              <a:rPr lang="en-US" sz="1800" dirty="0">
                <a:effectLst/>
                <a:latin typeface="Calibri" panose="020F0502020204030204" pitchFamily="34" charset="0"/>
                <a:cs typeface="Arial" panose="020B0604020202020204" pitchFamily="34" charset="0"/>
              </a:rPr>
              <a:t>The results for this measure are presented by comparing the original window (before renovation) with open blinds and a u-value of 3 W/m2K, with the renovation scenario, with the insulated </a:t>
            </a:r>
            <a:r>
              <a:rPr lang="en-US" sz="1800" dirty="0" err="1">
                <a:effectLst/>
                <a:latin typeface="Calibri" panose="020F0502020204030204" pitchFamily="34" charset="0"/>
                <a:cs typeface="Arial" panose="020B0604020202020204" pitchFamily="34" charset="0"/>
              </a:rPr>
              <a:t>aluminium</a:t>
            </a:r>
            <a:r>
              <a:rPr lang="en-US" sz="1800" dirty="0">
                <a:effectLst/>
                <a:latin typeface="Calibri" panose="020F0502020204030204" pitchFamily="34" charset="0"/>
                <a:cs typeface="Arial" panose="020B0604020202020204" pitchFamily="34" charset="0"/>
              </a:rPr>
              <a:t> frame and the closed blinds during the night, and the second scenario referring to the full replacement of the windows. </a:t>
            </a:r>
          </a:p>
          <a:p>
            <a:r>
              <a:rPr lang="en-US" sz="1800" dirty="0">
                <a:effectLst/>
                <a:latin typeface="Calibri" panose="020F0502020204030204" pitchFamily="34" charset="0"/>
                <a:cs typeface="Arial" panose="020B0604020202020204" pitchFamily="34" charset="0"/>
              </a:rPr>
              <a:t>These two scenario are compared to the original window in terms of energetically, in terms of carbon emissions and economically.</a:t>
            </a:r>
          </a:p>
          <a:p>
            <a:r>
              <a:rPr lang="en-US" sz="1800" dirty="0">
                <a:effectLst/>
                <a:latin typeface="Calibri" panose="020F0502020204030204" pitchFamily="34" charset="0"/>
                <a:cs typeface="Arial" panose="020B0604020202020204" pitchFamily="34" charset="0"/>
              </a:rPr>
              <a:t>In terms of energy, both the scenarios of renovation, and the replacement of the windows shows a compensation time for the added primary embodied energy of 4 to five years, while the carbon emissions from the renovations, or the new windows are compensated in 5 to 6 years. Finally, the economic assessment shows longer payback times for both scenarios, with the investment in renovation representing nearly 1/3 of the full replacement of the windows, which could help to overcome barriers for implementation.</a:t>
            </a:r>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CB974E3-4CAA-3210-CC7D-029B5ACD3D46}"/>
              </a:ext>
            </a:extLst>
          </p:cNvPr>
          <p:cNvSpPr>
            <a:spLocks noGrp="1"/>
          </p:cNvSpPr>
          <p:nvPr>
            <p:ph type="sldNum" sz="quarter" idx="5"/>
          </p:nvPr>
        </p:nvSpPr>
        <p:spPr/>
        <p:txBody>
          <a:bodyPr/>
          <a:lstStyle/>
          <a:p>
            <a:fld id="{EC9B461A-2F76-9B45-BD8C-695B6B1FEEA5}" type="slidenum">
              <a:rPr lang="en-US" smtClean="0"/>
              <a:pPr/>
              <a:t>12</a:t>
            </a:fld>
            <a:endParaRPr lang="en-US"/>
          </a:p>
        </p:txBody>
      </p:sp>
    </p:spTree>
    <p:extLst>
      <p:ext uri="{BB962C8B-B14F-4D97-AF65-F5344CB8AC3E}">
        <p14:creationId xmlns:p14="http://schemas.microsoft.com/office/powerpoint/2010/main" val="1899260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4FCA-7620-92CB-DF82-B10802176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96D7A-B5B9-2CB0-9084-9FD68F004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4F3C2-47FB-BD1C-C936-0DFB9062FDA7}"/>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With regards to the roof, considering the existing flat roof of the campus, covered with gravel, the proposed intervention refers to the so-called inverted roof, adding an extra insulation layer between the existing waterproof system and the gravel, to improve the thermal resistance of the building element, which currently only counts with a 5 cm of an insulation foam.</a:t>
            </a:r>
          </a:p>
          <a:p>
            <a:r>
              <a:rPr lang="en-US" sz="1800" dirty="0">
                <a:effectLst/>
                <a:latin typeface="Calibri" panose="020F0502020204030204" pitchFamily="34" charset="0"/>
                <a:cs typeface="Arial" panose="020B0604020202020204" pitchFamily="34" charset="0"/>
              </a:rPr>
              <a:t>This is a quite simple measure, which only requires the temporary removal of the gravel layer to place the insulation, to be covered with the same material afterwards, with a special attention to the draining system to avoid water accumulation.</a:t>
            </a:r>
          </a:p>
          <a:p>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80D159-2D51-E77E-CD47-CA9B000D9647}"/>
              </a:ext>
            </a:extLst>
          </p:cNvPr>
          <p:cNvSpPr>
            <a:spLocks noGrp="1"/>
          </p:cNvSpPr>
          <p:nvPr>
            <p:ph type="sldNum" sz="quarter" idx="5"/>
          </p:nvPr>
        </p:nvSpPr>
        <p:spPr/>
        <p:txBody>
          <a:bodyPr/>
          <a:lstStyle/>
          <a:p>
            <a:fld id="{EC9B461A-2F76-9B45-BD8C-695B6B1FEEA5}" type="slidenum">
              <a:rPr lang="en-US" smtClean="0"/>
              <a:pPr/>
              <a:t>13</a:t>
            </a:fld>
            <a:endParaRPr lang="en-US"/>
          </a:p>
        </p:txBody>
      </p:sp>
    </p:spTree>
    <p:extLst>
      <p:ext uri="{BB962C8B-B14F-4D97-AF65-F5344CB8AC3E}">
        <p14:creationId xmlns:p14="http://schemas.microsoft.com/office/powerpoint/2010/main" val="2126751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0CB86-C400-D4B9-516D-C85A867F3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C483D-9C8D-B495-193B-6DB3E7360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262A2-0AFB-456E-E973-7DC61E6328C8}"/>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The results of such measure is compared to the original roof with a u-value of 0.65 W/m2K. Two scenarios, with insulation thicknesses of 5 and 12 cm with improved u-values of 0.33 and 0.20 W/m2K, are </a:t>
            </a:r>
            <a:r>
              <a:rPr lang="en-US" sz="1800" dirty="0" err="1">
                <a:effectLst/>
                <a:latin typeface="Calibri" panose="020F0502020204030204" pitchFamily="34" charset="0"/>
                <a:cs typeface="Arial" panose="020B0604020202020204" pitchFamily="34" charset="0"/>
              </a:rPr>
              <a:t>analysed</a:t>
            </a:r>
            <a:r>
              <a:rPr lang="en-US" sz="1800" dirty="0">
                <a:effectLst/>
                <a:latin typeface="Calibri" panose="020F0502020204030204" pitchFamily="34" charset="0"/>
                <a:cs typeface="Arial" panose="020B0604020202020204" pitchFamily="34" charset="0"/>
              </a:rPr>
              <a:t> as in the case of the windows, energetically, in terms of carbon emissions and economically.</a:t>
            </a:r>
          </a:p>
          <a:p>
            <a:r>
              <a:rPr lang="en-US" sz="1800" dirty="0">
                <a:effectLst/>
                <a:latin typeface="Calibri" panose="020F0502020204030204" pitchFamily="34" charset="0"/>
                <a:cs typeface="Arial" panose="020B0604020202020204" pitchFamily="34" charset="0"/>
              </a:rPr>
              <a:t>The results shows the compensation time for added primary embodied energy and related carbon emissions around 1 yea for both scenarios. Furthermore, although the economic analysis show once again long payback times, as small difference is observed in the investment in comparison to the operational energy savings, leading to a better output for the insulation thickness of 12 cm.</a:t>
            </a:r>
          </a:p>
          <a:p>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19C17B0-43A4-F8F8-A376-96D4BEA53F55}"/>
              </a:ext>
            </a:extLst>
          </p:cNvPr>
          <p:cNvSpPr>
            <a:spLocks noGrp="1"/>
          </p:cNvSpPr>
          <p:nvPr>
            <p:ph type="sldNum" sz="quarter" idx="5"/>
          </p:nvPr>
        </p:nvSpPr>
        <p:spPr/>
        <p:txBody>
          <a:bodyPr/>
          <a:lstStyle/>
          <a:p>
            <a:fld id="{EC9B461A-2F76-9B45-BD8C-695B6B1FEEA5}" type="slidenum">
              <a:rPr lang="en-US" smtClean="0"/>
              <a:pPr/>
              <a:t>14</a:t>
            </a:fld>
            <a:endParaRPr lang="en-US"/>
          </a:p>
        </p:txBody>
      </p:sp>
    </p:spTree>
    <p:extLst>
      <p:ext uri="{BB962C8B-B14F-4D97-AF65-F5344CB8AC3E}">
        <p14:creationId xmlns:p14="http://schemas.microsoft.com/office/powerpoint/2010/main" val="1270340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02A01-C784-D3D7-4A23-EA56967E1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3801B-2672-EFCA-2713-DEC436302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761CD-0CB6-E3A0-B20F-3CD060A3FA09}"/>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Finally, in terms of the envelope, considering that the highest temperatures are happening at the radiator niches, this measure proposes their internal insulation.</a:t>
            </a:r>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3F7ECF6-C3CF-B224-0642-E8E16C427487}"/>
              </a:ext>
            </a:extLst>
          </p:cNvPr>
          <p:cNvSpPr>
            <a:spLocks noGrp="1"/>
          </p:cNvSpPr>
          <p:nvPr>
            <p:ph type="sldNum" sz="quarter" idx="5"/>
          </p:nvPr>
        </p:nvSpPr>
        <p:spPr/>
        <p:txBody>
          <a:bodyPr/>
          <a:lstStyle/>
          <a:p>
            <a:fld id="{EC9B461A-2F76-9B45-BD8C-695B6B1FEEA5}" type="slidenum">
              <a:rPr lang="en-US" smtClean="0"/>
              <a:pPr/>
              <a:t>15</a:t>
            </a:fld>
            <a:endParaRPr lang="en-US"/>
          </a:p>
        </p:txBody>
      </p:sp>
    </p:spTree>
    <p:extLst>
      <p:ext uri="{BB962C8B-B14F-4D97-AF65-F5344CB8AC3E}">
        <p14:creationId xmlns:p14="http://schemas.microsoft.com/office/powerpoint/2010/main" val="568357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06959-69FC-85C1-4B45-AE8977FEB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B94EA-A587-A4F5-BFD8-0F9442E9D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B3C7E-83A7-2D10-DA67-1829CDFDC0E2}"/>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The original element has 5 cm of rockwool outside, as it can be observed in the first picture, and here an extra insulation layer is added inside. 2 cm boards of rockwool were added to the wall, improving the thermal resistance of this part of the façade where the highest temperature differences between inside and outside are registered.</a:t>
            </a:r>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710CEB-9DE7-91AB-B136-31E95BB14EAD}"/>
              </a:ext>
            </a:extLst>
          </p:cNvPr>
          <p:cNvSpPr>
            <a:spLocks noGrp="1"/>
          </p:cNvSpPr>
          <p:nvPr>
            <p:ph type="sldNum" sz="quarter" idx="5"/>
          </p:nvPr>
        </p:nvSpPr>
        <p:spPr/>
        <p:txBody>
          <a:bodyPr/>
          <a:lstStyle/>
          <a:p>
            <a:fld id="{EC9B461A-2F76-9B45-BD8C-695B6B1FEEA5}" type="slidenum">
              <a:rPr lang="en-US" smtClean="0"/>
              <a:pPr/>
              <a:t>16</a:t>
            </a:fld>
            <a:endParaRPr lang="en-US"/>
          </a:p>
        </p:txBody>
      </p:sp>
    </p:spTree>
    <p:extLst>
      <p:ext uri="{BB962C8B-B14F-4D97-AF65-F5344CB8AC3E}">
        <p14:creationId xmlns:p14="http://schemas.microsoft.com/office/powerpoint/2010/main" val="194729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283C4-D01D-7B06-50F6-411F0F3CD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2866B-0B6F-F814-0CFC-E0B053D9C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2B25D-1A94-5E0C-B5ED-1B1DD7732107}"/>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The results shows improvements in the measured u-value from 0.55 to 0.33 after the renovation. The compensation time for the added primary embodied energy and carbon emissions is higher in this case, varying from 12 to 15 years. Also a higher payback time is observed. However, it also represent the lowest investment of the three. </a:t>
            </a:r>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225CC31-1657-5672-5A35-F3FCF89F9F2C}"/>
              </a:ext>
            </a:extLst>
          </p:cNvPr>
          <p:cNvSpPr>
            <a:spLocks noGrp="1"/>
          </p:cNvSpPr>
          <p:nvPr>
            <p:ph type="sldNum" sz="quarter" idx="5"/>
          </p:nvPr>
        </p:nvSpPr>
        <p:spPr/>
        <p:txBody>
          <a:bodyPr/>
          <a:lstStyle/>
          <a:p>
            <a:fld id="{EC9B461A-2F76-9B45-BD8C-695B6B1FEEA5}" type="slidenum">
              <a:rPr lang="en-US" smtClean="0"/>
              <a:pPr/>
              <a:t>17</a:t>
            </a:fld>
            <a:endParaRPr lang="en-US"/>
          </a:p>
        </p:txBody>
      </p:sp>
    </p:spTree>
    <p:extLst>
      <p:ext uri="{BB962C8B-B14F-4D97-AF65-F5344CB8AC3E}">
        <p14:creationId xmlns:p14="http://schemas.microsoft.com/office/powerpoint/2010/main" val="671195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800" dirty="0">
                <a:effectLst/>
                <a:latin typeface="Calibri" panose="020F0502020204030204" pitchFamily="34" charset="0"/>
                <a:cs typeface="Arial" panose="020B0604020202020204" pitchFamily="34" charset="0"/>
              </a:rPr>
              <a:t>The comparison of the combined pinpointed renovations with a new building over the building lifecycle shows that considering the already existing embodied energy of the existing building, the added primary embodied energy for the renovations, the added energy is compensated in 5 years, or in 7 years when considering the performance gap. On the other side, the embodied primary energy of a new building, even with the lower operational consumption, is only compensated in 18 years.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Arial" panose="020B0604020202020204" pitchFamily="34" charset="0"/>
              </a:rPr>
              <a:t>This shows us that p</a:t>
            </a:r>
            <a:r>
              <a:rPr lang="en-US" sz="1800" dirty="0">
                <a:solidFill>
                  <a:schemeClr val="tx1">
                    <a:lumMod val="50000"/>
                    <a:lumOff val="50000"/>
                  </a:schemeClr>
                </a:solidFill>
                <a:latin typeface="+mj-lt"/>
                <a:cs typeface="Open Sans"/>
              </a:rPr>
              <a:t>inpointed renovations can play an important role in enabling reductions in energy consumption in existing buildings, and reducing carbon emissions  in historical buildings, contributing to historical preservation and contributing to the goals to reduce the impacts of climate change, even with limited budgets, in combination with optimal operation.</a:t>
            </a:r>
            <a:endParaRPr lang="en-GB" sz="1800" dirty="0">
              <a:effectLst/>
              <a:latin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C9B461A-2F76-9B45-BD8C-695B6B1FEEA5}" type="slidenum">
              <a:rPr lang="en-US" smtClean="0"/>
              <a:pPr/>
              <a:t>18</a:t>
            </a:fld>
            <a:endParaRPr lang="en-US"/>
          </a:p>
        </p:txBody>
      </p:sp>
    </p:spTree>
    <p:extLst>
      <p:ext uri="{BB962C8B-B14F-4D97-AF65-F5344CB8AC3E}">
        <p14:creationId xmlns:p14="http://schemas.microsoft.com/office/powerpoint/2010/main" val="1566171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9B461A-2F76-9B45-BD8C-695B6B1FEEA5}" type="slidenum">
              <a:rPr lang="en-US" smtClean="0"/>
              <a:pPr/>
              <a:t>19</a:t>
            </a:fld>
            <a:endParaRPr lang="en-US"/>
          </a:p>
        </p:txBody>
      </p:sp>
    </p:spTree>
    <p:extLst>
      <p:ext uri="{BB962C8B-B14F-4D97-AF65-F5344CB8AC3E}">
        <p14:creationId xmlns:p14="http://schemas.microsoft.com/office/powerpoint/2010/main" val="310077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The motivation for such approach comes from the trend of increasing embodied energy in buildings, to reduce their operational consumption, and the need to compare the added energy during renovations, to the savings over the life cycle. Besides considering the already discussed </a:t>
            </a:r>
            <a:r>
              <a:rPr lang="en-US" sz="1800">
                <a:effectLst/>
                <a:latin typeface="Calibri" panose="020F0502020204030204" pitchFamily="34" charset="0"/>
                <a:cs typeface="Arial" panose="020B0604020202020204" pitchFamily="34" charset="0"/>
              </a:rPr>
              <a:t>performance gap.</a:t>
            </a:r>
            <a:endParaRPr lang="en-US" sz="1800" dirty="0">
              <a:effectLst/>
              <a:latin typeface="Calibri" panose="020F0502020204030204" pitchFamily="34" charset="0"/>
              <a:cs typeface="Arial" panose="020B0604020202020204" pitchFamily="34" charset="0"/>
            </a:endParaRPr>
          </a:p>
          <a:p>
            <a:r>
              <a:rPr lang="en-US" sz="1800" dirty="0">
                <a:effectLst/>
                <a:latin typeface="Calibri" panose="020F0502020204030204" pitchFamily="34" charset="0"/>
                <a:cs typeface="Arial" panose="020B0604020202020204" pitchFamily="34" charset="0"/>
              </a:rPr>
              <a:t>This presentation shows a combination of optimized operation with pinpointed renovations, to reach carbon savings in educational buildings and contribute to climate protection.</a:t>
            </a:r>
            <a:endParaRPr lang="en-GB" sz="1800" dirty="0">
              <a:effectLst/>
              <a:latin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C9B461A-2F76-9B45-BD8C-695B6B1FEEA5}" type="slidenum">
              <a:rPr lang="en-US" smtClean="0"/>
              <a:pPr/>
              <a:t>2</a:t>
            </a:fld>
            <a:endParaRPr lang="en-US"/>
          </a:p>
        </p:txBody>
      </p:sp>
    </p:spTree>
    <p:extLst>
      <p:ext uri="{BB962C8B-B14F-4D97-AF65-F5344CB8AC3E}">
        <p14:creationId xmlns:p14="http://schemas.microsoft.com/office/powerpoint/2010/main" val="2583040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800" dirty="0">
                <a:effectLst/>
                <a:latin typeface="Calibri" panose="020F0502020204030204" pitchFamily="34" charset="0"/>
                <a:cs typeface="Arial" panose="020B0604020202020204" pitchFamily="34" charset="0"/>
              </a:rPr>
              <a:t>In order to identify energy and carbon-savings opportunities we need to understand the building. It is necessary to evaluate its physical properties, but above all how the building is used, operated and managed. </a:t>
            </a:r>
          </a:p>
          <a:p>
            <a:r>
              <a:rPr lang="en-US" sz="1800" dirty="0">
                <a:effectLst/>
                <a:latin typeface="Calibri" panose="020F0502020204030204" pitchFamily="34" charset="0"/>
                <a:cs typeface="Arial" panose="020B0604020202020204" pitchFamily="34" charset="0"/>
              </a:rPr>
              <a:t>Educational buildings involve a complex stakeholder chain with different objectives, roles and expectations. Students represent the major users, yet with the lowest control level with regards to the operation, which is controlled by staff and service providers, but not always in communication.</a:t>
            </a:r>
          </a:p>
          <a:p>
            <a:r>
              <a:rPr lang="en-US" sz="1800" dirty="0">
                <a:effectLst/>
                <a:latin typeface="Calibri" panose="020F0502020204030204" pitchFamily="34" charset="0"/>
                <a:cs typeface="Arial" panose="020B0604020202020204" pitchFamily="34" charset="0"/>
              </a:rPr>
              <a:t>All these aspects needs to be considered when defining strategies to reduce energy consumption, to find the best fit.</a:t>
            </a:r>
          </a:p>
          <a:p>
            <a:r>
              <a:rPr lang="en-US" sz="1800" dirty="0">
                <a:effectLst/>
                <a:latin typeface="Calibri" panose="020F0502020204030204" pitchFamily="34" charset="0"/>
                <a:cs typeface="Arial" panose="020B0604020202020204" pitchFamily="34" charset="0"/>
              </a:rPr>
              <a:t>The good news is that according to the surveys that we have distributed, most users consider engaging in measures to reduce energy consumption valuable, beneficial and important. They state that they have the intention of engaging, and that they are open to changes in lifestyle.</a:t>
            </a:r>
            <a:endParaRPr lang="en-GB" sz="1800" dirty="0">
              <a:effectLst/>
              <a:latin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C9B461A-2F76-9B45-BD8C-695B6B1FEEA5}" type="slidenum">
              <a:rPr lang="en-US" smtClean="0"/>
              <a:pPr/>
              <a:t>3</a:t>
            </a:fld>
            <a:endParaRPr lang="en-US"/>
          </a:p>
        </p:txBody>
      </p:sp>
    </p:spTree>
    <p:extLst>
      <p:ext uri="{BB962C8B-B14F-4D97-AF65-F5344CB8AC3E}">
        <p14:creationId xmlns:p14="http://schemas.microsoft.com/office/powerpoint/2010/main" val="11621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DF620-6D7E-694E-0BE6-76F8F8C2F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2DCE7-6264-0F10-70C5-E4BDB0F71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76AE0-793F-F3B2-7450-D6774BCDC05E}"/>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The surveys also evaluated the barriers for implementing measures, where the users pointed out the need for knowledge, while energy managers mentioned resources constraints, either in terms of budget or staff. They also mentioned the need for clear sustainability indicators to help overcome financial barriers during the decision-making process.</a:t>
            </a:r>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1ECCDC8-1AA7-4C83-FAB2-88261CA5594F}"/>
              </a:ext>
            </a:extLst>
          </p:cNvPr>
          <p:cNvSpPr>
            <a:spLocks noGrp="1"/>
          </p:cNvSpPr>
          <p:nvPr>
            <p:ph type="sldNum" sz="quarter" idx="5"/>
          </p:nvPr>
        </p:nvSpPr>
        <p:spPr/>
        <p:txBody>
          <a:bodyPr/>
          <a:lstStyle/>
          <a:p>
            <a:fld id="{EC9B461A-2F76-9B45-BD8C-695B6B1FEEA5}" type="slidenum">
              <a:rPr lang="en-US" smtClean="0"/>
              <a:pPr/>
              <a:t>4</a:t>
            </a:fld>
            <a:endParaRPr lang="en-US"/>
          </a:p>
        </p:txBody>
      </p:sp>
    </p:spTree>
    <p:extLst>
      <p:ext uri="{BB962C8B-B14F-4D97-AF65-F5344CB8AC3E}">
        <p14:creationId xmlns:p14="http://schemas.microsoft.com/office/powerpoint/2010/main" val="3876700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0ABBF-1ED6-84A0-CD80-17C535882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C4C82-3DB9-2F20-3761-F041ABE23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175D0-69A1-39A5-D7DE-BD638772D5A4}"/>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Now to identify measures which are adapted to the building, an energy audit is necessary, in this case focused on the thermal consumption.</a:t>
            </a:r>
          </a:p>
          <a:p>
            <a:r>
              <a:rPr lang="en-US" sz="1800" dirty="0">
                <a:effectLst/>
                <a:latin typeface="Calibri" panose="020F0502020204030204" pitchFamily="34" charset="0"/>
                <a:cs typeface="Arial" panose="020B0604020202020204" pitchFamily="34" charset="0"/>
              </a:rPr>
              <a:t>Here we are </a:t>
            </a:r>
            <a:r>
              <a:rPr lang="en-US" sz="1800" dirty="0" err="1">
                <a:effectLst/>
                <a:latin typeface="Calibri" panose="020F0502020204030204" pitchFamily="34" charset="0"/>
                <a:cs typeface="Arial" panose="020B0604020202020204" pitchFamily="34" charset="0"/>
              </a:rPr>
              <a:t>analysing</a:t>
            </a:r>
            <a:r>
              <a:rPr lang="en-US" sz="1800" dirty="0">
                <a:effectLst/>
                <a:latin typeface="Calibri" panose="020F0502020204030204" pitchFamily="34" charset="0"/>
                <a:cs typeface="Arial" panose="020B0604020202020204" pitchFamily="34" charset="0"/>
              </a:rPr>
              <a:t> this campus, which is composed by 5 buildings, with Central Building and Laboratory being built in the seventies.</a:t>
            </a:r>
          </a:p>
          <a:p>
            <a:r>
              <a:rPr lang="en-US" sz="1800" dirty="0">
                <a:effectLst/>
                <a:latin typeface="Calibri" panose="020F0502020204030204" pitchFamily="34" charset="0"/>
                <a:cs typeface="Arial" panose="020B0604020202020204" pitchFamily="34" charset="0"/>
              </a:rPr>
              <a:t>The heat comes from a district heating system and it’s produced cogeneration systems, running on natural gas and wood pellets.</a:t>
            </a:r>
          </a:p>
        </p:txBody>
      </p:sp>
      <p:sp>
        <p:nvSpPr>
          <p:cNvPr id="4" name="Slide Number Placeholder 3">
            <a:extLst>
              <a:ext uri="{FF2B5EF4-FFF2-40B4-BE49-F238E27FC236}">
                <a16:creationId xmlns:a16="http://schemas.microsoft.com/office/drawing/2014/main" id="{95EC754E-C2BF-E422-B22C-C5EFF22F6565}"/>
              </a:ext>
            </a:extLst>
          </p:cNvPr>
          <p:cNvSpPr>
            <a:spLocks noGrp="1"/>
          </p:cNvSpPr>
          <p:nvPr>
            <p:ph type="sldNum" sz="quarter" idx="5"/>
          </p:nvPr>
        </p:nvSpPr>
        <p:spPr/>
        <p:txBody>
          <a:bodyPr/>
          <a:lstStyle/>
          <a:p>
            <a:fld id="{EC9B461A-2F76-9B45-BD8C-695B6B1FEEA5}" type="slidenum">
              <a:rPr lang="en-US" smtClean="0"/>
              <a:pPr/>
              <a:t>5</a:t>
            </a:fld>
            <a:endParaRPr lang="en-US"/>
          </a:p>
        </p:txBody>
      </p:sp>
    </p:spTree>
    <p:extLst>
      <p:ext uri="{BB962C8B-B14F-4D97-AF65-F5344CB8AC3E}">
        <p14:creationId xmlns:p14="http://schemas.microsoft.com/office/powerpoint/2010/main" val="4195334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7E9D2-EF04-C99B-844E-C605EBE7A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73754-C79A-E752-A922-636F765EC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D95B7-9B3E-C60B-4ECC-36B74F24DD2D}"/>
              </a:ext>
            </a:extLst>
          </p:cNvPr>
          <p:cNvSpPr>
            <a:spLocks noGrp="1"/>
          </p:cNvSpPr>
          <p:nvPr>
            <p:ph type="body" idx="1"/>
          </p:nvPr>
        </p:nvSpPr>
        <p:spPr/>
        <p:txBody>
          <a:bodyPr>
            <a:normAutofit/>
          </a:bodyPr>
          <a:lstStyle/>
          <a:p>
            <a:r>
              <a:rPr lang="en-GB" sz="1800" dirty="0">
                <a:effectLst/>
                <a:latin typeface="Calibri" panose="020F0502020204030204" pitchFamily="34" charset="0"/>
                <a:cs typeface="Arial" panose="020B0604020202020204" pitchFamily="34" charset="0"/>
              </a:rPr>
              <a:t>The analysis of the heat consumption shows a clear reduction over the years, specially marked in the normalised curve regarding the heating degree days.</a:t>
            </a:r>
          </a:p>
          <a:p>
            <a:r>
              <a:rPr lang="en-GB" sz="1800" dirty="0">
                <a:effectLst/>
                <a:latin typeface="Calibri" panose="020F0502020204030204" pitchFamily="34" charset="0"/>
                <a:cs typeface="Arial" panose="020B0604020202020204" pitchFamily="34" charset="0"/>
              </a:rPr>
              <a:t>The reduction obtained in 2023 refers to the balancing of the distribution system, the adoption of lower temperatures in common areas, and a general reduction of temperatures in the building, which led to uncomfortable conditions for users.</a:t>
            </a:r>
          </a:p>
          <a:p>
            <a:r>
              <a:rPr lang="en-GB" sz="1800" dirty="0">
                <a:effectLst/>
                <a:latin typeface="Calibri" panose="020F0502020204030204" pitchFamily="34" charset="0"/>
                <a:cs typeface="Arial" panose="020B0604020202020204" pitchFamily="34" charset="0"/>
              </a:rPr>
              <a:t>The further reduction in 2024 refers to the adoption of reduced operational modes during Christmas holidays, following the reduction in the building occupation.</a:t>
            </a:r>
          </a:p>
        </p:txBody>
      </p:sp>
      <p:sp>
        <p:nvSpPr>
          <p:cNvPr id="4" name="Slide Number Placeholder 3">
            <a:extLst>
              <a:ext uri="{FF2B5EF4-FFF2-40B4-BE49-F238E27FC236}">
                <a16:creationId xmlns:a16="http://schemas.microsoft.com/office/drawing/2014/main" id="{39AD53BF-DA00-2901-C028-43258463372B}"/>
              </a:ext>
            </a:extLst>
          </p:cNvPr>
          <p:cNvSpPr>
            <a:spLocks noGrp="1"/>
          </p:cNvSpPr>
          <p:nvPr>
            <p:ph type="sldNum" sz="quarter" idx="5"/>
          </p:nvPr>
        </p:nvSpPr>
        <p:spPr/>
        <p:txBody>
          <a:bodyPr/>
          <a:lstStyle/>
          <a:p>
            <a:fld id="{EC9B461A-2F76-9B45-BD8C-695B6B1FEEA5}" type="slidenum">
              <a:rPr lang="en-US" smtClean="0"/>
              <a:pPr/>
              <a:t>6</a:t>
            </a:fld>
            <a:endParaRPr lang="en-US"/>
          </a:p>
        </p:txBody>
      </p:sp>
    </p:spTree>
    <p:extLst>
      <p:ext uri="{BB962C8B-B14F-4D97-AF65-F5344CB8AC3E}">
        <p14:creationId xmlns:p14="http://schemas.microsoft.com/office/powerpoint/2010/main" val="256999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7BE30-0360-6B05-471A-B3E46218B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DDB44-5904-1845-B538-F096DCB47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688AB-D811-68E9-BC6D-9B5775C0C91C}"/>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The Central Building represents the highest consumer among the five buildings, while the thermal model of this building shows that windows, roof and envelope represent 70% of the thermal losses. This gives as an indication on where the focus our efforts!</a:t>
            </a:r>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44145DF-DEDB-4E35-2F61-C79108598B72}"/>
              </a:ext>
            </a:extLst>
          </p:cNvPr>
          <p:cNvSpPr>
            <a:spLocks noGrp="1"/>
          </p:cNvSpPr>
          <p:nvPr>
            <p:ph type="sldNum" sz="quarter" idx="5"/>
          </p:nvPr>
        </p:nvSpPr>
        <p:spPr/>
        <p:txBody>
          <a:bodyPr/>
          <a:lstStyle/>
          <a:p>
            <a:fld id="{EC9B461A-2F76-9B45-BD8C-695B6B1FEEA5}" type="slidenum">
              <a:rPr lang="en-US" smtClean="0"/>
              <a:pPr/>
              <a:t>7</a:t>
            </a:fld>
            <a:endParaRPr lang="en-US"/>
          </a:p>
        </p:txBody>
      </p:sp>
    </p:spTree>
    <p:extLst>
      <p:ext uri="{BB962C8B-B14F-4D97-AF65-F5344CB8AC3E}">
        <p14:creationId xmlns:p14="http://schemas.microsoft.com/office/powerpoint/2010/main" val="1216303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E6DA-248B-ECE8-277F-B5C08EADA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CF3D8-28A8-7133-ECC5-B8221110E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9CD19-7DFD-E961-C751-BCBCC563AAC9}"/>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The windows in this campus have </a:t>
            </a:r>
            <a:r>
              <a:rPr lang="en-US" sz="1800" dirty="0" err="1">
                <a:effectLst/>
                <a:latin typeface="Calibri" panose="020F0502020204030204" pitchFamily="34" charset="0"/>
                <a:cs typeface="Arial" panose="020B0604020202020204" pitchFamily="34" charset="0"/>
              </a:rPr>
              <a:t>aluminium</a:t>
            </a:r>
            <a:r>
              <a:rPr lang="en-US" sz="1800" dirty="0">
                <a:effectLst/>
                <a:latin typeface="Calibri" panose="020F0502020204030204" pitchFamily="34" charset="0"/>
                <a:cs typeface="Arial" panose="020B0604020202020204" pitchFamily="34" charset="0"/>
              </a:rPr>
              <a:t> frames with high thermal conductivity, which besides leading to high thermal losses, also represent a source of discomfort for users, besides the air gaps from the old seals and warped frames.</a:t>
            </a:r>
          </a:p>
          <a:p>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BB183B-CDE0-7E66-8E8E-4C37E5072BE9}"/>
              </a:ext>
            </a:extLst>
          </p:cNvPr>
          <p:cNvSpPr>
            <a:spLocks noGrp="1"/>
          </p:cNvSpPr>
          <p:nvPr>
            <p:ph type="sldNum" sz="quarter" idx="5"/>
          </p:nvPr>
        </p:nvSpPr>
        <p:spPr/>
        <p:txBody>
          <a:bodyPr/>
          <a:lstStyle/>
          <a:p>
            <a:fld id="{EC9B461A-2F76-9B45-BD8C-695B6B1FEEA5}" type="slidenum">
              <a:rPr lang="en-US" smtClean="0"/>
              <a:pPr/>
              <a:t>8</a:t>
            </a:fld>
            <a:endParaRPr lang="en-US"/>
          </a:p>
        </p:txBody>
      </p:sp>
    </p:spTree>
    <p:extLst>
      <p:ext uri="{BB962C8B-B14F-4D97-AF65-F5344CB8AC3E}">
        <p14:creationId xmlns:p14="http://schemas.microsoft.com/office/powerpoint/2010/main" val="2101492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589F0-D3B3-3CC3-ACE5-8A90E2DEB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175E1-3B55-E498-EA1D-4F23B1312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8472E-872A-B0FE-A209-108131595A9F}"/>
              </a:ext>
            </a:extLst>
          </p:cNvPr>
          <p:cNvSpPr>
            <a:spLocks noGrp="1"/>
          </p:cNvSpPr>
          <p:nvPr>
            <p:ph type="body" idx="1"/>
          </p:nvPr>
        </p:nvSpPr>
        <p:spPr/>
        <p:txBody>
          <a:bodyPr>
            <a:normAutofit/>
          </a:bodyPr>
          <a:lstStyle/>
          <a:p>
            <a:r>
              <a:rPr lang="en-US" sz="1800" dirty="0">
                <a:effectLst/>
                <a:latin typeface="Calibri" panose="020F0502020204030204" pitchFamily="34" charset="0"/>
                <a:cs typeface="Arial" panose="020B0604020202020204" pitchFamily="34" charset="0"/>
              </a:rPr>
              <a:t>The proposed approach was to add a 2 cm XPS board to the window frame, as showed in the pictures, which also contributed to closing some gaps from old internal blinds systems that are no longer used, but represented a source of discomfort and heat losses.</a:t>
            </a:r>
            <a:endParaRPr lang="en-GB" sz="1800" dirty="0">
              <a:effectLst/>
              <a:latin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18E9EE2-EFAD-A618-0A1A-AA63AB04BDD8}"/>
              </a:ext>
            </a:extLst>
          </p:cNvPr>
          <p:cNvSpPr>
            <a:spLocks noGrp="1"/>
          </p:cNvSpPr>
          <p:nvPr>
            <p:ph type="sldNum" sz="quarter" idx="5"/>
          </p:nvPr>
        </p:nvSpPr>
        <p:spPr/>
        <p:txBody>
          <a:bodyPr/>
          <a:lstStyle/>
          <a:p>
            <a:fld id="{EC9B461A-2F76-9B45-BD8C-695B6B1FEEA5}" type="slidenum">
              <a:rPr lang="en-US" smtClean="0"/>
              <a:pPr/>
              <a:t>9</a:t>
            </a:fld>
            <a:endParaRPr lang="en-US"/>
          </a:p>
        </p:txBody>
      </p:sp>
    </p:spTree>
    <p:extLst>
      <p:ext uri="{BB962C8B-B14F-4D97-AF65-F5344CB8AC3E}">
        <p14:creationId xmlns:p14="http://schemas.microsoft.com/office/powerpoint/2010/main" val="2498786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UL page 1">
    <p:spTree>
      <p:nvGrpSpPr>
        <p:cNvPr id="1" name=""/>
        <p:cNvGrpSpPr/>
        <p:nvPr/>
      </p:nvGrpSpPr>
      <p:grpSpPr>
        <a:xfrm>
          <a:off x="0" y="0"/>
          <a:ext cx="0" cy="0"/>
          <a:chOff x="0" y="0"/>
          <a:chExt cx="0" cy="0"/>
        </a:xfrm>
      </p:grpSpPr>
      <p:sp>
        <p:nvSpPr>
          <p:cNvPr id="9" name="Rectangle 1"/>
          <p:cNvSpPr>
            <a:spLocks/>
          </p:cNvSpPr>
          <p:nvPr userDrawn="1"/>
        </p:nvSpPr>
        <p:spPr bwMode="auto">
          <a:xfrm>
            <a:off x="0" y="0"/>
            <a:ext cx="12192000" cy="1257300"/>
          </a:xfrm>
          <a:prstGeom prst="rect">
            <a:avLst/>
          </a:prstGeom>
          <a:solidFill>
            <a:schemeClr val="bg1">
              <a:lumMod val="50000"/>
              <a:alpha val="79999"/>
            </a:schemeClr>
          </a:solidFill>
          <a:ln>
            <a:noFill/>
          </a:ln>
        </p:spPr>
        <p:txBody>
          <a:bodyPr lIns="0" tIns="0" rIns="0" bIns="0"/>
          <a:lstStyle/>
          <a:p>
            <a:r>
              <a:rPr lang="fr-FR" sz="1800" dirty="0"/>
              <a:t>  </a:t>
            </a:r>
          </a:p>
        </p:txBody>
      </p:sp>
      <p:sp>
        <p:nvSpPr>
          <p:cNvPr id="12" name="Rectangle 11"/>
          <p:cNvSpPr/>
          <p:nvPr userDrawn="1"/>
        </p:nvSpPr>
        <p:spPr>
          <a:xfrm>
            <a:off x="-5030" y="241301"/>
            <a:ext cx="273971" cy="714157"/>
          </a:xfrm>
          <a:prstGeom prst="rect">
            <a:avLst/>
          </a:prstGeom>
          <a:solidFill>
            <a:srgbClr val="ED2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Title 1"/>
          <p:cNvSpPr>
            <a:spLocks noGrp="1"/>
          </p:cNvSpPr>
          <p:nvPr>
            <p:ph type="title" hasCustomPrompt="1"/>
          </p:nvPr>
        </p:nvSpPr>
        <p:spPr>
          <a:xfrm>
            <a:off x="664632" y="266700"/>
            <a:ext cx="9173635" cy="990600"/>
          </a:xfrm>
          <a:prstGeom prst="rect">
            <a:avLst/>
          </a:prstGeom>
        </p:spPr>
        <p:txBody>
          <a:bodyPr lIns="0" tIns="0" rIns="0" bIns="0" anchor="t" anchorCtr="0">
            <a:normAutofit/>
          </a:bodyPr>
          <a:lstStyle>
            <a:lvl1pPr algn="l">
              <a:defRPr sz="2000" b="1">
                <a:solidFill>
                  <a:srgbClr val="FFFFFF"/>
                </a:solidFill>
                <a:latin typeface="Arial" panose="020B0604020202020204" pitchFamily="34" charset="0"/>
                <a:cs typeface="Arial" panose="020B0604020202020204" pitchFamily="34" charset="0"/>
              </a:defRPr>
            </a:lvl1pPr>
          </a:lstStyle>
          <a:p>
            <a:r>
              <a:rPr lang="fr-CH" dirty="0"/>
              <a:t>Click to edit Master title style</a:t>
            </a:r>
            <a:br>
              <a:rPr lang="fr-CH" dirty="0"/>
            </a:br>
            <a:br>
              <a:rPr lang="fr-CH" dirty="0"/>
            </a:br>
            <a:endParaRPr dirty="0"/>
          </a:p>
        </p:txBody>
      </p:sp>
      <p:sp>
        <p:nvSpPr>
          <p:cNvPr id="18" name="Text Placeholder 14"/>
          <p:cNvSpPr>
            <a:spLocks noGrp="1"/>
          </p:cNvSpPr>
          <p:nvPr>
            <p:ph type="body" sz="quarter" idx="13"/>
          </p:nvPr>
        </p:nvSpPr>
        <p:spPr>
          <a:xfrm>
            <a:off x="662516" y="1800001"/>
            <a:ext cx="10848000" cy="4868863"/>
          </a:xfrm>
          <a:prstGeom prst="rect">
            <a:avLst/>
          </a:prstGeom>
        </p:spPr>
        <p:txBody>
          <a:bodyPr vert="horz" lIns="0" tIns="0" rIns="0" bIns="0"/>
          <a:lstStyle>
            <a:lvl1pPr>
              <a:buClr>
                <a:schemeClr val="accent2"/>
              </a:buClr>
              <a:buSzPct val="100000"/>
              <a:buFont typeface="Wingdings" charset="2"/>
              <a:buChar char="§"/>
              <a:defRPr>
                <a:solidFill>
                  <a:schemeClr val="tx1">
                    <a:lumMod val="65000"/>
                    <a:lumOff val="35000"/>
                  </a:schemeClr>
                </a:solidFill>
                <a:latin typeface="Arial" panose="020B0604020202020204" pitchFamily="34" charset="0"/>
                <a:cs typeface="Arial" panose="020B0604020202020204" pitchFamily="34" charset="0"/>
              </a:defRPr>
            </a:lvl1pPr>
            <a:lvl2pPr>
              <a:buClr>
                <a:schemeClr val="accent2"/>
              </a:buClr>
              <a:buSzPct val="100000"/>
              <a:buFont typeface="Wingdings" charset="2"/>
              <a:buChar char="§"/>
              <a:defRPr>
                <a:solidFill>
                  <a:schemeClr val="tx1">
                    <a:lumMod val="65000"/>
                    <a:lumOff val="35000"/>
                  </a:schemeClr>
                </a:solidFill>
                <a:latin typeface="Arial" panose="020B0604020202020204" pitchFamily="34" charset="0"/>
                <a:cs typeface="Arial" panose="020B0604020202020204" pitchFamily="34" charset="0"/>
              </a:defRPr>
            </a:lvl2pPr>
            <a:lvl3pPr>
              <a:buClr>
                <a:schemeClr val="accent2"/>
              </a:buClr>
              <a:buSzPct val="100000"/>
              <a:buFont typeface="Wingdings" charset="2"/>
              <a:buChar char="§"/>
              <a:defRPr>
                <a:solidFill>
                  <a:schemeClr val="tx1">
                    <a:lumMod val="65000"/>
                    <a:lumOff val="35000"/>
                  </a:schemeClr>
                </a:solidFill>
                <a:latin typeface="Arial" panose="020B0604020202020204" pitchFamily="34" charset="0"/>
                <a:cs typeface="Arial" panose="020B0604020202020204" pitchFamily="34" charset="0"/>
              </a:defRPr>
            </a:lvl3pPr>
            <a:lvl4pPr>
              <a:buClr>
                <a:schemeClr val="accent2"/>
              </a:buClr>
              <a:buSzPct val="100000"/>
              <a:buFont typeface="Wingdings" charset="2"/>
              <a:buChar char="§"/>
              <a:defRPr>
                <a:solidFill>
                  <a:schemeClr val="tx1">
                    <a:lumMod val="65000"/>
                    <a:lumOff val="35000"/>
                  </a:schemeClr>
                </a:solidFill>
                <a:latin typeface="Arial" panose="020B0604020202020204" pitchFamily="34" charset="0"/>
                <a:cs typeface="Arial" panose="020B0604020202020204" pitchFamily="34" charset="0"/>
              </a:defRPr>
            </a:lvl4pPr>
            <a:lvl5pPr>
              <a:buClr>
                <a:schemeClr val="accent2"/>
              </a:buClr>
              <a:buSzPct val="100000"/>
              <a:buFont typeface="Wingdings" charset="2"/>
              <a:buChar cha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grpSp>
        <p:nvGrpSpPr>
          <p:cNvPr id="13" name="Group 20">
            <a:extLst>
              <a:ext uri="{FF2B5EF4-FFF2-40B4-BE49-F238E27FC236}">
                <a16:creationId xmlns:a16="http://schemas.microsoft.com/office/drawing/2014/main" id="{129D0E3B-C6F1-42FE-9F9F-828FC6E0D26B}"/>
              </a:ext>
            </a:extLst>
          </p:cNvPr>
          <p:cNvGrpSpPr/>
          <p:nvPr userDrawn="1"/>
        </p:nvGrpSpPr>
        <p:grpSpPr>
          <a:xfrm>
            <a:off x="10568950" y="538386"/>
            <a:ext cx="1069353" cy="761384"/>
            <a:chOff x="6793675" y="550964"/>
            <a:chExt cx="867600" cy="607703"/>
          </a:xfrm>
        </p:grpSpPr>
        <p:grpSp>
          <p:nvGrpSpPr>
            <p:cNvPr id="19" name="Group 17">
              <a:extLst>
                <a:ext uri="{FF2B5EF4-FFF2-40B4-BE49-F238E27FC236}">
                  <a16:creationId xmlns:a16="http://schemas.microsoft.com/office/drawing/2014/main" id="{C5B2EB34-CEB5-4938-B549-AF5DB5CFEF93}"/>
                </a:ext>
              </a:extLst>
            </p:cNvPr>
            <p:cNvGrpSpPr/>
            <p:nvPr userDrawn="1"/>
          </p:nvGrpSpPr>
          <p:grpSpPr>
            <a:xfrm>
              <a:off x="6793675" y="550964"/>
              <a:ext cx="867600" cy="576072"/>
              <a:chOff x="7778187" y="681228"/>
              <a:chExt cx="900000" cy="576072"/>
            </a:xfrm>
          </p:grpSpPr>
          <p:sp>
            <p:nvSpPr>
              <p:cNvPr id="21" name="Rounded Rectangle 18">
                <a:extLst>
                  <a:ext uri="{FF2B5EF4-FFF2-40B4-BE49-F238E27FC236}">
                    <a16:creationId xmlns:a16="http://schemas.microsoft.com/office/drawing/2014/main" id="{564FAEBC-AAE5-441C-B3DC-388FE7649BC4}"/>
                  </a:ext>
                </a:extLst>
              </p:cNvPr>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sp>
            <p:nvSpPr>
              <p:cNvPr id="22" name="Rectangle 21">
                <a:extLst>
                  <a:ext uri="{FF2B5EF4-FFF2-40B4-BE49-F238E27FC236}">
                    <a16:creationId xmlns:a16="http://schemas.microsoft.com/office/drawing/2014/main" id="{96031CE2-4919-4E84-BF14-23485EEE1209}"/>
                  </a:ext>
                </a:extLst>
              </p:cNvPr>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grpSp>
        <p:pic>
          <p:nvPicPr>
            <p:cNvPr id="20" name="Picture 21" descr="UNI_logo_quadri_def.pdf">
              <a:extLst>
                <a:ext uri="{FF2B5EF4-FFF2-40B4-BE49-F238E27FC236}">
                  <a16:creationId xmlns:a16="http://schemas.microsoft.com/office/drawing/2014/main" id="{8367971C-2D57-4784-999E-64BCDB8B9C1A}"/>
                </a:ext>
              </a:extLst>
            </p:cNvPr>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Tree>
    <p:extLst>
      <p:ext uri="{BB962C8B-B14F-4D97-AF65-F5344CB8AC3E}">
        <p14:creationId xmlns:p14="http://schemas.microsoft.com/office/powerpoint/2010/main" val="815985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1"/>
          <p:cNvSpPr>
            <a:spLocks/>
          </p:cNvSpPr>
          <p:nvPr userDrawn="1"/>
        </p:nvSpPr>
        <p:spPr bwMode="auto">
          <a:xfrm>
            <a:off x="0" y="0"/>
            <a:ext cx="12192000" cy="1257300"/>
          </a:xfrm>
          <a:prstGeom prst="rect">
            <a:avLst/>
          </a:prstGeom>
          <a:solidFill>
            <a:schemeClr val="bg1">
              <a:lumMod val="50000"/>
              <a:alpha val="79999"/>
            </a:schemeClr>
          </a:solidFill>
          <a:ln>
            <a:noFill/>
          </a:ln>
        </p:spPr>
        <p:txBody>
          <a:bodyPr lIns="0" tIns="0" rIns="0" bIns="0"/>
          <a:lstStyle/>
          <a:p>
            <a:r>
              <a:rPr lang="fr-FR" sz="1800" dirty="0"/>
              <a:t>  </a:t>
            </a:r>
          </a:p>
        </p:txBody>
      </p:sp>
      <p:sp>
        <p:nvSpPr>
          <p:cNvPr id="9" name="Rectangle 8"/>
          <p:cNvSpPr/>
          <p:nvPr userDrawn="1"/>
        </p:nvSpPr>
        <p:spPr>
          <a:xfrm>
            <a:off x="-5030" y="241301"/>
            <a:ext cx="273971" cy="714157"/>
          </a:xfrm>
          <a:prstGeom prst="rect">
            <a:avLst/>
          </a:prstGeom>
          <a:solidFill>
            <a:srgbClr val="31A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itle 1"/>
          <p:cNvSpPr>
            <a:spLocks noGrp="1"/>
          </p:cNvSpPr>
          <p:nvPr>
            <p:ph type="title" hasCustomPrompt="1"/>
          </p:nvPr>
        </p:nvSpPr>
        <p:spPr>
          <a:xfrm>
            <a:off x="664632" y="266700"/>
            <a:ext cx="7680000" cy="990600"/>
          </a:xfrm>
          <a:prstGeom prst="rect">
            <a:avLst/>
          </a:prstGeom>
        </p:spPr>
        <p:txBody>
          <a:bodyPr lIns="0" tIns="0" rIns="0" bIns="0" anchor="t" anchorCtr="0">
            <a:normAutofit/>
          </a:bodyPr>
          <a:lstStyle>
            <a:lvl1pPr algn="l">
              <a:defRPr sz="2000" b="1">
                <a:solidFill>
                  <a:srgbClr val="FFFFFF"/>
                </a:solidFill>
                <a:latin typeface="Arial" panose="020B0604020202020204" pitchFamily="34" charset="0"/>
                <a:cs typeface="Arial" panose="020B0604020202020204" pitchFamily="34" charset="0"/>
              </a:defRPr>
            </a:lvl1pPr>
          </a:lstStyle>
          <a:p>
            <a:r>
              <a:rPr lang="fr-CH" dirty="0"/>
              <a:t>Click to edit Master title style</a:t>
            </a:r>
            <a:br>
              <a:rPr lang="fr-CH" dirty="0"/>
            </a:br>
            <a:br>
              <a:rPr lang="fr-CH" dirty="0"/>
            </a:br>
            <a:endParaRPr dirty="0"/>
          </a:p>
        </p:txBody>
      </p:sp>
      <p:sp>
        <p:nvSpPr>
          <p:cNvPr id="11" name="Text Placeholder 6"/>
          <p:cNvSpPr>
            <a:spLocks noGrp="1"/>
          </p:cNvSpPr>
          <p:nvPr>
            <p:ph type="body" sz="quarter" idx="13"/>
          </p:nvPr>
        </p:nvSpPr>
        <p:spPr>
          <a:xfrm>
            <a:off x="662516" y="1800001"/>
            <a:ext cx="10848000" cy="4868863"/>
          </a:xfrm>
          <a:prstGeom prst="rect">
            <a:avLst/>
          </a:prstGeom>
          <a:noFill/>
        </p:spPr>
        <p:txBody>
          <a:bodyPr lIns="0" tIns="0" rIns="0" bIns="0"/>
          <a:lstStyle>
            <a:lvl1pPr marL="0" indent="0">
              <a:buFontTx/>
              <a:buNone/>
              <a:defRPr>
                <a:solidFill>
                  <a:schemeClr val="tx1">
                    <a:lumMod val="65000"/>
                    <a:lumOff val="35000"/>
                  </a:schemeClr>
                </a:solidFill>
                <a:latin typeface="Arial" panose="020B0604020202020204" pitchFamily="34" charset="0"/>
                <a:cs typeface="Arial" panose="020B0604020202020204" pitchFamily="34" charset="0"/>
              </a:defRPr>
            </a:lvl1pPr>
          </a:lstStyle>
          <a:p>
            <a:pPr marL="0" indent="0">
              <a:buNone/>
            </a:pPr>
            <a:endParaRPr lang="en-US" dirty="0"/>
          </a:p>
        </p:txBody>
      </p:sp>
      <p:grpSp>
        <p:nvGrpSpPr>
          <p:cNvPr id="12" name="Group 20">
            <a:extLst>
              <a:ext uri="{FF2B5EF4-FFF2-40B4-BE49-F238E27FC236}">
                <a16:creationId xmlns:a16="http://schemas.microsoft.com/office/drawing/2014/main" id="{112101A9-15BF-444D-A1F7-88883824E7C0}"/>
              </a:ext>
            </a:extLst>
          </p:cNvPr>
          <p:cNvGrpSpPr/>
          <p:nvPr userDrawn="1"/>
        </p:nvGrpSpPr>
        <p:grpSpPr>
          <a:xfrm>
            <a:off x="10568950" y="538386"/>
            <a:ext cx="1069353" cy="761384"/>
            <a:chOff x="6793675" y="550964"/>
            <a:chExt cx="867600" cy="607703"/>
          </a:xfrm>
        </p:grpSpPr>
        <p:grpSp>
          <p:nvGrpSpPr>
            <p:cNvPr id="13" name="Group 17">
              <a:extLst>
                <a:ext uri="{FF2B5EF4-FFF2-40B4-BE49-F238E27FC236}">
                  <a16:creationId xmlns:a16="http://schemas.microsoft.com/office/drawing/2014/main" id="{AC453C02-260A-426A-A98D-9D8877643DBD}"/>
                </a:ext>
              </a:extLst>
            </p:cNvPr>
            <p:cNvGrpSpPr/>
            <p:nvPr userDrawn="1"/>
          </p:nvGrpSpPr>
          <p:grpSpPr>
            <a:xfrm>
              <a:off x="6793675" y="550964"/>
              <a:ext cx="867600" cy="576072"/>
              <a:chOff x="7778187" y="681228"/>
              <a:chExt cx="900000" cy="576072"/>
            </a:xfrm>
          </p:grpSpPr>
          <p:sp>
            <p:nvSpPr>
              <p:cNvPr id="16" name="Rounded Rectangle 18">
                <a:extLst>
                  <a:ext uri="{FF2B5EF4-FFF2-40B4-BE49-F238E27FC236}">
                    <a16:creationId xmlns:a16="http://schemas.microsoft.com/office/drawing/2014/main" id="{517331D6-6B61-40DB-8B65-01EC1E2085F6}"/>
                  </a:ext>
                </a:extLst>
              </p:cNvPr>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sp>
            <p:nvSpPr>
              <p:cNvPr id="17" name="Rectangle 16">
                <a:extLst>
                  <a:ext uri="{FF2B5EF4-FFF2-40B4-BE49-F238E27FC236}">
                    <a16:creationId xmlns:a16="http://schemas.microsoft.com/office/drawing/2014/main" id="{2FD710B2-6D4A-40CC-A0A6-C4F0A6ADA39E}"/>
                  </a:ext>
                </a:extLst>
              </p:cNvPr>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grpSp>
        <p:pic>
          <p:nvPicPr>
            <p:cNvPr id="15" name="Picture 21" descr="UNI_logo_quadri_def.pdf">
              <a:extLst>
                <a:ext uri="{FF2B5EF4-FFF2-40B4-BE49-F238E27FC236}">
                  <a16:creationId xmlns:a16="http://schemas.microsoft.com/office/drawing/2014/main" id="{4BEA63E7-C938-40E2-9E60-1F3995402D0D}"/>
                </a:ext>
              </a:extLst>
            </p:cNvPr>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pic>
        <p:nvPicPr>
          <p:cNvPr id="18" name="Picture 17">
            <a:extLst>
              <a:ext uri="{FF2B5EF4-FFF2-40B4-BE49-F238E27FC236}">
                <a16:creationId xmlns:a16="http://schemas.microsoft.com/office/drawing/2014/main" id="{F0D4F24F-C540-45E3-AC98-9AA89CBEF41C}"/>
              </a:ext>
            </a:extLst>
          </p:cNvPr>
          <p:cNvPicPr>
            <a:picLocks noChangeAspect="1"/>
          </p:cNvPicPr>
          <p:nvPr userDrawn="1"/>
        </p:nvPicPr>
        <p:blipFill>
          <a:blip r:embed="rId3"/>
          <a:stretch>
            <a:fillRect/>
          </a:stretch>
        </p:blipFill>
        <p:spPr>
          <a:xfrm>
            <a:off x="9364573" y="394535"/>
            <a:ext cx="1164171" cy="99826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1"/>
          <p:cNvSpPr>
            <a:spLocks/>
          </p:cNvSpPr>
          <p:nvPr userDrawn="1"/>
        </p:nvSpPr>
        <p:spPr bwMode="auto">
          <a:xfrm>
            <a:off x="0" y="0"/>
            <a:ext cx="12192000" cy="1257300"/>
          </a:xfrm>
          <a:prstGeom prst="rect">
            <a:avLst/>
          </a:prstGeom>
          <a:solidFill>
            <a:schemeClr val="bg1">
              <a:lumMod val="50000"/>
              <a:alpha val="79999"/>
            </a:schemeClr>
          </a:solidFill>
          <a:ln>
            <a:noFill/>
          </a:ln>
        </p:spPr>
        <p:txBody>
          <a:bodyPr lIns="0" tIns="0" rIns="0" bIns="0"/>
          <a:lstStyle/>
          <a:p>
            <a:r>
              <a:rPr lang="fr-FR" sz="1800" dirty="0"/>
              <a:t>  </a:t>
            </a:r>
          </a:p>
        </p:txBody>
      </p:sp>
      <p:sp>
        <p:nvSpPr>
          <p:cNvPr id="9" name="Rectangle 8"/>
          <p:cNvSpPr/>
          <p:nvPr userDrawn="1"/>
        </p:nvSpPr>
        <p:spPr>
          <a:xfrm>
            <a:off x="-5030" y="241301"/>
            <a:ext cx="273971" cy="714157"/>
          </a:xfrm>
          <a:prstGeom prst="rect">
            <a:avLst/>
          </a:prstGeom>
          <a:solidFill>
            <a:srgbClr val="00A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itle 1"/>
          <p:cNvSpPr>
            <a:spLocks noGrp="1"/>
          </p:cNvSpPr>
          <p:nvPr>
            <p:ph type="title" hasCustomPrompt="1"/>
          </p:nvPr>
        </p:nvSpPr>
        <p:spPr>
          <a:xfrm>
            <a:off x="664632" y="266700"/>
            <a:ext cx="7680000" cy="990600"/>
          </a:xfrm>
          <a:prstGeom prst="rect">
            <a:avLst/>
          </a:prstGeom>
        </p:spPr>
        <p:txBody>
          <a:bodyPr lIns="0" tIns="0" rIns="0" bIns="0" anchor="t" anchorCtr="0">
            <a:normAutofit/>
          </a:bodyPr>
          <a:lstStyle>
            <a:lvl1pPr algn="l">
              <a:defRPr sz="2000" b="1">
                <a:solidFill>
                  <a:srgbClr val="FFFFFF"/>
                </a:solidFill>
                <a:latin typeface="Arial" panose="020B0604020202020204" pitchFamily="34" charset="0"/>
                <a:cs typeface="Arial" panose="020B0604020202020204" pitchFamily="34" charset="0"/>
              </a:defRPr>
            </a:lvl1pPr>
          </a:lstStyle>
          <a:p>
            <a:r>
              <a:rPr lang="fr-CH" dirty="0"/>
              <a:t>Click to edit Master title style</a:t>
            </a:r>
            <a:br>
              <a:rPr lang="fr-CH" dirty="0"/>
            </a:br>
            <a:br>
              <a:rPr lang="fr-CH" dirty="0"/>
            </a:br>
            <a:endParaRPr dirty="0"/>
          </a:p>
        </p:txBody>
      </p:sp>
      <p:sp>
        <p:nvSpPr>
          <p:cNvPr id="11" name="Text Placeholder 6"/>
          <p:cNvSpPr>
            <a:spLocks noGrp="1"/>
          </p:cNvSpPr>
          <p:nvPr>
            <p:ph type="body" sz="quarter" idx="13"/>
          </p:nvPr>
        </p:nvSpPr>
        <p:spPr>
          <a:xfrm>
            <a:off x="662516" y="1800001"/>
            <a:ext cx="10848000" cy="4868863"/>
          </a:xfrm>
          <a:prstGeom prst="rect">
            <a:avLst/>
          </a:prstGeom>
          <a:noFill/>
        </p:spPr>
        <p:txBody>
          <a:bodyPr lIns="0" tIns="0" rIns="0" bIns="0"/>
          <a:lstStyle>
            <a:lvl1pPr marL="0" indent="0">
              <a:buFontTx/>
              <a:buNone/>
              <a:defRPr>
                <a:solidFill>
                  <a:schemeClr val="tx1">
                    <a:lumMod val="65000"/>
                    <a:lumOff val="35000"/>
                  </a:schemeClr>
                </a:solidFill>
                <a:latin typeface="Arial" panose="020B0604020202020204" pitchFamily="34" charset="0"/>
                <a:cs typeface="Arial" panose="020B0604020202020204" pitchFamily="34" charset="0"/>
              </a:defRPr>
            </a:lvl1pPr>
          </a:lstStyle>
          <a:p>
            <a:pPr marL="0" indent="0">
              <a:buNone/>
            </a:pPr>
            <a:endParaRPr lang="en-US" dirty="0"/>
          </a:p>
        </p:txBody>
      </p:sp>
      <p:grpSp>
        <p:nvGrpSpPr>
          <p:cNvPr id="12" name="Group 20">
            <a:extLst>
              <a:ext uri="{FF2B5EF4-FFF2-40B4-BE49-F238E27FC236}">
                <a16:creationId xmlns:a16="http://schemas.microsoft.com/office/drawing/2014/main" id="{8683F42E-B368-4C88-9CD5-6874C7F65FD8}"/>
              </a:ext>
            </a:extLst>
          </p:cNvPr>
          <p:cNvGrpSpPr/>
          <p:nvPr userDrawn="1"/>
        </p:nvGrpSpPr>
        <p:grpSpPr>
          <a:xfrm>
            <a:off x="10568950" y="538386"/>
            <a:ext cx="1069353" cy="761384"/>
            <a:chOff x="6793675" y="550964"/>
            <a:chExt cx="867600" cy="607703"/>
          </a:xfrm>
        </p:grpSpPr>
        <p:grpSp>
          <p:nvGrpSpPr>
            <p:cNvPr id="13" name="Group 17">
              <a:extLst>
                <a:ext uri="{FF2B5EF4-FFF2-40B4-BE49-F238E27FC236}">
                  <a16:creationId xmlns:a16="http://schemas.microsoft.com/office/drawing/2014/main" id="{0FE4149B-5C4C-4E44-B87A-C962992A655E}"/>
                </a:ext>
              </a:extLst>
            </p:cNvPr>
            <p:cNvGrpSpPr/>
            <p:nvPr userDrawn="1"/>
          </p:nvGrpSpPr>
          <p:grpSpPr>
            <a:xfrm>
              <a:off x="6793675" y="550964"/>
              <a:ext cx="867600" cy="576072"/>
              <a:chOff x="7778187" y="681228"/>
              <a:chExt cx="900000" cy="576072"/>
            </a:xfrm>
          </p:grpSpPr>
          <p:sp>
            <p:nvSpPr>
              <p:cNvPr id="16" name="Rounded Rectangle 18">
                <a:extLst>
                  <a:ext uri="{FF2B5EF4-FFF2-40B4-BE49-F238E27FC236}">
                    <a16:creationId xmlns:a16="http://schemas.microsoft.com/office/drawing/2014/main" id="{9B1D8B6B-B44C-40AE-A6E7-BE33C1D47442}"/>
                  </a:ext>
                </a:extLst>
              </p:cNvPr>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sp>
            <p:nvSpPr>
              <p:cNvPr id="17" name="Rectangle 16">
                <a:extLst>
                  <a:ext uri="{FF2B5EF4-FFF2-40B4-BE49-F238E27FC236}">
                    <a16:creationId xmlns:a16="http://schemas.microsoft.com/office/drawing/2014/main" id="{635E1F49-DD55-4CD2-9537-ACD15A6E9EED}"/>
                  </a:ext>
                </a:extLst>
              </p:cNvPr>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grpSp>
        <p:pic>
          <p:nvPicPr>
            <p:cNvPr id="15" name="Picture 21" descr="UNI_logo_quadri_def.pdf">
              <a:extLst>
                <a:ext uri="{FF2B5EF4-FFF2-40B4-BE49-F238E27FC236}">
                  <a16:creationId xmlns:a16="http://schemas.microsoft.com/office/drawing/2014/main" id="{07A6DBD4-6C3E-4A4B-A340-9739AB381038}"/>
                </a:ext>
              </a:extLst>
            </p:cNvPr>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pic>
        <p:nvPicPr>
          <p:cNvPr id="18" name="Picture 17">
            <a:extLst>
              <a:ext uri="{FF2B5EF4-FFF2-40B4-BE49-F238E27FC236}">
                <a16:creationId xmlns:a16="http://schemas.microsoft.com/office/drawing/2014/main" id="{98CD5923-3F61-46BA-81A7-4CCFF4BA6B32}"/>
              </a:ext>
            </a:extLst>
          </p:cNvPr>
          <p:cNvPicPr>
            <a:picLocks noChangeAspect="1"/>
          </p:cNvPicPr>
          <p:nvPr userDrawn="1"/>
        </p:nvPicPr>
        <p:blipFill>
          <a:blip r:embed="rId3"/>
          <a:stretch>
            <a:fillRect/>
          </a:stretch>
        </p:blipFill>
        <p:spPr>
          <a:xfrm>
            <a:off x="9009264" y="467278"/>
            <a:ext cx="1146790" cy="66576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CEL">
    <p:spTree>
      <p:nvGrpSpPr>
        <p:cNvPr id="1" name=""/>
        <p:cNvGrpSpPr/>
        <p:nvPr/>
      </p:nvGrpSpPr>
      <p:grpSpPr>
        <a:xfrm>
          <a:off x="0" y="0"/>
          <a:ext cx="0" cy="0"/>
          <a:chOff x="0" y="0"/>
          <a:chExt cx="0" cy="0"/>
        </a:xfrm>
      </p:grpSpPr>
      <p:sp>
        <p:nvSpPr>
          <p:cNvPr id="3" name="Rectangle 1"/>
          <p:cNvSpPr>
            <a:spLocks/>
          </p:cNvSpPr>
          <p:nvPr userDrawn="1"/>
        </p:nvSpPr>
        <p:spPr bwMode="auto">
          <a:xfrm>
            <a:off x="0" y="0"/>
            <a:ext cx="12192000" cy="1257300"/>
          </a:xfrm>
          <a:prstGeom prst="rect">
            <a:avLst/>
          </a:prstGeom>
          <a:solidFill>
            <a:schemeClr val="bg1">
              <a:lumMod val="50000"/>
              <a:alpha val="79999"/>
            </a:schemeClr>
          </a:solidFill>
          <a:ln>
            <a:noFill/>
          </a:ln>
        </p:spPr>
        <p:txBody>
          <a:bodyPr lIns="0" tIns="0" rIns="0" bIns="0"/>
          <a:lstStyle/>
          <a:p>
            <a:r>
              <a:rPr lang="fr-FR" sz="1800" dirty="0"/>
              <a:t>  </a:t>
            </a:r>
          </a:p>
        </p:txBody>
      </p:sp>
      <p:sp>
        <p:nvSpPr>
          <p:cNvPr id="9" name="Rectangle 8"/>
          <p:cNvSpPr/>
          <p:nvPr userDrawn="1"/>
        </p:nvSpPr>
        <p:spPr>
          <a:xfrm>
            <a:off x="-5030" y="241301"/>
            <a:ext cx="273971" cy="714157"/>
          </a:xfrm>
          <a:prstGeom prst="rect">
            <a:avLst/>
          </a:prstGeom>
          <a:solidFill>
            <a:srgbClr val="00A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Title 1"/>
          <p:cNvSpPr>
            <a:spLocks noGrp="1"/>
          </p:cNvSpPr>
          <p:nvPr>
            <p:ph type="title" hasCustomPrompt="1"/>
          </p:nvPr>
        </p:nvSpPr>
        <p:spPr>
          <a:xfrm>
            <a:off x="664632" y="266700"/>
            <a:ext cx="7680000" cy="990600"/>
          </a:xfrm>
          <a:prstGeom prst="rect">
            <a:avLst/>
          </a:prstGeom>
        </p:spPr>
        <p:txBody>
          <a:bodyPr lIns="0" tIns="0" rIns="0" bIns="0" anchor="t" anchorCtr="0">
            <a:normAutofit/>
          </a:bodyPr>
          <a:lstStyle>
            <a:lvl1pPr algn="l">
              <a:defRPr sz="2000" b="1">
                <a:solidFill>
                  <a:srgbClr val="FFFFFF"/>
                </a:solidFill>
                <a:latin typeface="Arial" panose="020B0604020202020204" pitchFamily="34" charset="0"/>
                <a:cs typeface="Arial" panose="020B0604020202020204" pitchFamily="34" charset="0"/>
              </a:defRPr>
            </a:lvl1pPr>
          </a:lstStyle>
          <a:p>
            <a:r>
              <a:rPr lang="fr-CH" dirty="0"/>
              <a:t>Click to edit Master title style</a:t>
            </a:r>
            <a:br>
              <a:rPr lang="fr-CH" dirty="0"/>
            </a:br>
            <a:br>
              <a:rPr lang="fr-CH" dirty="0"/>
            </a:br>
            <a:endParaRPr dirty="0"/>
          </a:p>
        </p:txBody>
      </p:sp>
      <p:sp>
        <p:nvSpPr>
          <p:cNvPr id="11" name="Text Placeholder 6"/>
          <p:cNvSpPr>
            <a:spLocks noGrp="1"/>
          </p:cNvSpPr>
          <p:nvPr>
            <p:ph type="body" sz="quarter" idx="13"/>
          </p:nvPr>
        </p:nvSpPr>
        <p:spPr>
          <a:xfrm>
            <a:off x="662516" y="1800001"/>
            <a:ext cx="10848000" cy="4868863"/>
          </a:xfrm>
          <a:prstGeom prst="rect">
            <a:avLst/>
          </a:prstGeom>
          <a:noFill/>
        </p:spPr>
        <p:txBody>
          <a:bodyPr lIns="0" tIns="0" rIns="0" bIns="0"/>
          <a:lstStyle>
            <a:lvl1pPr marL="0" indent="0">
              <a:buFontTx/>
              <a:buNone/>
              <a:defRPr>
                <a:solidFill>
                  <a:schemeClr val="tx1">
                    <a:lumMod val="65000"/>
                    <a:lumOff val="35000"/>
                  </a:schemeClr>
                </a:solidFill>
                <a:latin typeface="Arial" panose="020B0604020202020204" pitchFamily="34" charset="0"/>
                <a:cs typeface="Arial" panose="020B0604020202020204" pitchFamily="34" charset="0"/>
              </a:defRPr>
            </a:lvl1pPr>
          </a:lstStyle>
          <a:p>
            <a:pPr marL="0" indent="0">
              <a:buNone/>
            </a:pPr>
            <a:endParaRPr lang="en-US" dirty="0"/>
          </a:p>
        </p:txBody>
      </p:sp>
      <p:grpSp>
        <p:nvGrpSpPr>
          <p:cNvPr id="12" name="Group 20">
            <a:extLst>
              <a:ext uri="{FF2B5EF4-FFF2-40B4-BE49-F238E27FC236}">
                <a16:creationId xmlns:a16="http://schemas.microsoft.com/office/drawing/2014/main" id="{8683F42E-B368-4C88-9CD5-6874C7F65FD8}"/>
              </a:ext>
            </a:extLst>
          </p:cNvPr>
          <p:cNvGrpSpPr/>
          <p:nvPr userDrawn="1"/>
        </p:nvGrpSpPr>
        <p:grpSpPr>
          <a:xfrm>
            <a:off x="10568950" y="538386"/>
            <a:ext cx="1069353" cy="761384"/>
            <a:chOff x="6793675" y="550964"/>
            <a:chExt cx="867600" cy="607703"/>
          </a:xfrm>
        </p:grpSpPr>
        <p:grpSp>
          <p:nvGrpSpPr>
            <p:cNvPr id="13" name="Group 17">
              <a:extLst>
                <a:ext uri="{FF2B5EF4-FFF2-40B4-BE49-F238E27FC236}">
                  <a16:creationId xmlns:a16="http://schemas.microsoft.com/office/drawing/2014/main" id="{0FE4149B-5C4C-4E44-B87A-C962992A655E}"/>
                </a:ext>
              </a:extLst>
            </p:cNvPr>
            <p:cNvGrpSpPr/>
            <p:nvPr userDrawn="1"/>
          </p:nvGrpSpPr>
          <p:grpSpPr>
            <a:xfrm>
              <a:off x="6793675" y="550964"/>
              <a:ext cx="867600" cy="576072"/>
              <a:chOff x="7778187" y="681228"/>
              <a:chExt cx="900000" cy="576072"/>
            </a:xfrm>
          </p:grpSpPr>
          <p:sp>
            <p:nvSpPr>
              <p:cNvPr id="16" name="Rounded Rectangle 18">
                <a:extLst>
                  <a:ext uri="{FF2B5EF4-FFF2-40B4-BE49-F238E27FC236}">
                    <a16:creationId xmlns:a16="http://schemas.microsoft.com/office/drawing/2014/main" id="{9B1D8B6B-B44C-40AE-A6E7-BE33C1D47442}"/>
                  </a:ext>
                </a:extLst>
              </p:cNvPr>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sp>
            <p:nvSpPr>
              <p:cNvPr id="17" name="Rectangle 16">
                <a:extLst>
                  <a:ext uri="{FF2B5EF4-FFF2-40B4-BE49-F238E27FC236}">
                    <a16:creationId xmlns:a16="http://schemas.microsoft.com/office/drawing/2014/main" id="{635E1F49-DD55-4CD2-9537-ACD15A6E9EED}"/>
                  </a:ext>
                </a:extLst>
              </p:cNvPr>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grpSp>
        <p:pic>
          <p:nvPicPr>
            <p:cNvPr id="15" name="Picture 21" descr="UNI_logo_quadri_def.pdf">
              <a:extLst>
                <a:ext uri="{FF2B5EF4-FFF2-40B4-BE49-F238E27FC236}">
                  <a16:creationId xmlns:a16="http://schemas.microsoft.com/office/drawing/2014/main" id="{07A6DBD4-6C3E-4A4B-A340-9739AB381038}"/>
                </a:ext>
              </a:extLst>
            </p:cNvPr>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pic>
        <p:nvPicPr>
          <p:cNvPr id="4" name="Picture 3">
            <a:extLst>
              <a:ext uri="{FF2B5EF4-FFF2-40B4-BE49-F238E27FC236}">
                <a16:creationId xmlns:a16="http://schemas.microsoft.com/office/drawing/2014/main" id="{6DA81D08-BB06-2A6D-A7E4-00F88A19B528}"/>
              </a:ext>
            </a:extLst>
          </p:cNvPr>
          <p:cNvPicPr>
            <a:picLocks noChangeAspect="1"/>
          </p:cNvPicPr>
          <p:nvPr userDrawn="1"/>
        </p:nvPicPr>
        <p:blipFill>
          <a:blip r:embed="rId3"/>
          <a:stretch>
            <a:fillRect/>
          </a:stretch>
        </p:blipFill>
        <p:spPr>
          <a:xfrm>
            <a:off x="9364337" y="546887"/>
            <a:ext cx="823381" cy="573072"/>
          </a:xfrm>
          <a:prstGeom prst="rect">
            <a:avLst/>
          </a:prstGeom>
        </p:spPr>
      </p:pic>
    </p:spTree>
    <p:extLst>
      <p:ext uri="{BB962C8B-B14F-4D97-AF65-F5344CB8AC3E}">
        <p14:creationId xmlns:p14="http://schemas.microsoft.com/office/powerpoint/2010/main" val="1872279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STC">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1257300"/>
          </a:xfrm>
          <a:prstGeom prst="rect">
            <a:avLst/>
          </a:prstGeom>
          <a:solidFill>
            <a:schemeClr val="bg1">
              <a:lumMod val="50000"/>
              <a:alpha val="79999"/>
            </a:schemeClr>
          </a:solidFill>
          <a:ln>
            <a:noFill/>
          </a:ln>
        </p:spPr>
        <p:txBody>
          <a:bodyPr lIns="0" tIns="0" rIns="0" bIns="0"/>
          <a:lstStyle/>
          <a:p>
            <a:r>
              <a:rPr lang="fr-FR" sz="1800" dirty="0"/>
              <a:t>  </a:t>
            </a:r>
          </a:p>
        </p:txBody>
      </p:sp>
      <p:sp>
        <p:nvSpPr>
          <p:cNvPr id="8" name="Rectangle 7"/>
          <p:cNvSpPr/>
          <p:nvPr userDrawn="1"/>
        </p:nvSpPr>
        <p:spPr>
          <a:xfrm>
            <a:off x="-5030" y="266700"/>
            <a:ext cx="273971" cy="714157"/>
          </a:xfrm>
          <a:prstGeom prst="rect">
            <a:avLst/>
          </a:prstGeom>
          <a:solidFill>
            <a:srgbClr val="0FA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nvGrpSpPr>
          <p:cNvPr id="9" name="Group 20"/>
          <p:cNvGrpSpPr/>
          <p:nvPr userDrawn="1"/>
        </p:nvGrpSpPr>
        <p:grpSpPr>
          <a:xfrm>
            <a:off x="10568950" y="538386"/>
            <a:ext cx="1069353" cy="761384"/>
            <a:chOff x="6793675" y="550964"/>
            <a:chExt cx="867600" cy="607703"/>
          </a:xfrm>
        </p:grpSpPr>
        <p:grpSp>
          <p:nvGrpSpPr>
            <p:cNvPr id="10" name="Group 17"/>
            <p:cNvGrpSpPr/>
            <p:nvPr userDrawn="1"/>
          </p:nvGrpSpPr>
          <p:grpSpPr>
            <a:xfrm>
              <a:off x="6793675" y="550964"/>
              <a:ext cx="867600" cy="576072"/>
              <a:chOff x="7778187" y="681228"/>
              <a:chExt cx="900000" cy="576072"/>
            </a:xfrm>
          </p:grpSpPr>
          <p:sp>
            <p:nvSpPr>
              <p:cNvPr id="12" name="Rounded Rectangle 18"/>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sp>
            <p:nvSpPr>
              <p:cNvPr id="13" name="Rectangle 12"/>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grpSp>
        <p:pic>
          <p:nvPicPr>
            <p:cNvPr id="11" name="Picture 21" descr="UNI_logo_quadri_def.pdf"/>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sp>
        <p:nvSpPr>
          <p:cNvPr id="14" name="Title 1"/>
          <p:cNvSpPr>
            <a:spLocks noGrp="1"/>
          </p:cNvSpPr>
          <p:nvPr>
            <p:ph type="title" hasCustomPrompt="1"/>
          </p:nvPr>
        </p:nvSpPr>
        <p:spPr>
          <a:xfrm>
            <a:off x="664632" y="266700"/>
            <a:ext cx="9173635" cy="990600"/>
          </a:xfrm>
          <a:prstGeom prst="rect">
            <a:avLst/>
          </a:prstGeom>
        </p:spPr>
        <p:txBody>
          <a:bodyPr lIns="0" tIns="0" rIns="0" bIns="0" anchor="t" anchorCtr="0">
            <a:normAutofit/>
          </a:bodyPr>
          <a:lstStyle>
            <a:lvl1pPr algn="l">
              <a:defRPr sz="2000" b="1">
                <a:solidFill>
                  <a:srgbClr val="FFFFFF"/>
                </a:solidFill>
                <a:latin typeface="Arial" panose="020B0604020202020204" pitchFamily="34" charset="0"/>
                <a:cs typeface="Arial" panose="020B0604020202020204" pitchFamily="34" charset="0"/>
              </a:defRPr>
            </a:lvl1pPr>
          </a:lstStyle>
          <a:p>
            <a:r>
              <a:rPr lang="fr-CH" dirty="0"/>
              <a:t>Click to edit Master title style</a:t>
            </a:r>
            <a:br>
              <a:rPr lang="fr-CH" dirty="0"/>
            </a:br>
            <a:br>
              <a:rPr lang="fr-CH" dirty="0"/>
            </a:br>
            <a:endParaRPr dirty="0"/>
          </a:p>
        </p:txBody>
      </p:sp>
      <p:sp>
        <p:nvSpPr>
          <p:cNvPr id="17" name="Text Placeholder 14"/>
          <p:cNvSpPr>
            <a:spLocks noGrp="1"/>
          </p:cNvSpPr>
          <p:nvPr>
            <p:ph type="body" sz="quarter" idx="13"/>
          </p:nvPr>
        </p:nvSpPr>
        <p:spPr>
          <a:xfrm>
            <a:off x="662516" y="1800001"/>
            <a:ext cx="10848000" cy="4868863"/>
          </a:xfrm>
          <a:prstGeom prst="rect">
            <a:avLst/>
          </a:prstGeom>
        </p:spPr>
        <p:txBody>
          <a:bodyPr vert="horz" lIns="0" tIns="0" rIns="0" bIns="0"/>
          <a:lstStyle>
            <a:lvl1pPr marL="230400" indent="-230400">
              <a:spcBef>
                <a:spcPts val="20"/>
              </a:spcBef>
              <a:buClr>
                <a:srgbClr val="0FA5B0"/>
              </a:buClr>
              <a:buSzPct val="100000"/>
              <a:buFont typeface="Wingdings" charset="2"/>
              <a:buChar char="§"/>
              <a:defRPr sz="2000">
                <a:solidFill>
                  <a:schemeClr val="tx1">
                    <a:lumMod val="65000"/>
                    <a:lumOff val="35000"/>
                  </a:schemeClr>
                </a:solidFill>
                <a:latin typeface="Arial"/>
                <a:cs typeface="Arial"/>
              </a:defRPr>
            </a:lvl1pPr>
            <a:lvl2pPr marL="457200" indent="-230400">
              <a:spcBef>
                <a:spcPts val="600"/>
              </a:spcBef>
              <a:buClr>
                <a:srgbClr val="0FA5B0"/>
              </a:buClr>
              <a:buSzPct val="100000"/>
              <a:buFont typeface="Wingdings" charset="2"/>
              <a:buChar char="§"/>
              <a:defRPr sz="1800">
                <a:solidFill>
                  <a:schemeClr val="tx1">
                    <a:lumMod val="65000"/>
                    <a:lumOff val="35000"/>
                  </a:schemeClr>
                </a:solidFill>
                <a:latin typeface="Arial"/>
                <a:cs typeface="Arial"/>
              </a:defRPr>
            </a:lvl2pPr>
            <a:lvl3pPr marL="687600">
              <a:spcBef>
                <a:spcPts val="600"/>
              </a:spcBef>
              <a:buClr>
                <a:srgbClr val="0FA5B0"/>
              </a:buClr>
              <a:buSzPct val="100000"/>
              <a:buFont typeface="Wingdings" charset="2"/>
              <a:buChar char="§"/>
              <a:defRPr sz="1800">
                <a:solidFill>
                  <a:schemeClr val="tx1">
                    <a:lumMod val="65000"/>
                    <a:lumOff val="35000"/>
                  </a:schemeClr>
                </a:solidFill>
                <a:latin typeface="Arial"/>
                <a:cs typeface="Arial"/>
              </a:defRPr>
            </a:lvl3pPr>
            <a:lvl4pPr marL="914400">
              <a:spcBef>
                <a:spcPts val="600"/>
              </a:spcBef>
              <a:buClr>
                <a:srgbClr val="0FA5B0"/>
              </a:buClr>
              <a:buSzPct val="100000"/>
              <a:buFont typeface="Wingdings" charset="2"/>
              <a:buChar char="§"/>
              <a:defRPr sz="1800">
                <a:solidFill>
                  <a:schemeClr val="tx1">
                    <a:lumMod val="65000"/>
                    <a:lumOff val="35000"/>
                  </a:schemeClr>
                </a:solidFill>
                <a:latin typeface="Arial"/>
                <a:cs typeface="Arial"/>
              </a:defRPr>
            </a:lvl4pPr>
            <a:lvl5pPr marL="1144800">
              <a:spcBef>
                <a:spcPts val="600"/>
              </a:spcBef>
              <a:buClr>
                <a:srgbClr val="0FA5B0"/>
              </a:buClr>
              <a:buSzPct val="100000"/>
              <a:buFont typeface="Wingdings" charset="2"/>
              <a:buChar char="§"/>
              <a:defRPr sz="1800">
                <a:solidFill>
                  <a:schemeClr val="tx1">
                    <a:lumMod val="65000"/>
                    <a:lumOff val="35000"/>
                  </a:schemeClr>
                </a:solidFill>
                <a:latin typeface="Arial"/>
                <a:cs typeface="Arial"/>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pic>
        <p:nvPicPr>
          <p:cNvPr id="19" name="Picture 18">
            <a:extLst>
              <a:ext uri="{FF2B5EF4-FFF2-40B4-BE49-F238E27FC236}">
                <a16:creationId xmlns:a16="http://schemas.microsoft.com/office/drawing/2014/main" id="{CFC49C4C-9FFA-4E23-9CB1-CAF2D4E43706}"/>
              </a:ext>
            </a:extLst>
          </p:cNvPr>
          <p:cNvPicPr>
            <a:picLocks noChangeAspect="1"/>
          </p:cNvPicPr>
          <p:nvPr userDrawn="1"/>
        </p:nvPicPr>
        <p:blipFill>
          <a:blip r:embed="rId3"/>
          <a:stretch>
            <a:fillRect/>
          </a:stretch>
        </p:blipFill>
        <p:spPr>
          <a:xfrm>
            <a:off x="684437" y="762000"/>
            <a:ext cx="4434849" cy="19812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DEF">
    <p:spTree>
      <p:nvGrpSpPr>
        <p:cNvPr id="1" name=""/>
        <p:cNvGrpSpPr/>
        <p:nvPr/>
      </p:nvGrpSpPr>
      <p:grpSpPr>
        <a:xfrm>
          <a:off x="0" y="0"/>
          <a:ext cx="0" cy="0"/>
          <a:chOff x="0" y="0"/>
          <a:chExt cx="0" cy="0"/>
        </a:xfrm>
      </p:grpSpPr>
      <p:sp>
        <p:nvSpPr>
          <p:cNvPr id="5" name="Rectangle 1"/>
          <p:cNvSpPr>
            <a:spLocks/>
          </p:cNvSpPr>
          <p:nvPr userDrawn="1"/>
        </p:nvSpPr>
        <p:spPr bwMode="auto">
          <a:xfrm>
            <a:off x="0" y="0"/>
            <a:ext cx="12192000" cy="1257300"/>
          </a:xfrm>
          <a:prstGeom prst="rect">
            <a:avLst/>
          </a:prstGeom>
          <a:solidFill>
            <a:schemeClr val="bg1">
              <a:lumMod val="50000"/>
              <a:alpha val="79999"/>
            </a:schemeClr>
          </a:solidFill>
          <a:ln>
            <a:noFill/>
          </a:ln>
        </p:spPr>
        <p:txBody>
          <a:bodyPr lIns="0" tIns="0" rIns="0" bIns="0"/>
          <a:lstStyle/>
          <a:p>
            <a:r>
              <a:rPr lang="fr-FR" sz="1800" dirty="0"/>
              <a:t>  </a:t>
            </a:r>
          </a:p>
        </p:txBody>
      </p:sp>
      <p:sp>
        <p:nvSpPr>
          <p:cNvPr id="6" name="Rectangle 5"/>
          <p:cNvSpPr/>
          <p:nvPr userDrawn="1"/>
        </p:nvSpPr>
        <p:spPr>
          <a:xfrm>
            <a:off x="-5030" y="241301"/>
            <a:ext cx="273971" cy="714157"/>
          </a:xfrm>
          <a:prstGeom prst="rect">
            <a:avLst/>
          </a:prstGeom>
          <a:solidFill>
            <a:srgbClr val="2F4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5C0025"/>
              </a:solidFill>
            </a:endParaRPr>
          </a:p>
        </p:txBody>
      </p:sp>
      <p:sp>
        <p:nvSpPr>
          <p:cNvPr id="12" name="Title 1"/>
          <p:cNvSpPr>
            <a:spLocks noGrp="1"/>
          </p:cNvSpPr>
          <p:nvPr>
            <p:ph type="title" hasCustomPrompt="1"/>
          </p:nvPr>
        </p:nvSpPr>
        <p:spPr>
          <a:xfrm>
            <a:off x="664632" y="266700"/>
            <a:ext cx="9173635" cy="990600"/>
          </a:xfrm>
          <a:prstGeom prst="rect">
            <a:avLst/>
          </a:prstGeom>
        </p:spPr>
        <p:txBody>
          <a:bodyPr lIns="0" tIns="0" rIns="0" bIns="0" anchor="t" anchorCtr="0">
            <a:normAutofit/>
          </a:bodyPr>
          <a:lstStyle>
            <a:lvl1pPr algn="l">
              <a:defRPr sz="2000" b="1">
                <a:solidFill>
                  <a:srgbClr val="FFFFFF"/>
                </a:solidFill>
                <a:latin typeface="Arial"/>
                <a:cs typeface="Arial"/>
              </a:defRPr>
            </a:lvl1pPr>
          </a:lstStyle>
          <a:p>
            <a:r>
              <a:rPr lang="fr-CH" dirty="0"/>
              <a:t>Click to edit Master title style</a:t>
            </a:r>
            <a:br>
              <a:rPr lang="fr-CH" dirty="0"/>
            </a:br>
            <a:br>
              <a:rPr lang="fr-CH" dirty="0"/>
            </a:br>
            <a:endParaRPr dirty="0"/>
          </a:p>
        </p:txBody>
      </p:sp>
      <p:sp>
        <p:nvSpPr>
          <p:cNvPr id="13" name="Text Placeholder 14"/>
          <p:cNvSpPr>
            <a:spLocks noGrp="1"/>
          </p:cNvSpPr>
          <p:nvPr>
            <p:ph type="body" sz="quarter" idx="13"/>
          </p:nvPr>
        </p:nvSpPr>
        <p:spPr>
          <a:xfrm>
            <a:off x="662516" y="1800001"/>
            <a:ext cx="10848000" cy="4868863"/>
          </a:xfrm>
          <a:prstGeom prst="rect">
            <a:avLst/>
          </a:prstGeom>
        </p:spPr>
        <p:txBody>
          <a:bodyPr vert="horz" lIns="0" tIns="0" rIns="0" bIns="0"/>
          <a:lstStyle>
            <a:lvl1pPr marL="230400" indent="-230400">
              <a:spcBef>
                <a:spcPts val="20"/>
              </a:spcBef>
              <a:buClr>
                <a:srgbClr val="2F4B75"/>
              </a:buClr>
              <a:buSzPct val="100000"/>
              <a:buFont typeface="Wingdings" charset="2"/>
              <a:buChar char="§"/>
              <a:defRPr sz="2000">
                <a:solidFill>
                  <a:schemeClr val="tx1">
                    <a:lumMod val="65000"/>
                    <a:lumOff val="35000"/>
                  </a:schemeClr>
                </a:solidFill>
                <a:latin typeface="Arial"/>
                <a:cs typeface="Arial"/>
              </a:defRPr>
            </a:lvl1pPr>
            <a:lvl2pPr marL="457200" indent="-230400">
              <a:spcBef>
                <a:spcPts val="600"/>
              </a:spcBef>
              <a:buClr>
                <a:srgbClr val="2F4B75"/>
              </a:buClr>
              <a:buSzPct val="100000"/>
              <a:buFont typeface="Wingdings" charset="2"/>
              <a:buChar char="§"/>
              <a:defRPr sz="1800">
                <a:solidFill>
                  <a:schemeClr val="tx1">
                    <a:lumMod val="65000"/>
                    <a:lumOff val="35000"/>
                  </a:schemeClr>
                </a:solidFill>
                <a:latin typeface="Arial"/>
                <a:cs typeface="Arial"/>
              </a:defRPr>
            </a:lvl2pPr>
            <a:lvl3pPr marL="687600">
              <a:spcBef>
                <a:spcPts val="600"/>
              </a:spcBef>
              <a:buClr>
                <a:srgbClr val="2F4B75"/>
              </a:buClr>
              <a:buSzPct val="100000"/>
              <a:buFont typeface="Wingdings" charset="2"/>
              <a:buChar char="§"/>
              <a:defRPr sz="1800">
                <a:solidFill>
                  <a:schemeClr val="tx1">
                    <a:lumMod val="65000"/>
                    <a:lumOff val="35000"/>
                  </a:schemeClr>
                </a:solidFill>
                <a:latin typeface="Arial"/>
                <a:cs typeface="Arial"/>
              </a:defRPr>
            </a:lvl3pPr>
            <a:lvl4pPr marL="914400">
              <a:spcBef>
                <a:spcPts val="600"/>
              </a:spcBef>
              <a:buClr>
                <a:srgbClr val="2F4B75"/>
              </a:buClr>
              <a:buSzPct val="100000"/>
              <a:buFont typeface="Wingdings" charset="2"/>
              <a:buChar char="§"/>
              <a:defRPr sz="1800">
                <a:solidFill>
                  <a:schemeClr val="tx1">
                    <a:lumMod val="65000"/>
                    <a:lumOff val="35000"/>
                  </a:schemeClr>
                </a:solidFill>
                <a:latin typeface="Arial"/>
                <a:cs typeface="Arial"/>
              </a:defRPr>
            </a:lvl4pPr>
            <a:lvl5pPr marL="1144800">
              <a:spcBef>
                <a:spcPts val="600"/>
              </a:spcBef>
              <a:buClr>
                <a:srgbClr val="2F4B75"/>
              </a:buClr>
              <a:buSzPct val="100000"/>
              <a:buFont typeface="Wingdings" charset="2"/>
              <a:buChar char="§"/>
              <a:defRPr sz="1800">
                <a:solidFill>
                  <a:schemeClr val="tx1">
                    <a:lumMod val="65000"/>
                    <a:lumOff val="35000"/>
                  </a:schemeClr>
                </a:solidFill>
                <a:latin typeface="Arial"/>
                <a:cs typeface="Arial"/>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grpSp>
        <p:nvGrpSpPr>
          <p:cNvPr id="19" name="Group 20">
            <a:extLst>
              <a:ext uri="{FF2B5EF4-FFF2-40B4-BE49-F238E27FC236}">
                <a16:creationId xmlns:a16="http://schemas.microsoft.com/office/drawing/2014/main" id="{09346002-3C94-4DB1-A6B1-E97125143E4D}"/>
              </a:ext>
            </a:extLst>
          </p:cNvPr>
          <p:cNvGrpSpPr/>
          <p:nvPr userDrawn="1"/>
        </p:nvGrpSpPr>
        <p:grpSpPr>
          <a:xfrm>
            <a:off x="10568950" y="538386"/>
            <a:ext cx="1069353" cy="761384"/>
            <a:chOff x="6793675" y="550964"/>
            <a:chExt cx="867600" cy="607703"/>
          </a:xfrm>
        </p:grpSpPr>
        <p:grpSp>
          <p:nvGrpSpPr>
            <p:cNvPr id="20" name="Group 17">
              <a:extLst>
                <a:ext uri="{FF2B5EF4-FFF2-40B4-BE49-F238E27FC236}">
                  <a16:creationId xmlns:a16="http://schemas.microsoft.com/office/drawing/2014/main" id="{1169B6B3-4B58-4A43-9DD6-3C34D5AAA8BC}"/>
                </a:ext>
              </a:extLst>
            </p:cNvPr>
            <p:cNvGrpSpPr/>
            <p:nvPr userDrawn="1"/>
          </p:nvGrpSpPr>
          <p:grpSpPr>
            <a:xfrm>
              <a:off x="6793675" y="550964"/>
              <a:ext cx="867600" cy="576072"/>
              <a:chOff x="7778187" y="681228"/>
              <a:chExt cx="900000" cy="576072"/>
            </a:xfrm>
          </p:grpSpPr>
          <p:sp>
            <p:nvSpPr>
              <p:cNvPr id="22" name="Rounded Rectangle 18">
                <a:extLst>
                  <a:ext uri="{FF2B5EF4-FFF2-40B4-BE49-F238E27FC236}">
                    <a16:creationId xmlns:a16="http://schemas.microsoft.com/office/drawing/2014/main" id="{539FA1B1-925A-4E75-9064-42673E49361C}"/>
                  </a:ext>
                </a:extLst>
              </p:cNvPr>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sp>
            <p:nvSpPr>
              <p:cNvPr id="23" name="Rectangle 22">
                <a:extLst>
                  <a:ext uri="{FF2B5EF4-FFF2-40B4-BE49-F238E27FC236}">
                    <a16:creationId xmlns:a16="http://schemas.microsoft.com/office/drawing/2014/main" id="{4966D05C-D088-4704-83FC-623448B4286C}"/>
                  </a:ext>
                </a:extLst>
              </p:cNvPr>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grpSp>
        <p:pic>
          <p:nvPicPr>
            <p:cNvPr id="21" name="Picture 21" descr="UNI_logo_quadri_def.pdf">
              <a:extLst>
                <a:ext uri="{FF2B5EF4-FFF2-40B4-BE49-F238E27FC236}">
                  <a16:creationId xmlns:a16="http://schemas.microsoft.com/office/drawing/2014/main" id="{A8FA6F0E-883F-4E5C-8FC5-B71D64D2871F}"/>
                </a:ext>
              </a:extLst>
            </p:cNvPr>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pic>
        <p:nvPicPr>
          <p:cNvPr id="3" name="Picture 2">
            <a:extLst>
              <a:ext uri="{FF2B5EF4-FFF2-40B4-BE49-F238E27FC236}">
                <a16:creationId xmlns:a16="http://schemas.microsoft.com/office/drawing/2014/main" id="{EFC5D158-08B0-4BEE-AB25-41CC3A3F8696}"/>
              </a:ext>
            </a:extLst>
          </p:cNvPr>
          <p:cNvPicPr>
            <a:picLocks noChangeAspect="1"/>
          </p:cNvPicPr>
          <p:nvPr userDrawn="1"/>
        </p:nvPicPr>
        <p:blipFill>
          <a:blip r:embed="rId3"/>
          <a:stretch>
            <a:fillRect/>
          </a:stretch>
        </p:blipFill>
        <p:spPr>
          <a:xfrm>
            <a:off x="684437" y="775626"/>
            <a:ext cx="4300737" cy="179832"/>
          </a:xfrm>
          <a:prstGeom prst="rect">
            <a:avLst/>
          </a:prstGeom>
        </p:spPr>
      </p:pic>
    </p:spTree>
    <p:extLst>
      <p:ext uri="{BB962C8B-B14F-4D97-AF65-F5344CB8AC3E}">
        <p14:creationId xmlns:p14="http://schemas.microsoft.com/office/powerpoint/2010/main" val="226284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LSHASE">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1257300"/>
          </a:xfrm>
          <a:prstGeom prst="rect">
            <a:avLst/>
          </a:prstGeom>
          <a:solidFill>
            <a:schemeClr val="bg1">
              <a:lumMod val="50000"/>
              <a:alpha val="79999"/>
            </a:schemeClr>
          </a:solidFill>
          <a:ln>
            <a:noFill/>
          </a:ln>
        </p:spPr>
        <p:txBody>
          <a:bodyPr lIns="0" tIns="0" rIns="0" bIns="0"/>
          <a:lstStyle/>
          <a:p>
            <a:r>
              <a:rPr lang="fr-FR" sz="1800" dirty="0"/>
              <a:t>  </a:t>
            </a:r>
          </a:p>
        </p:txBody>
      </p:sp>
      <p:sp>
        <p:nvSpPr>
          <p:cNvPr id="8" name="Rectangle 7"/>
          <p:cNvSpPr/>
          <p:nvPr userDrawn="1"/>
        </p:nvSpPr>
        <p:spPr>
          <a:xfrm>
            <a:off x="-5030" y="241301"/>
            <a:ext cx="273971" cy="714157"/>
          </a:xfrm>
          <a:prstGeom prst="rect">
            <a:avLst/>
          </a:prstGeom>
          <a:solidFill>
            <a:srgbClr val="EF5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E03400"/>
              </a:solidFill>
            </a:endParaRPr>
          </a:p>
        </p:txBody>
      </p:sp>
      <p:sp>
        <p:nvSpPr>
          <p:cNvPr id="14" name="Title 1"/>
          <p:cNvSpPr>
            <a:spLocks noGrp="1"/>
          </p:cNvSpPr>
          <p:nvPr>
            <p:ph type="title" hasCustomPrompt="1"/>
          </p:nvPr>
        </p:nvSpPr>
        <p:spPr>
          <a:xfrm>
            <a:off x="664632" y="266700"/>
            <a:ext cx="9173635" cy="990600"/>
          </a:xfrm>
          <a:prstGeom prst="rect">
            <a:avLst/>
          </a:prstGeom>
        </p:spPr>
        <p:txBody>
          <a:bodyPr lIns="0" tIns="0" rIns="0" bIns="0" anchor="t" anchorCtr="0">
            <a:normAutofit/>
          </a:bodyPr>
          <a:lstStyle>
            <a:lvl1pPr algn="l">
              <a:defRPr sz="2000" b="1">
                <a:solidFill>
                  <a:srgbClr val="FFFFFF"/>
                </a:solidFill>
                <a:latin typeface="Arial"/>
                <a:cs typeface="Arial"/>
              </a:defRPr>
            </a:lvl1pPr>
          </a:lstStyle>
          <a:p>
            <a:r>
              <a:rPr lang="fr-CH" dirty="0"/>
              <a:t>Click to edit Master title style</a:t>
            </a:r>
            <a:br>
              <a:rPr lang="fr-CH" dirty="0"/>
            </a:br>
            <a:br>
              <a:rPr lang="fr-CH" dirty="0"/>
            </a:br>
            <a:endParaRPr dirty="0"/>
          </a:p>
        </p:txBody>
      </p:sp>
      <p:sp>
        <p:nvSpPr>
          <p:cNvPr id="15" name="Text Placeholder 14"/>
          <p:cNvSpPr>
            <a:spLocks noGrp="1"/>
          </p:cNvSpPr>
          <p:nvPr>
            <p:ph type="body" sz="quarter" idx="13"/>
          </p:nvPr>
        </p:nvSpPr>
        <p:spPr>
          <a:xfrm>
            <a:off x="662516" y="1800001"/>
            <a:ext cx="10848000" cy="4868863"/>
          </a:xfrm>
          <a:prstGeom prst="rect">
            <a:avLst/>
          </a:prstGeom>
        </p:spPr>
        <p:txBody>
          <a:bodyPr vert="horz" lIns="0" tIns="0" rIns="0" bIns="0"/>
          <a:lstStyle>
            <a:lvl1pPr marL="230400" indent="-230400">
              <a:spcBef>
                <a:spcPts val="20"/>
              </a:spcBef>
              <a:buClr>
                <a:srgbClr val="EF5323"/>
              </a:buClr>
              <a:buSzPct val="100000"/>
              <a:buFont typeface="Wingdings" charset="2"/>
              <a:buChar char="§"/>
              <a:defRPr sz="2000">
                <a:solidFill>
                  <a:schemeClr val="tx1">
                    <a:lumMod val="65000"/>
                    <a:lumOff val="35000"/>
                  </a:schemeClr>
                </a:solidFill>
                <a:latin typeface="Arial"/>
                <a:cs typeface="Arial"/>
              </a:defRPr>
            </a:lvl1pPr>
            <a:lvl2pPr marL="457200" indent="-230400">
              <a:spcBef>
                <a:spcPts val="600"/>
              </a:spcBef>
              <a:buClr>
                <a:srgbClr val="EF5323"/>
              </a:buClr>
              <a:buSzPct val="100000"/>
              <a:buFont typeface="Wingdings" charset="2"/>
              <a:buChar char="§"/>
              <a:defRPr sz="1800">
                <a:solidFill>
                  <a:schemeClr val="tx1">
                    <a:lumMod val="65000"/>
                    <a:lumOff val="35000"/>
                  </a:schemeClr>
                </a:solidFill>
                <a:latin typeface="Arial"/>
                <a:cs typeface="Arial"/>
              </a:defRPr>
            </a:lvl2pPr>
            <a:lvl3pPr marL="687600">
              <a:spcBef>
                <a:spcPts val="600"/>
              </a:spcBef>
              <a:buClr>
                <a:srgbClr val="EF5323"/>
              </a:buClr>
              <a:buSzPct val="100000"/>
              <a:buFont typeface="Wingdings" charset="2"/>
              <a:buChar char="§"/>
              <a:defRPr sz="1800">
                <a:solidFill>
                  <a:schemeClr val="tx1">
                    <a:lumMod val="65000"/>
                    <a:lumOff val="35000"/>
                  </a:schemeClr>
                </a:solidFill>
                <a:latin typeface="Arial"/>
                <a:cs typeface="Arial"/>
              </a:defRPr>
            </a:lvl3pPr>
            <a:lvl4pPr marL="914400">
              <a:spcBef>
                <a:spcPts val="600"/>
              </a:spcBef>
              <a:buClr>
                <a:srgbClr val="EF5323"/>
              </a:buClr>
              <a:buSzPct val="100000"/>
              <a:buFont typeface="Wingdings" charset="2"/>
              <a:buChar char="§"/>
              <a:defRPr sz="1800">
                <a:solidFill>
                  <a:schemeClr val="tx1">
                    <a:lumMod val="65000"/>
                    <a:lumOff val="35000"/>
                  </a:schemeClr>
                </a:solidFill>
                <a:latin typeface="Arial"/>
                <a:cs typeface="Arial"/>
              </a:defRPr>
            </a:lvl4pPr>
            <a:lvl5pPr marL="1144800">
              <a:spcBef>
                <a:spcPts val="600"/>
              </a:spcBef>
              <a:buClr>
                <a:srgbClr val="EF5323"/>
              </a:buClr>
              <a:buSzPct val="100000"/>
              <a:buFont typeface="Wingdings" charset="2"/>
              <a:buChar char="§"/>
              <a:defRPr sz="1800">
                <a:solidFill>
                  <a:schemeClr val="tx1">
                    <a:lumMod val="65000"/>
                    <a:lumOff val="35000"/>
                  </a:schemeClr>
                </a:solidFill>
                <a:latin typeface="Arial"/>
                <a:cs typeface="Arial"/>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grpSp>
        <p:nvGrpSpPr>
          <p:cNvPr id="16" name="Group 20">
            <a:extLst>
              <a:ext uri="{FF2B5EF4-FFF2-40B4-BE49-F238E27FC236}">
                <a16:creationId xmlns:a16="http://schemas.microsoft.com/office/drawing/2014/main" id="{0D41F9FD-CEC7-415B-B413-095ED96FFB0B}"/>
              </a:ext>
            </a:extLst>
          </p:cNvPr>
          <p:cNvGrpSpPr/>
          <p:nvPr userDrawn="1"/>
        </p:nvGrpSpPr>
        <p:grpSpPr>
          <a:xfrm>
            <a:off x="10568950" y="538386"/>
            <a:ext cx="1069353" cy="761384"/>
            <a:chOff x="6793675" y="550964"/>
            <a:chExt cx="867600" cy="607703"/>
          </a:xfrm>
        </p:grpSpPr>
        <p:grpSp>
          <p:nvGrpSpPr>
            <p:cNvPr id="18" name="Group 17">
              <a:extLst>
                <a:ext uri="{FF2B5EF4-FFF2-40B4-BE49-F238E27FC236}">
                  <a16:creationId xmlns:a16="http://schemas.microsoft.com/office/drawing/2014/main" id="{BF439B2C-5804-49D5-A2C7-7A499A8DCE20}"/>
                </a:ext>
              </a:extLst>
            </p:cNvPr>
            <p:cNvGrpSpPr/>
            <p:nvPr userDrawn="1"/>
          </p:nvGrpSpPr>
          <p:grpSpPr>
            <a:xfrm>
              <a:off x="6793675" y="550964"/>
              <a:ext cx="867600" cy="576072"/>
              <a:chOff x="7778187" y="681228"/>
              <a:chExt cx="900000" cy="576072"/>
            </a:xfrm>
          </p:grpSpPr>
          <p:sp>
            <p:nvSpPr>
              <p:cNvPr id="20" name="Rounded Rectangle 18">
                <a:extLst>
                  <a:ext uri="{FF2B5EF4-FFF2-40B4-BE49-F238E27FC236}">
                    <a16:creationId xmlns:a16="http://schemas.microsoft.com/office/drawing/2014/main" id="{592B3728-2F99-4CC2-988A-DB001F7A8286}"/>
                  </a:ext>
                </a:extLst>
              </p:cNvPr>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sp>
            <p:nvSpPr>
              <p:cNvPr id="21" name="Rectangle 20">
                <a:extLst>
                  <a:ext uri="{FF2B5EF4-FFF2-40B4-BE49-F238E27FC236}">
                    <a16:creationId xmlns:a16="http://schemas.microsoft.com/office/drawing/2014/main" id="{793876D9-6D0E-4921-8925-B9BF13AC4B0C}"/>
                  </a:ext>
                </a:extLst>
              </p:cNvPr>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grpSp>
        <p:pic>
          <p:nvPicPr>
            <p:cNvPr id="19" name="Picture 21" descr="UNI_logo_quadri_def.pdf">
              <a:extLst>
                <a:ext uri="{FF2B5EF4-FFF2-40B4-BE49-F238E27FC236}">
                  <a16:creationId xmlns:a16="http://schemas.microsoft.com/office/drawing/2014/main" id="{316E2E71-8D44-4A35-AFA6-341BFC0946C4}"/>
                </a:ext>
              </a:extLst>
            </p:cNvPr>
            <p:cNvPicPr>
              <a:picLocks noChangeAspect="1"/>
            </p:cNvPicPr>
            <p:nvPr userDrawn="1"/>
          </p:nvPicPr>
          <p:blipFill>
            <a:blip r:embed="rId2"/>
            <a:srcRect l="24471" t="27051" r="21988" b="29129"/>
            <a:stretch>
              <a:fillRect/>
            </a:stretch>
          </p:blipFill>
          <p:spPr>
            <a:xfrm>
              <a:off x="6944400" y="658757"/>
              <a:ext cx="610801" cy="499910"/>
            </a:xfrm>
            <a:prstGeom prst="rect">
              <a:avLst/>
            </a:prstGeom>
          </p:spPr>
        </p:pic>
      </p:grpSp>
      <p:pic>
        <p:nvPicPr>
          <p:cNvPr id="3" name="Picture 2">
            <a:extLst>
              <a:ext uri="{FF2B5EF4-FFF2-40B4-BE49-F238E27FC236}">
                <a16:creationId xmlns:a16="http://schemas.microsoft.com/office/drawing/2014/main" id="{D2BC0322-BA05-4474-836D-879CA441F52F}"/>
              </a:ext>
            </a:extLst>
          </p:cNvPr>
          <p:cNvPicPr>
            <a:picLocks noChangeAspect="1"/>
          </p:cNvPicPr>
          <p:nvPr userDrawn="1"/>
        </p:nvPicPr>
        <p:blipFill>
          <a:blip r:embed="rId3"/>
          <a:stretch>
            <a:fillRect/>
          </a:stretch>
        </p:blipFill>
        <p:spPr>
          <a:xfrm>
            <a:off x="684437" y="733503"/>
            <a:ext cx="6160247" cy="221955"/>
          </a:xfrm>
          <a:prstGeom prst="rect">
            <a:avLst/>
          </a:prstGeom>
        </p:spPr>
      </p:pic>
    </p:spTree>
    <p:extLst>
      <p:ext uri="{BB962C8B-B14F-4D97-AF65-F5344CB8AC3E}">
        <p14:creationId xmlns:p14="http://schemas.microsoft.com/office/powerpoint/2010/main" val="1954963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hapter page">
    <p:bg>
      <p:bgPr>
        <a:solidFill>
          <a:srgbClr val="31ADE7"/>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886200"/>
            <a:ext cx="12192000" cy="468000"/>
          </a:xfrm>
          <a:prstGeom prst="rect">
            <a:avLst/>
          </a:prstGeom>
        </p:spPr>
        <p:txBody>
          <a:bodyPr vert="horz" lIns="0" tIns="0" rIns="0" bIns="0" anchor="ctr" anchorCtr="0"/>
          <a:lstStyle>
            <a:lvl1pPr marL="0" indent="0" algn="ctr">
              <a:buNone/>
              <a:defRPr sz="2000" b="0" i="0">
                <a:solidFill>
                  <a:schemeClr val="bg1"/>
                </a:solidFill>
                <a:latin typeface="Arial"/>
                <a:cs typeface="Arial"/>
              </a:defRPr>
            </a:lvl1pPr>
            <a:lvl2pPr marL="288036" indent="0" algn="ctr">
              <a:buNone/>
              <a:defRPr/>
            </a:lvl2pPr>
            <a:lvl3pPr marL="576070" indent="0" algn="ctr">
              <a:buNone/>
              <a:defRPr/>
            </a:lvl3pPr>
            <a:lvl4pPr marL="864106" indent="0" algn="ctr">
              <a:buNone/>
              <a:defRPr/>
            </a:lvl4pPr>
            <a:lvl5pPr marL="1152142" indent="0" algn="ctr">
              <a:buNone/>
              <a:defRPr/>
            </a:lvl5pPr>
            <a:lvl6pPr marL="1440177" indent="0" algn="ctr">
              <a:buNone/>
              <a:defRPr/>
            </a:lvl6pPr>
            <a:lvl7pPr marL="1728212" indent="0" algn="ctr">
              <a:buNone/>
              <a:defRPr/>
            </a:lvl7pPr>
            <a:lvl8pPr marL="2016248" indent="0" algn="ctr">
              <a:buNone/>
              <a:defRPr/>
            </a:lvl8pPr>
            <a:lvl9pPr marL="2304283" indent="0" algn="ctr">
              <a:buNone/>
              <a:defRPr/>
            </a:lvl9pPr>
          </a:lstStyle>
          <a:p>
            <a:r>
              <a:rPr lang="fr-CH" dirty="0"/>
              <a:t>Click to edit Master</a:t>
            </a:r>
            <a:endParaRPr lang="en-US" dirty="0"/>
          </a:p>
        </p:txBody>
      </p:sp>
      <p:sp>
        <p:nvSpPr>
          <p:cNvPr id="8" name="Title 1"/>
          <p:cNvSpPr>
            <a:spLocks noGrp="1"/>
          </p:cNvSpPr>
          <p:nvPr>
            <p:ph type="ctrTitle"/>
          </p:nvPr>
        </p:nvSpPr>
        <p:spPr>
          <a:xfrm>
            <a:off x="914400" y="2130028"/>
            <a:ext cx="10363200" cy="1470422"/>
          </a:xfrm>
          <a:prstGeom prst="rect">
            <a:avLst/>
          </a:prstGeom>
        </p:spPr>
        <p:txBody>
          <a:bodyPr vert="horz" lIns="57607" tIns="28804" rIns="57607" bIns="28804"/>
          <a:lstStyle>
            <a:lvl1pPr algn="ctr">
              <a:defRPr sz="3000" b="0" i="0">
                <a:solidFill>
                  <a:schemeClr val="bg1"/>
                </a:solidFill>
                <a:latin typeface="Arial"/>
                <a:cs typeface="Arial"/>
              </a:defRPr>
            </a:lvl1pPr>
          </a:lstStyle>
          <a:p>
            <a:r>
              <a:rPr lang="fr-CH" dirty="0"/>
              <a:t>Click to edit Master title style</a:t>
            </a:r>
            <a:endParaRPr lang="en-US" dirty="0"/>
          </a:p>
        </p:txBody>
      </p:sp>
      <p:sp>
        <p:nvSpPr>
          <p:cNvPr id="12" name="Rectangle 11"/>
          <p:cNvSpPr/>
          <p:nvPr userDrawn="1"/>
        </p:nvSpPr>
        <p:spPr>
          <a:xfrm>
            <a:off x="0" y="6414351"/>
            <a:ext cx="12212280" cy="46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sz="1800"/>
          </a:p>
        </p:txBody>
      </p:sp>
      <p:pic>
        <p:nvPicPr>
          <p:cNvPr id="13" name="Image 6" descr="Bande_Logo_UNI_PP_right_long.eps">
            <a:extLst>
              <a:ext uri="{FF2B5EF4-FFF2-40B4-BE49-F238E27FC236}">
                <a16:creationId xmlns:a16="http://schemas.microsoft.com/office/drawing/2014/main" id="{88FB2DF4-2FD0-4FF3-96D9-F29E7AB8304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627" r="2651" b="18390"/>
          <a:stretch/>
        </p:blipFill>
        <p:spPr bwMode="auto">
          <a:xfrm>
            <a:off x="4269707" y="5707801"/>
            <a:ext cx="7930839" cy="1185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766488"/>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44" r:id="rId1"/>
    <p:sldLayoutId id="2147483841" r:id="rId2"/>
    <p:sldLayoutId id="2147483842" r:id="rId3"/>
    <p:sldLayoutId id="2147483849" r:id="rId4"/>
    <p:sldLayoutId id="2147483814" r:id="rId5"/>
    <p:sldLayoutId id="2147483823" r:id="rId6"/>
    <p:sldLayoutId id="2147483835" r:id="rId7"/>
    <p:sldLayoutId id="2147483848" r:id="rId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anca.delmonte@uni.l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29.png"/><Relationship Id="rId9"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5C6F46-9717-2CCD-2314-E39F6D1D02FD}"/>
              </a:ext>
            </a:extLst>
          </p:cNvPr>
          <p:cNvSpPr/>
          <p:nvPr/>
        </p:nvSpPr>
        <p:spPr>
          <a:xfrm>
            <a:off x="215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ADA78273-5AE2-DBFB-C4E4-575EBF0A73A1}"/>
              </a:ext>
            </a:extLst>
          </p:cNvPr>
          <p:cNvSpPr/>
          <p:nvPr/>
        </p:nvSpPr>
        <p:spPr>
          <a:xfrm>
            <a:off x="-7367" y="2006110"/>
            <a:ext cx="12199368" cy="2640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8">
            <a:extLst>
              <a:ext uri="{FF2B5EF4-FFF2-40B4-BE49-F238E27FC236}">
                <a16:creationId xmlns:a16="http://schemas.microsoft.com/office/drawing/2014/main" id="{3D0B169B-8260-09B5-F9B6-76D82428456C}"/>
              </a:ext>
            </a:extLst>
          </p:cNvPr>
          <p:cNvSpPr>
            <a:spLocks noGrp="1"/>
          </p:cNvSpPr>
          <p:nvPr>
            <p:ph type="body" sz="quarter" idx="13"/>
          </p:nvPr>
        </p:nvSpPr>
        <p:spPr>
          <a:xfrm>
            <a:off x="664632" y="2932823"/>
            <a:ext cx="10848000" cy="3494672"/>
          </a:xfrm>
        </p:spPr>
        <p:txBody>
          <a:bodyPr>
            <a:normAutofit fontScale="70000" lnSpcReduction="20000"/>
          </a:bodyPr>
          <a:lstStyle/>
          <a:p>
            <a:pPr marL="0" indent="0" algn="ctr">
              <a:buNone/>
            </a:pPr>
            <a:r>
              <a:rPr lang="en-US" sz="7000" dirty="0"/>
              <a:t>Pinpointed renovations</a:t>
            </a:r>
          </a:p>
          <a:p>
            <a:pPr marL="0" indent="0" algn="ctr">
              <a:buNone/>
            </a:pPr>
            <a:r>
              <a:rPr lang="en-US" sz="4600" dirty="0"/>
              <a:t>Campus Kirchberg</a:t>
            </a:r>
            <a:r>
              <a:rPr lang="en-US" sz="7000" dirty="0"/>
              <a:t> </a:t>
            </a:r>
            <a:br>
              <a:rPr lang="en-US" sz="5200" dirty="0"/>
            </a:br>
            <a:endParaRPr lang="en-US" sz="3600" dirty="0"/>
          </a:p>
          <a:p>
            <a:pPr marL="0" indent="0" algn="ctr">
              <a:buNone/>
            </a:pPr>
            <a:endParaRPr lang="en-US" sz="3600" dirty="0"/>
          </a:p>
          <a:p>
            <a:pPr marL="0" indent="0" algn="ctr">
              <a:buNone/>
            </a:pPr>
            <a:endParaRPr lang="en-US" dirty="0"/>
          </a:p>
          <a:p>
            <a:pPr marL="0" indent="0" algn="ctr">
              <a:buNone/>
            </a:pPr>
            <a:r>
              <a:rPr lang="en-US" dirty="0"/>
              <a:t>Branca Delmonte</a:t>
            </a:r>
          </a:p>
          <a:p>
            <a:pPr marL="0" indent="0" algn="ctr">
              <a:buNone/>
            </a:pPr>
            <a:r>
              <a:rPr lang="en-US" sz="2300" i="1" dirty="0">
                <a:hlinkClick r:id="rId3"/>
              </a:rPr>
              <a:t>branca.delmonte@uni.lu</a:t>
            </a:r>
            <a:r>
              <a:rPr lang="en-US" sz="2300" i="1" dirty="0"/>
              <a:t> </a:t>
            </a:r>
          </a:p>
          <a:p>
            <a:pPr marL="0" indent="0" algn="ctr">
              <a:buNone/>
            </a:pPr>
            <a:endParaRPr lang="en-US" sz="2300" i="1" dirty="0"/>
          </a:p>
          <a:p>
            <a:pPr marL="0" indent="0" algn="ctr">
              <a:buNone/>
            </a:pPr>
            <a:r>
              <a:rPr lang="en-US" sz="2300" dirty="0"/>
              <a:t>July 8, 2025</a:t>
            </a:r>
          </a:p>
        </p:txBody>
      </p:sp>
      <p:pic>
        <p:nvPicPr>
          <p:cNvPr id="5" name="Picture 4">
            <a:extLst>
              <a:ext uri="{FF2B5EF4-FFF2-40B4-BE49-F238E27FC236}">
                <a16:creationId xmlns:a16="http://schemas.microsoft.com/office/drawing/2014/main" id="{8BB44817-C675-20F4-50ED-E3D315F0F9CD}"/>
              </a:ext>
            </a:extLst>
          </p:cNvPr>
          <p:cNvPicPr>
            <a:picLocks noChangeAspect="1"/>
          </p:cNvPicPr>
          <p:nvPr/>
        </p:nvPicPr>
        <p:blipFill rotWithShape="1">
          <a:blip r:embed="rId4"/>
          <a:srcRect l="83285" t="65798" r="9404" b="24325"/>
          <a:stretch/>
        </p:blipFill>
        <p:spPr>
          <a:xfrm>
            <a:off x="10502639" y="228871"/>
            <a:ext cx="1352433" cy="1218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F76E6-8AD2-A03C-7A9C-1C493C0E3A01}"/>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6C35B645-C211-225F-AC59-035BE67AD1A4}"/>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Insulation and improving air tightness of windows</a:t>
            </a:r>
          </a:p>
        </p:txBody>
      </p:sp>
      <p:pic>
        <p:nvPicPr>
          <p:cNvPr id="18" name="Picture 17" descr="A glass window on a table&#10;&#10;AI-generated content may be incorrect.">
            <a:extLst>
              <a:ext uri="{FF2B5EF4-FFF2-40B4-BE49-F238E27FC236}">
                <a16:creationId xmlns:a16="http://schemas.microsoft.com/office/drawing/2014/main" id="{7AAFEA48-E8A8-C317-F80C-E0A0DED4A4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99" t="37687" b="6057"/>
          <a:stretch/>
        </p:blipFill>
        <p:spPr bwMode="auto">
          <a:xfrm>
            <a:off x="4288221" y="2473563"/>
            <a:ext cx="3268717" cy="3200400"/>
          </a:xfrm>
          <a:prstGeom prst="rect">
            <a:avLst/>
          </a:prstGeom>
          <a:ln>
            <a:noFill/>
          </a:ln>
          <a:extLst>
            <a:ext uri="{53640926-AAD7-44D8-BBD7-CCE9431645EC}">
              <a14:shadowObscured xmlns:a14="http://schemas.microsoft.com/office/drawing/2010/main"/>
            </a:ext>
          </a:extLst>
        </p:spPr>
      </p:pic>
      <p:pic>
        <p:nvPicPr>
          <p:cNvPr id="19" name="Picture 18" descr="A close up of a window&#10;&#10;AI-generated content may be incorrect.">
            <a:extLst>
              <a:ext uri="{FF2B5EF4-FFF2-40B4-BE49-F238E27FC236}">
                <a16:creationId xmlns:a16="http://schemas.microsoft.com/office/drawing/2014/main" id="{344E90E3-03AC-49F4-3886-7BA9A3A845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894" r="8287" b="28953"/>
          <a:stretch/>
        </p:blipFill>
        <p:spPr bwMode="auto">
          <a:xfrm>
            <a:off x="205878" y="2473563"/>
            <a:ext cx="3920359" cy="3200400"/>
          </a:xfrm>
          <a:prstGeom prst="rect">
            <a:avLst/>
          </a:prstGeom>
          <a:ln>
            <a:noFill/>
          </a:ln>
          <a:extLst>
            <a:ext uri="{53640926-AAD7-44D8-BBD7-CCE9431645EC}">
              <a14:shadowObscured xmlns:a14="http://schemas.microsoft.com/office/drawing/2010/main"/>
            </a:ext>
          </a:extLst>
        </p:spPr>
      </p:pic>
      <p:pic>
        <p:nvPicPr>
          <p:cNvPr id="20" name="Picture 19" descr="A window with a window frame&#10;&#10;AI-generated content may be incorrect.">
            <a:extLst>
              <a:ext uri="{FF2B5EF4-FFF2-40B4-BE49-F238E27FC236}">
                <a16:creationId xmlns:a16="http://schemas.microsoft.com/office/drawing/2014/main" id="{B926A951-DD67-B5A9-4A6C-9DADF02256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45" t="26538" r="9506" b="29410"/>
          <a:stretch/>
        </p:blipFill>
        <p:spPr bwMode="auto">
          <a:xfrm>
            <a:off x="7711500" y="2473563"/>
            <a:ext cx="4274622" cy="3200400"/>
          </a:xfrm>
          <a:prstGeom prst="rect">
            <a:avLst/>
          </a:prstGeom>
          <a:ln>
            <a:noFill/>
          </a:ln>
          <a:extLst>
            <a:ext uri="{53640926-AAD7-44D8-BBD7-CCE9431645EC}">
              <a14:shadowObscured xmlns:a14="http://schemas.microsoft.com/office/drawing/2010/main"/>
            </a:ext>
          </a:extLst>
        </p:spPr>
      </p:pic>
      <p:sp>
        <p:nvSpPr>
          <p:cNvPr id="3" name="Text Placeholder 8">
            <a:extLst>
              <a:ext uri="{FF2B5EF4-FFF2-40B4-BE49-F238E27FC236}">
                <a16:creationId xmlns:a16="http://schemas.microsoft.com/office/drawing/2014/main" id="{C0BA4757-F83C-2877-A7AE-5FBC9F719D22}"/>
              </a:ext>
            </a:extLst>
          </p:cNvPr>
          <p:cNvSpPr>
            <a:spLocks noGrp="1"/>
          </p:cNvSpPr>
          <p:nvPr>
            <p:ph type="body" sz="quarter" idx="13"/>
          </p:nvPr>
        </p:nvSpPr>
        <p:spPr>
          <a:xfrm>
            <a:off x="662516" y="1619068"/>
            <a:ext cx="4451166" cy="4917929"/>
          </a:xfrm>
        </p:spPr>
        <p:txBody>
          <a:bodyPr/>
          <a:lstStyle/>
          <a:p>
            <a:pPr marL="342900" lvl="1" indent="-342900">
              <a:lnSpc>
                <a:spcPct val="120000"/>
              </a:lnSpc>
              <a:spcBef>
                <a:spcPts val="20"/>
              </a:spcBef>
              <a:buClr>
                <a:schemeClr val="tx1">
                  <a:lumMod val="50000"/>
                  <a:lumOff val="50000"/>
                </a:schemeClr>
              </a:buClr>
              <a:buFont typeface="Arial" panose="020B0604020202020204" pitchFamily="34" charset="0"/>
              <a:buChar char="•"/>
            </a:pPr>
            <a:r>
              <a:rPr lang="en-US" sz="2400" dirty="0">
                <a:solidFill>
                  <a:schemeClr val="tx1">
                    <a:lumMod val="50000"/>
                    <a:lumOff val="50000"/>
                  </a:schemeClr>
                </a:solidFill>
                <a:latin typeface="+mj-lt"/>
                <a:cs typeface="Open Sans"/>
              </a:rPr>
              <a:t>Improving air tightness</a:t>
            </a:r>
          </a:p>
        </p:txBody>
      </p:sp>
      <p:sp>
        <p:nvSpPr>
          <p:cNvPr id="6" name="TextBox 5">
            <a:extLst>
              <a:ext uri="{FF2B5EF4-FFF2-40B4-BE49-F238E27FC236}">
                <a16:creationId xmlns:a16="http://schemas.microsoft.com/office/drawing/2014/main" id="{189E4387-28BF-112D-EB84-871FFE9C091D}"/>
              </a:ext>
            </a:extLst>
          </p:cNvPr>
          <p:cNvSpPr txBox="1"/>
          <p:nvPr/>
        </p:nvSpPr>
        <p:spPr>
          <a:xfrm>
            <a:off x="5922579" y="6114676"/>
            <a:ext cx="3428869" cy="430887"/>
          </a:xfrm>
          <a:prstGeom prst="rect">
            <a:avLst/>
          </a:prstGeom>
          <a:noFill/>
        </p:spPr>
        <p:txBody>
          <a:bodyPr wrap="square" rtlCol="0">
            <a:spAutoFit/>
          </a:bodyPr>
          <a:lstStyle/>
          <a:p>
            <a:pPr algn="ctr"/>
            <a:r>
              <a:rPr lang="en-US" sz="2200" dirty="0"/>
              <a:t>Replacement of seals</a:t>
            </a:r>
          </a:p>
        </p:txBody>
      </p:sp>
      <p:sp>
        <p:nvSpPr>
          <p:cNvPr id="7" name="Freeform: Shape 6">
            <a:extLst>
              <a:ext uri="{FF2B5EF4-FFF2-40B4-BE49-F238E27FC236}">
                <a16:creationId xmlns:a16="http://schemas.microsoft.com/office/drawing/2014/main" id="{2F5C8E02-E898-74DE-FA9B-B66C8ECE2E27}"/>
              </a:ext>
            </a:extLst>
          </p:cNvPr>
          <p:cNvSpPr/>
          <p:nvPr/>
        </p:nvSpPr>
        <p:spPr>
          <a:xfrm rot="16451256" flipH="1" flipV="1">
            <a:off x="4821415" y="5313635"/>
            <a:ext cx="674784" cy="1991801"/>
          </a:xfrm>
          <a:custGeom>
            <a:avLst/>
            <a:gdLst>
              <a:gd name="connsiteX0" fmla="*/ 566534 w 864331"/>
              <a:gd name="connsiteY0" fmla="*/ 149264 h 2678115"/>
              <a:gd name="connsiteX1" fmla="*/ 759658 w 864331"/>
              <a:gd name="connsiteY1" fmla="*/ 614998 h 2678115"/>
              <a:gd name="connsiteX2" fmla="*/ 527333 w 864331"/>
              <a:gd name="connsiteY2" fmla="*/ 1913378 h 2678115"/>
              <a:gd name="connsiteX3" fmla="*/ 127705 w 864331"/>
              <a:gd name="connsiteY3" fmla="*/ 2477893 h 2678115"/>
              <a:gd name="connsiteX4" fmla="*/ 5785 w 864331"/>
              <a:gd name="connsiteY4" fmla="*/ 2666184 h 2678115"/>
              <a:gd name="connsiteX5" fmla="*/ 183924 w 864331"/>
              <a:gd name="connsiteY5" fmla="*/ 2548472 h 2678115"/>
              <a:gd name="connsiteX6" fmla="*/ 563062 w 864331"/>
              <a:gd name="connsiteY6" fmla="*/ 2026290 h 2678115"/>
              <a:gd name="connsiteX7" fmla="*/ 841615 w 864331"/>
              <a:gd name="connsiteY7" fmla="*/ 600876 h 2678115"/>
              <a:gd name="connsiteX8" fmla="*/ 693279 w 864331"/>
              <a:gd name="connsiteY8" fmla="*/ 191597 h 2678115"/>
              <a:gd name="connsiteX9" fmla="*/ 526401 w 864331"/>
              <a:gd name="connsiteY9" fmla="*/ 1066 h 2678115"/>
              <a:gd name="connsiteX10" fmla="*/ 472045 w 864331"/>
              <a:gd name="connsiteY10" fmla="*/ 92810 h 2678115"/>
              <a:gd name="connsiteX11" fmla="*/ 462308 w 864331"/>
              <a:gd name="connsiteY11" fmla="*/ 441135 h 2678115"/>
              <a:gd name="connsiteX12" fmla="*/ 538339 w 864331"/>
              <a:gd name="connsiteY12" fmla="*/ 318631 h 2678115"/>
              <a:gd name="connsiteX13" fmla="*/ 566534 w 864331"/>
              <a:gd name="connsiteY13" fmla="*/ 149264 h 26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331" h="2678115">
                <a:moveTo>
                  <a:pt x="566534" y="149264"/>
                </a:moveTo>
                <a:cubicBezTo>
                  <a:pt x="637315" y="301266"/>
                  <a:pt x="724606" y="448476"/>
                  <a:pt x="759658" y="614998"/>
                </a:cubicBezTo>
                <a:cubicBezTo>
                  <a:pt x="845595" y="1024404"/>
                  <a:pt x="702169" y="1543190"/>
                  <a:pt x="527333" y="1913378"/>
                </a:cubicBezTo>
                <a:cubicBezTo>
                  <a:pt x="428781" y="2122099"/>
                  <a:pt x="281037" y="2307138"/>
                  <a:pt x="127705" y="2477893"/>
                </a:cubicBezTo>
                <a:cubicBezTo>
                  <a:pt x="99003" y="2509779"/>
                  <a:pt x="-28419" y="2613792"/>
                  <a:pt x="5785" y="2666184"/>
                </a:cubicBezTo>
                <a:cubicBezTo>
                  <a:pt x="41431" y="2720785"/>
                  <a:pt x="163097" y="2571594"/>
                  <a:pt x="183924" y="2548472"/>
                </a:cubicBezTo>
                <a:cubicBezTo>
                  <a:pt x="326926" y="2390120"/>
                  <a:pt x="466881" y="2217814"/>
                  <a:pt x="563062" y="2026290"/>
                </a:cubicBezTo>
                <a:cubicBezTo>
                  <a:pt x="769310" y="1615750"/>
                  <a:pt x="924419" y="1062241"/>
                  <a:pt x="841615" y="600876"/>
                </a:cubicBezTo>
                <a:cubicBezTo>
                  <a:pt x="815792" y="457078"/>
                  <a:pt x="739761" y="328486"/>
                  <a:pt x="693279" y="191597"/>
                </a:cubicBezTo>
                <a:cubicBezTo>
                  <a:pt x="930938" y="332025"/>
                  <a:pt x="682442" y="-21788"/>
                  <a:pt x="526401" y="1066"/>
                </a:cubicBezTo>
                <a:cubicBezTo>
                  <a:pt x="483475" y="7416"/>
                  <a:pt x="476955" y="57520"/>
                  <a:pt x="472045" y="92810"/>
                </a:cubicBezTo>
                <a:cubicBezTo>
                  <a:pt x="460022" y="180192"/>
                  <a:pt x="423023" y="359838"/>
                  <a:pt x="462308" y="441135"/>
                </a:cubicBezTo>
                <a:cubicBezTo>
                  <a:pt x="513024" y="545707"/>
                  <a:pt x="538339" y="344166"/>
                  <a:pt x="538339" y="318631"/>
                </a:cubicBezTo>
                <a:cubicBezTo>
                  <a:pt x="538424" y="256655"/>
                  <a:pt x="539440" y="205719"/>
                  <a:pt x="566534" y="149264"/>
                </a:cubicBezTo>
              </a:path>
            </a:pathLst>
          </a:custGeom>
          <a:solidFill>
            <a:srgbClr val="0C0C0C"/>
          </a:solidFill>
          <a:ln w="8467"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80F72AB-812A-551D-F06E-128FDD4CFBDE}"/>
              </a:ext>
            </a:extLst>
          </p:cNvPr>
          <p:cNvSpPr/>
          <p:nvPr/>
        </p:nvSpPr>
        <p:spPr>
          <a:xfrm rot="18043728">
            <a:off x="8328092" y="1486127"/>
            <a:ext cx="674784" cy="1991801"/>
          </a:xfrm>
          <a:custGeom>
            <a:avLst/>
            <a:gdLst>
              <a:gd name="connsiteX0" fmla="*/ 566534 w 864331"/>
              <a:gd name="connsiteY0" fmla="*/ 149264 h 2678115"/>
              <a:gd name="connsiteX1" fmla="*/ 759658 w 864331"/>
              <a:gd name="connsiteY1" fmla="*/ 614998 h 2678115"/>
              <a:gd name="connsiteX2" fmla="*/ 527333 w 864331"/>
              <a:gd name="connsiteY2" fmla="*/ 1913378 h 2678115"/>
              <a:gd name="connsiteX3" fmla="*/ 127705 w 864331"/>
              <a:gd name="connsiteY3" fmla="*/ 2477893 h 2678115"/>
              <a:gd name="connsiteX4" fmla="*/ 5785 w 864331"/>
              <a:gd name="connsiteY4" fmla="*/ 2666184 h 2678115"/>
              <a:gd name="connsiteX5" fmla="*/ 183924 w 864331"/>
              <a:gd name="connsiteY5" fmla="*/ 2548472 h 2678115"/>
              <a:gd name="connsiteX6" fmla="*/ 563062 w 864331"/>
              <a:gd name="connsiteY6" fmla="*/ 2026290 h 2678115"/>
              <a:gd name="connsiteX7" fmla="*/ 841615 w 864331"/>
              <a:gd name="connsiteY7" fmla="*/ 600876 h 2678115"/>
              <a:gd name="connsiteX8" fmla="*/ 693279 w 864331"/>
              <a:gd name="connsiteY8" fmla="*/ 191597 h 2678115"/>
              <a:gd name="connsiteX9" fmla="*/ 526401 w 864331"/>
              <a:gd name="connsiteY9" fmla="*/ 1066 h 2678115"/>
              <a:gd name="connsiteX10" fmla="*/ 472045 w 864331"/>
              <a:gd name="connsiteY10" fmla="*/ 92810 h 2678115"/>
              <a:gd name="connsiteX11" fmla="*/ 462308 w 864331"/>
              <a:gd name="connsiteY11" fmla="*/ 441135 h 2678115"/>
              <a:gd name="connsiteX12" fmla="*/ 538339 w 864331"/>
              <a:gd name="connsiteY12" fmla="*/ 318631 h 2678115"/>
              <a:gd name="connsiteX13" fmla="*/ 566534 w 864331"/>
              <a:gd name="connsiteY13" fmla="*/ 149264 h 26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331" h="2678115">
                <a:moveTo>
                  <a:pt x="566534" y="149264"/>
                </a:moveTo>
                <a:cubicBezTo>
                  <a:pt x="637315" y="301266"/>
                  <a:pt x="724606" y="448476"/>
                  <a:pt x="759658" y="614998"/>
                </a:cubicBezTo>
                <a:cubicBezTo>
                  <a:pt x="845595" y="1024404"/>
                  <a:pt x="702169" y="1543190"/>
                  <a:pt x="527333" y="1913378"/>
                </a:cubicBezTo>
                <a:cubicBezTo>
                  <a:pt x="428781" y="2122099"/>
                  <a:pt x="281037" y="2307138"/>
                  <a:pt x="127705" y="2477893"/>
                </a:cubicBezTo>
                <a:cubicBezTo>
                  <a:pt x="99003" y="2509779"/>
                  <a:pt x="-28419" y="2613792"/>
                  <a:pt x="5785" y="2666184"/>
                </a:cubicBezTo>
                <a:cubicBezTo>
                  <a:pt x="41431" y="2720785"/>
                  <a:pt x="163097" y="2571594"/>
                  <a:pt x="183924" y="2548472"/>
                </a:cubicBezTo>
                <a:cubicBezTo>
                  <a:pt x="326926" y="2390120"/>
                  <a:pt x="466881" y="2217814"/>
                  <a:pt x="563062" y="2026290"/>
                </a:cubicBezTo>
                <a:cubicBezTo>
                  <a:pt x="769310" y="1615750"/>
                  <a:pt x="924419" y="1062241"/>
                  <a:pt x="841615" y="600876"/>
                </a:cubicBezTo>
                <a:cubicBezTo>
                  <a:pt x="815792" y="457078"/>
                  <a:pt x="739761" y="328486"/>
                  <a:pt x="693279" y="191597"/>
                </a:cubicBezTo>
                <a:cubicBezTo>
                  <a:pt x="930938" y="332025"/>
                  <a:pt x="682442" y="-21788"/>
                  <a:pt x="526401" y="1066"/>
                </a:cubicBezTo>
                <a:cubicBezTo>
                  <a:pt x="483475" y="7416"/>
                  <a:pt x="476955" y="57520"/>
                  <a:pt x="472045" y="92810"/>
                </a:cubicBezTo>
                <a:cubicBezTo>
                  <a:pt x="460022" y="180192"/>
                  <a:pt x="423023" y="359838"/>
                  <a:pt x="462308" y="441135"/>
                </a:cubicBezTo>
                <a:cubicBezTo>
                  <a:pt x="513024" y="545707"/>
                  <a:pt x="538339" y="344166"/>
                  <a:pt x="538339" y="318631"/>
                </a:cubicBezTo>
                <a:cubicBezTo>
                  <a:pt x="538424" y="256655"/>
                  <a:pt x="539440" y="205719"/>
                  <a:pt x="566534" y="149264"/>
                </a:cubicBezTo>
              </a:path>
            </a:pathLst>
          </a:custGeom>
          <a:solidFill>
            <a:srgbClr val="0C0C0C"/>
          </a:solidFill>
          <a:ln w="8467"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D0D5192B-4C76-5F25-55E6-029401248996}"/>
              </a:ext>
            </a:extLst>
          </p:cNvPr>
          <p:cNvSpPr txBox="1"/>
          <p:nvPr/>
        </p:nvSpPr>
        <p:spPr>
          <a:xfrm>
            <a:off x="5654558" y="1431271"/>
            <a:ext cx="2056942" cy="769441"/>
          </a:xfrm>
          <a:prstGeom prst="rect">
            <a:avLst/>
          </a:prstGeom>
          <a:noFill/>
        </p:spPr>
        <p:txBody>
          <a:bodyPr wrap="square" rtlCol="0">
            <a:spAutoFit/>
          </a:bodyPr>
          <a:lstStyle/>
          <a:p>
            <a:pPr algn="ctr"/>
            <a:r>
              <a:rPr lang="en-US" sz="2200" dirty="0"/>
              <a:t>Repair of pane frames</a:t>
            </a:r>
          </a:p>
        </p:txBody>
      </p:sp>
      <p:sp>
        <p:nvSpPr>
          <p:cNvPr id="11" name="Google Shape;68;p14">
            <a:extLst>
              <a:ext uri="{FF2B5EF4-FFF2-40B4-BE49-F238E27FC236}">
                <a16:creationId xmlns:a16="http://schemas.microsoft.com/office/drawing/2014/main" id="{53884F69-92D6-0D9F-3670-13DE3B775CC2}"/>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10</a:t>
            </a:fld>
            <a:endParaRPr lang="en" dirty="0">
              <a:solidFill>
                <a:srgbClr val="999999"/>
              </a:solidFill>
            </a:endParaRPr>
          </a:p>
        </p:txBody>
      </p:sp>
    </p:spTree>
    <p:extLst>
      <p:ext uri="{BB962C8B-B14F-4D97-AF65-F5344CB8AC3E}">
        <p14:creationId xmlns:p14="http://schemas.microsoft.com/office/powerpoint/2010/main" val="6526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1781A-FA0E-3460-6A73-081FC3C69409}"/>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2994F501-5AA1-F11D-75CD-E3E0405EE2BE}"/>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Insulation and improving air tightness of windows</a:t>
            </a:r>
          </a:p>
        </p:txBody>
      </p:sp>
      <p:grpSp>
        <p:nvGrpSpPr>
          <p:cNvPr id="13" name="Group 12">
            <a:extLst>
              <a:ext uri="{FF2B5EF4-FFF2-40B4-BE49-F238E27FC236}">
                <a16:creationId xmlns:a16="http://schemas.microsoft.com/office/drawing/2014/main" id="{A3EA832D-D84E-7F11-6C44-B582E016C23B}"/>
              </a:ext>
            </a:extLst>
          </p:cNvPr>
          <p:cNvGrpSpPr/>
          <p:nvPr/>
        </p:nvGrpSpPr>
        <p:grpSpPr>
          <a:xfrm>
            <a:off x="1523601" y="2250421"/>
            <a:ext cx="1140953" cy="4130715"/>
            <a:chOff x="662516" y="2585883"/>
            <a:chExt cx="858189" cy="3106994"/>
          </a:xfrm>
        </p:grpSpPr>
        <p:sp>
          <p:nvSpPr>
            <p:cNvPr id="4" name="Rectangle 3">
              <a:extLst>
                <a:ext uri="{FF2B5EF4-FFF2-40B4-BE49-F238E27FC236}">
                  <a16:creationId xmlns:a16="http://schemas.microsoft.com/office/drawing/2014/main" id="{394F8600-64FC-3170-9C51-2B7D239FF5D1}"/>
                </a:ext>
              </a:extLst>
            </p:cNvPr>
            <p:cNvSpPr/>
            <p:nvPr/>
          </p:nvSpPr>
          <p:spPr>
            <a:xfrm>
              <a:off x="982238" y="2682474"/>
              <a:ext cx="45719" cy="29317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94F0196-BAAD-B0DB-9BEB-6676E250C541}"/>
                </a:ext>
              </a:extLst>
            </p:cNvPr>
            <p:cNvSpPr/>
            <p:nvPr/>
          </p:nvSpPr>
          <p:spPr>
            <a:xfrm>
              <a:off x="757569" y="2682474"/>
              <a:ext cx="658761" cy="2931746"/>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AFBE1FA-5B81-4B71-1BD6-51324D04025B}"/>
                </a:ext>
              </a:extLst>
            </p:cNvPr>
            <p:cNvSpPr/>
            <p:nvPr/>
          </p:nvSpPr>
          <p:spPr>
            <a:xfrm>
              <a:off x="662516" y="2585884"/>
              <a:ext cx="176668" cy="310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45853E-EF05-3026-3AB9-24CACF891C2B}"/>
                </a:ext>
              </a:extLst>
            </p:cNvPr>
            <p:cNvSpPr/>
            <p:nvPr/>
          </p:nvSpPr>
          <p:spPr>
            <a:xfrm>
              <a:off x="1344037" y="2585883"/>
              <a:ext cx="176668" cy="310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A46C9F98-0E6E-23C2-A182-7E250717E829}"/>
              </a:ext>
            </a:extLst>
          </p:cNvPr>
          <p:cNvSpPr txBox="1"/>
          <p:nvPr/>
        </p:nvSpPr>
        <p:spPr>
          <a:xfrm>
            <a:off x="2416704" y="3854113"/>
            <a:ext cx="2259015" cy="923330"/>
          </a:xfrm>
          <a:prstGeom prst="rect">
            <a:avLst/>
          </a:prstGeom>
          <a:noFill/>
        </p:spPr>
        <p:txBody>
          <a:bodyPr wrap="square">
            <a:spAutoFit/>
          </a:bodyPr>
          <a:lstStyle/>
          <a:p>
            <a:pPr algn="ctr"/>
            <a:r>
              <a:rPr lang="en-GB" dirty="0">
                <a:latin typeface="Arial" panose="020B0604020202020204" pitchFamily="34" charset="0"/>
                <a:ea typeface="Calibri" panose="020F0502020204030204" pitchFamily="34" charset="0"/>
              </a:rPr>
              <a:t>Window side view</a:t>
            </a:r>
            <a:br>
              <a:rPr lang="en-GB" dirty="0">
                <a:latin typeface="Arial" panose="020B0604020202020204" pitchFamily="34" charset="0"/>
                <a:ea typeface="Calibri" panose="020F0502020204030204" pitchFamily="34" charset="0"/>
              </a:rPr>
            </a:br>
            <a:r>
              <a:rPr lang="en-GB" dirty="0">
                <a:latin typeface="Arial" panose="020B0604020202020204" pitchFamily="34" charset="0"/>
                <a:ea typeface="Calibri" panose="020F0502020204030204" pitchFamily="34" charset="0"/>
              </a:rPr>
              <a:t>with open blind</a:t>
            </a:r>
          </a:p>
          <a:p>
            <a:r>
              <a:rPr lang="en-GB" dirty="0">
                <a:latin typeface="Arial" panose="020B0604020202020204" pitchFamily="34" charset="0"/>
                <a:ea typeface="Calibri" panose="020F0502020204030204" pitchFamily="34" charset="0"/>
              </a:rPr>
              <a:t>U-value: </a:t>
            </a:r>
            <a:r>
              <a:rPr lang="en-GB" sz="1800" dirty="0">
                <a:effectLst/>
                <a:latin typeface="Arial" panose="020B0604020202020204" pitchFamily="34" charset="0"/>
                <a:ea typeface="Calibri" panose="020F0502020204030204" pitchFamily="34" charset="0"/>
              </a:rPr>
              <a:t>3.0 W/m²K</a:t>
            </a:r>
            <a:endParaRPr lang="en-US" dirty="0"/>
          </a:p>
        </p:txBody>
      </p:sp>
      <p:grpSp>
        <p:nvGrpSpPr>
          <p:cNvPr id="16" name="Group 15">
            <a:extLst>
              <a:ext uri="{FF2B5EF4-FFF2-40B4-BE49-F238E27FC236}">
                <a16:creationId xmlns:a16="http://schemas.microsoft.com/office/drawing/2014/main" id="{C88E5BE4-2D54-407B-69CD-3AA766A187A8}"/>
              </a:ext>
            </a:extLst>
          </p:cNvPr>
          <p:cNvGrpSpPr/>
          <p:nvPr/>
        </p:nvGrpSpPr>
        <p:grpSpPr>
          <a:xfrm>
            <a:off x="6884490" y="2290014"/>
            <a:ext cx="1140951" cy="4130715"/>
            <a:chOff x="662517" y="2585883"/>
            <a:chExt cx="858188" cy="3106994"/>
          </a:xfrm>
        </p:grpSpPr>
        <p:sp>
          <p:nvSpPr>
            <p:cNvPr id="17" name="Rectangle 16">
              <a:extLst>
                <a:ext uri="{FF2B5EF4-FFF2-40B4-BE49-F238E27FC236}">
                  <a16:creationId xmlns:a16="http://schemas.microsoft.com/office/drawing/2014/main" id="{EC2B04C4-4143-927A-C518-FBF7EB7D90ED}"/>
                </a:ext>
              </a:extLst>
            </p:cNvPr>
            <p:cNvSpPr/>
            <p:nvPr/>
          </p:nvSpPr>
          <p:spPr>
            <a:xfrm>
              <a:off x="982238" y="2682474"/>
              <a:ext cx="45719" cy="29317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6E88875-65AB-17A8-E761-B04DC5D117AE}"/>
                </a:ext>
              </a:extLst>
            </p:cNvPr>
            <p:cNvSpPr/>
            <p:nvPr/>
          </p:nvSpPr>
          <p:spPr>
            <a:xfrm>
              <a:off x="757569" y="2682474"/>
              <a:ext cx="658762" cy="2931746"/>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C18C250-FB74-63CD-092D-37131816CB5E}"/>
                </a:ext>
              </a:extLst>
            </p:cNvPr>
            <p:cNvSpPr/>
            <p:nvPr/>
          </p:nvSpPr>
          <p:spPr>
            <a:xfrm>
              <a:off x="662517" y="2585884"/>
              <a:ext cx="176668" cy="310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4C373A0-2853-0EF4-B001-3F235BE4B059}"/>
                </a:ext>
              </a:extLst>
            </p:cNvPr>
            <p:cNvSpPr/>
            <p:nvPr/>
          </p:nvSpPr>
          <p:spPr>
            <a:xfrm>
              <a:off x="1344037" y="2585883"/>
              <a:ext cx="176668" cy="310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21BD0156-95E3-D9DC-A2A7-EFAE7819C1E9}"/>
              </a:ext>
            </a:extLst>
          </p:cNvPr>
          <p:cNvSpPr txBox="1"/>
          <p:nvPr/>
        </p:nvSpPr>
        <p:spPr>
          <a:xfrm>
            <a:off x="7680136" y="3854113"/>
            <a:ext cx="3873863" cy="923330"/>
          </a:xfrm>
          <a:prstGeom prst="rect">
            <a:avLst/>
          </a:prstGeom>
          <a:noFill/>
        </p:spPr>
        <p:txBody>
          <a:bodyPr wrap="square">
            <a:spAutoFit/>
          </a:bodyPr>
          <a:lstStyle/>
          <a:p>
            <a:pPr algn="ctr"/>
            <a:r>
              <a:rPr lang="en-GB" dirty="0">
                <a:latin typeface="Arial" panose="020B0604020202020204" pitchFamily="34" charset="0"/>
                <a:ea typeface="Calibri" panose="020F0502020204030204" pitchFamily="34" charset="0"/>
              </a:rPr>
              <a:t>Window side view with insulated frame and closed blind</a:t>
            </a:r>
          </a:p>
          <a:p>
            <a:pPr algn="ctr"/>
            <a:r>
              <a:rPr lang="en-GB" dirty="0">
                <a:latin typeface="Arial" panose="020B0604020202020204" pitchFamily="34" charset="0"/>
                <a:ea typeface="Calibri" panose="020F0502020204030204" pitchFamily="34" charset="0"/>
              </a:rPr>
              <a:t>U-value: </a:t>
            </a:r>
            <a:r>
              <a:rPr lang="en-GB" sz="1800" dirty="0">
                <a:effectLst/>
                <a:latin typeface="Arial" panose="020B0604020202020204" pitchFamily="34" charset="0"/>
                <a:ea typeface="Calibri" panose="020F0502020204030204" pitchFamily="34" charset="0"/>
              </a:rPr>
              <a:t>1.7 W/m²K</a:t>
            </a:r>
            <a:endParaRPr lang="en-US" dirty="0"/>
          </a:p>
        </p:txBody>
      </p:sp>
      <p:sp>
        <p:nvSpPr>
          <p:cNvPr id="25" name="Rectangle 24">
            <a:extLst>
              <a:ext uri="{FF2B5EF4-FFF2-40B4-BE49-F238E27FC236}">
                <a16:creationId xmlns:a16="http://schemas.microsoft.com/office/drawing/2014/main" id="{A814F50D-DD96-A6A4-80F3-B9B83D718836}"/>
              </a:ext>
            </a:extLst>
          </p:cNvPr>
          <p:cNvSpPr/>
          <p:nvPr/>
        </p:nvSpPr>
        <p:spPr>
          <a:xfrm>
            <a:off x="7631941" y="2418431"/>
            <a:ext cx="60783" cy="388581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ADC96C0-CD5B-454E-30DB-140DECDED9BF}"/>
              </a:ext>
            </a:extLst>
          </p:cNvPr>
          <p:cNvPicPr>
            <a:picLocks noChangeAspect="1"/>
          </p:cNvPicPr>
          <p:nvPr/>
        </p:nvPicPr>
        <p:blipFill>
          <a:blip r:embed="rId3"/>
          <a:srcRect l="296" t="82215" r="8348" b="782"/>
          <a:stretch/>
        </p:blipFill>
        <p:spPr>
          <a:xfrm rot="5400000">
            <a:off x="5601284" y="4235406"/>
            <a:ext cx="3790854" cy="257864"/>
          </a:xfrm>
          <a:prstGeom prst="rect">
            <a:avLst/>
          </a:prstGeom>
        </p:spPr>
      </p:pic>
      <p:grpSp>
        <p:nvGrpSpPr>
          <p:cNvPr id="31" name="Group 30">
            <a:extLst>
              <a:ext uri="{FF2B5EF4-FFF2-40B4-BE49-F238E27FC236}">
                <a16:creationId xmlns:a16="http://schemas.microsoft.com/office/drawing/2014/main" id="{CF27C8CD-42E1-2D1C-A8ED-143E50880C71}"/>
              </a:ext>
            </a:extLst>
          </p:cNvPr>
          <p:cNvGrpSpPr/>
          <p:nvPr/>
        </p:nvGrpSpPr>
        <p:grpSpPr>
          <a:xfrm>
            <a:off x="7012048" y="6194324"/>
            <a:ext cx="291210" cy="186811"/>
            <a:chOff x="3991430" y="6174658"/>
            <a:chExt cx="291210" cy="186811"/>
          </a:xfrm>
        </p:grpSpPr>
        <p:sp>
          <p:nvSpPr>
            <p:cNvPr id="29" name="Rectangle 28">
              <a:extLst>
                <a:ext uri="{FF2B5EF4-FFF2-40B4-BE49-F238E27FC236}">
                  <a16:creationId xmlns:a16="http://schemas.microsoft.com/office/drawing/2014/main" id="{5C3364B5-A4B4-ED26-ACC5-213194AB6015}"/>
                </a:ext>
              </a:extLst>
            </p:cNvPr>
            <p:cNvSpPr/>
            <p:nvPr/>
          </p:nvSpPr>
          <p:spPr>
            <a:xfrm>
              <a:off x="3991897" y="6174658"/>
              <a:ext cx="290743" cy="85105"/>
            </a:xfrm>
            <a:prstGeom prst="rect">
              <a:avLst/>
            </a:prstGeom>
            <a:solidFill>
              <a:schemeClr val="accent2">
                <a:lumMod val="40000"/>
                <a:lumOff val="60000"/>
              </a:schemeClr>
            </a:solidFill>
            <a:ln>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83EDD97-944E-D9E3-D490-FD57BF14050D}"/>
                </a:ext>
              </a:extLst>
            </p:cNvPr>
            <p:cNvSpPr/>
            <p:nvPr/>
          </p:nvSpPr>
          <p:spPr>
            <a:xfrm rot="16200000">
              <a:off x="3954057" y="6216777"/>
              <a:ext cx="182065" cy="107320"/>
            </a:xfrm>
            <a:prstGeom prst="rect">
              <a:avLst/>
            </a:prstGeom>
            <a:solidFill>
              <a:schemeClr val="accent2">
                <a:lumMod val="40000"/>
                <a:lumOff val="60000"/>
              </a:schemeClr>
            </a:solidFill>
            <a:ln>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EC49F248-B14C-9DD9-2597-3056AB33D588}"/>
              </a:ext>
            </a:extLst>
          </p:cNvPr>
          <p:cNvGrpSpPr/>
          <p:nvPr/>
        </p:nvGrpSpPr>
        <p:grpSpPr>
          <a:xfrm flipV="1">
            <a:off x="7001929" y="2355841"/>
            <a:ext cx="291210" cy="186811"/>
            <a:chOff x="3991430" y="6174658"/>
            <a:chExt cx="291210" cy="186811"/>
          </a:xfrm>
        </p:grpSpPr>
        <p:sp>
          <p:nvSpPr>
            <p:cNvPr id="33" name="Rectangle 32">
              <a:extLst>
                <a:ext uri="{FF2B5EF4-FFF2-40B4-BE49-F238E27FC236}">
                  <a16:creationId xmlns:a16="http://schemas.microsoft.com/office/drawing/2014/main" id="{9F572EC6-77D8-5287-F72E-00022015DB90}"/>
                </a:ext>
              </a:extLst>
            </p:cNvPr>
            <p:cNvSpPr/>
            <p:nvPr/>
          </p:nvSpPr>
          <p:spPr>
            <a:xfrm>
              <a:off x="3991897" y="6174658"/>
              <a:ext cx="290743" cy="85105"/>
            </a:xfrm>
            <a:prstGeom prst="rect">
              <a:avLst/>
            </a:prstGeom>
            <a:solidFill>
              <a:schemeClr val="accent2">
                <a:lumMod val="40000"/>
                <a:lumOff val="60000"/>
              </a:schemeClr>
            </a:solidFill>
            <a:ln>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43124BD3-B844-46C8-8C2A-0E2964A801C9}"/>
                </a:ext>
              </a:extLst>
            </p:cNvPr>
            <p:cNvSpPr/>
            <p:nvPr/>
          </p:nvSpPr>
          <p:spPr>
            <a:xfrm rot="16200000">
              <a:off x="3954057" y="6216777"/>
              <a:ext cx="182065" cy="107320"/>
            </a:xfrm>
            <a:prstGeom prst="rect">
              <a:avLst/>
            </a:prstGeom>
            <a:solidFill>
              <a:schemeClr val="accent2">
                <a:lumMod val="40000"/>
                <a:lumOff val="60000"/>
              </a:schemeClr>
            </a:solidFill>
            <a:ln>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5" name="Google Shape;68;p14">
            <a:extLst>
              <a:ext uri="{FF2B5EF4-FFF2-40B4-BE49-F238E27FC236}">
                <a16:creationId xmlns:a16="http://schemas.microsoft.com/office/drawing/2014/main" id="{84C540E3-C109-6AB3-9E5B-87F0AAEFCB54}"/>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11</a:t>
            </a:fld>
            <a:endParaRPr lang="en" dirty="0">
              <a:solidFill>
                <a:srgbClr val="999999"/>
              </a:solidFill>
            </a:endParaRPr>
          </a:p>
        </p:txBody>
      </p:sp>
      <p:sp>
        <p:nvSpPr>
          <p:cNvPr id="36" name="TextBox 35">
            <a:extLst>
              <a:ext uri="{FF2B5EF4-FFF2-40B4-BE49-F238E27FC236}">
                <a16:creationId xmlns:a16="http://schemas.microsoft.com/office/drawing/2014/main" id="{4ACF3475-704F-0133-003D-AB8D26B3FAD3}"/>
              </a:ext>
            </a:extLst>
          </p:cNvPr>
          <p:cNvSpPr txBox="1"/>
          <p:nvPr/>
        </p:nvSpPr>
        <p:spPr>
          <a:xfrm>
            <a:off x="389240" y="1757978"/>
            <a:ext cx="1425954" cy="430887"/>
          </a:xfrm>
          <a:prstGeom prst="rect">
            <a:avLst/>
          </a:prstGeom>
          <a:noFill/>
        </p:spPr>
        <p:txBody>
          <a:bodyPr wrap="square">
            <a:spAutoFit/>
          </a:bodyPr>
          <a:lstStyle/>
          <a:p>
            <a:r>
              <a:rPr lang="en-US" sz="2200" dirty="0">
                <a:solidFill>
                  <a:schemeClr val="tx1">
                    <a:lumMod val="50000"/>
                    <a:lumOff val="50000"/>
                  </a:schemeClr>
                </a:solidFill>
                <a:cs typeface="Open Sans"/>
              </a:rPr>
              <a:t>Before</a:t>
            </a:r>
            <a:endParaRPr lang="en-GB" sz="2200" dirty="0"/>
          </a:p>
        </p:txBody>
      </p:sp>
      <p:sp>
        <p:nvSpPr>
          <p:cNvPr id="37" name="TextBox 36">
            <a:extLst>
              <a:ext uri="{FF2B5EF4-FFF2-40B4-BE49-F238E27FC236}">
                <a16:creationId xmlns:a16="http://schemas.microsoft.com/office/drawing/2014/main" id="{77D0B4C7-0CEE-4ED3-CB2E-27DAF808E144}"/>
              </a:ext>
            </a:extLst>
          </p:cNvPr>
          <p:cNvSpPr txBox="1"/>
          <p:nvPr/>
        </p:nvSpPr>
        <p:spPr>
          <a:xfrm>
            <a:off x="5735634" y="1757978"/>
            <a:ext cx="1425954" cy="430887"/>
          </a:xfrm>
          <a:prstGeom prst="rect">
            <a:avLst/>
          </a:prstGeom>
          <a:noFill/>
        </p:spPr>
        <p:txBody>
          <a:bodyPr wrap="square">
            <a:spAutoFit/>
          </a:bodyPr>
          <a:lstStyle/>
          <a:p>
            <a:r>
              <a:rPr lang="en-US" sz="2200" dirty="0">
                <a:solidFill>
                  <a:schemeClr val="tx1">
                    <a:lumMod val="50000"/>
                    <a:lumOff val="50000"/>
                  </a:schemeClr>
                </a:solidFill>
                <a:cs typeface="Open Sans"/>
              </a:rPr>
              <a:t>After</a:t>
            </a:r>
            <a:endParaRPr lang="en-GB" sz="2200" dirty="0"/>
          </a:p>
        </p:txBody>
      </p:sp>
    </p:spTree>
    <p:extLst>
      <p:ext uri="{BB962C8B-B14F-4D97-AF65-F5344CB8AC3E}">
        <p14:creationId xmlns:p14="http://schemas.microsoft.com/office/powerpoint/2010/main" val="63772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22" presetClass="entr" presetSubtype="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1000"/>
                                        <p:tgtEl>
                                          <p:spTgt spid="2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1000"/>
                                        <p:tgtEl>
                                          <p:spTgt spid="26"/>
                                        </p:tgtEl>
                                      </p:cBhvr>
                                    </p:animEffec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F3669-8DCC-3F72-A824-8B60004E80E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B29EF71-D1F9-0A10-983D-57F596202550}"/>
              </a:ext>
            </a:extLst>
          </p:cNvPr>
          <p:cNvSpPr/>
          <p:nvPr/>
        </p:nvSpPr>
        <p:spPr>
          <a:xfrm>
            <a:off x="266255" y="2373835"/>
            <a:ext cx="3753951" cy="4101075"/>
          </a:xfrm>
          <a:prstGeom prst="rect">
            <a:avLst/>
          </a:prstGeom>
          <a:solidFill>
            <a:schemeClr val="accent1">
              <a:lumMod val="20000"/>
              <a:lumOff val="80000"/>
            </a:schemeClr>
          </a:solidFill>
          <a:ln>
            <a:solidFill>
              <a:srgbClr val="99999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55CFB81A-075B-77AF-1083-7E4CF3F7E778}"/>
              </a:ext>
            </a:extLst>
          </p:cNvPr>
          <p:cNvSpPr/>
          <p:nvPr/>
        </p:nvSpPr>
        <p:spPr>
          <a:xfrm>
            <a:off x="4202382" y="2371303"/>
            <a:ext cx="3753951" cy="4101075"/>
          </a:xfrm>
          <a:prstGeom prst="rect">
            <a:avLst/>
          </a:prstGeom>
          <a:solidFill>
            <a:schemeClr val="accent1">
              <a:lumMod val="20000"/>
              <a:lumOff val="80000"/>
            </a:schemeClr>
          </a:solidFill>
          <a:ln>
            <a:solidFill>
              <a:srgbClr val="99999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7" name="Rectangle 26">
            <a:extLst>
              <a:ext uri="{FF2B5EF4-FFF2-40B4-BE49-F238E27FC236}">
                <a16:creationId xmlns:a16="http://schemas.microsoft.com/office/drawing/2014/main" id="{F4647811-6136-BCEC-D8D0-6AA7F377B3D8}"/>
              </a:ext>
            </a:extLst>
          </p:cNvPr>
          <p:cNvSpPr/>
          <p:nvPr/>
        </p:nvSpPr>
        <p:spPr>
          <a:xfrm>
            <a:off x="8138508" y="2371303"/>
            <a:ext cx="3753951" cy="4101075"/>
          </a:xfrm>
          <a:prstGeom prst="rect">
            <a:avLst/>
          </a:prstGeom>
          <a:solidFill>
            <a:schemeClr val="accent1">
              <a:lumMod val="20000"/>
              <a:lumOff val="80000"/>
            </a:schemeClr>
          </a:solidFill>
          <a:ln>
            <a:solidFill>
              <a:srgbClr val="99999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 name="Title 3">
            <a:extLst>
              <a:ext uri="{FF2B5EF4-FFF2-40B4-BE49-F238E27FC236}">
                <a16:creationId xmlns:a16="http://schemas.microsoft.com/office/drawing/2014/main" id="{2F043547-DF90-6BE3-F542-2003C6AAD072}"/>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Insulation and improving air tightness of windows</a:t>
            </a:r>
          </a:p>
        </p:txBody>
      </p:sp>
      <p:pic>
        <p:nvPicPr>
          <p:cNvPr id="10" name="Picture 9" descr="A blue and white windows&#10;&#10;AI-generated content may be incorrect.">
            <a:extLst>
              <a:ext uri="{FF2B5EF4-FFF2-40B4-BE49-F238E27FC236}">
                <a16:creationId xmlns:a16="http://schemas.microsoft.com/office/drawing/2014/main" id="{44CC9699-810E-C4A2-EB47-D67051BDAFAB}"/>
              </a:ext>
            </a:extLst>
          </p:cNvPr>
          <p:cNvPicPr>
            <a:picLocks noChangeAspect="1"/>
          </p:cNvPicPr>
          <p:nvPr/>
        </p:nvPicPr>
        <p:blipFill rotWithShape="1">
          <a:blip r:embed="rId3">
            <a:extLst>
              <a:ext uri="{28A0092B-C50C-407E-A947-70E740481C1C}">
                <a14:useLocalDpi xmlns:a14="http://schemas.microsoft.com/office/drawing/2010/main" val="0"/>
              </a:ext>
            </a:extLst>
          </a:blip>
          <a:srcRect l="13995" t="15171" r="60577" b="16880"/>
          <a:stretch/>
        </p:blipFill>
        <p:spPr bwMode="auto">
          <a:xfrm>
            <a:off x="251738" y="1340605"/>
            <a:ext cx="684464" cy="914400"/>
          </a:xfrm>
          <a:prstGeom prst="rect">
            <a:avLst/>
          </a:prstGeom>
          <a:ln>
            <a:noFill/>
          </a:ln>
          <a:extLst>
            <a:ext uri="{53640926-AAD7-44D8-BBD7-CCE9431645EC}">
              <a14:shadowObscured xmlns:a14="http://schemas.microsoft.com/office/drawing/2010/main"/>
            </a:ext>
          </a:extLst>
        </p:spPr>
      </p:pic>
      <p:pic>
        <p:nvPicPr>
          <p:cNvPr id="11" name="Picture 10" descr="A blue and white windows&#10;&#10;AI-generated content may be incorrect.">
            <a:extLst>
              <a:ext uri="{FF2B5EF4-FFF2-40B4-BE49-F238E27FC236}">
                <a16:creationId xmlns:a16="http://schemas.microsoft.com/office/drawing/2014/main" id="{7FACD421-AF16-CA7C-CC0D-DED330768688}"/>
              </a:ext>
            </a:extLst>
          </p:cNvPr>
          <p:cNvPicPr>
            <a:picLocks noChangeAspect="1"/>
          </p:cNvPicPr>
          <p:nvPr/>
        </p:nvPicPr>
        <p:blipFill rotWithShape="1">
          <a:blip r:embed="rId3">
            <a:extLst>
              <a:ext uri="{28A0092B-C50C-407E-A947-70E740481C1C}">
                <a14:useLocalDpi xmlns:a14="http://schemas.microsoft.com/office/drawing/2010/main" val="0"/>
              </a:ext>
            </a:extLst>
          </a:blip>
          <a:srcRect l="63115" t="15061" r="11457" b="16990"/>
          <a:stretch/>
        </p:blipFill>
        <p:spPr bwMode="auto">
          <a:xfrm>
            <a:off x="4278323" y="1348583"/>
            <a:ext cx="684463" cy="914400"/>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B1A8FD4C-37DB-F254-6A56-0C4AEDEBAF9E}"/>
              </a:ext>
            </a:extLst>
          </p:cNvPr>
          <p:cNvSpPr txBox="1"/>
          <p:nvPr/>
        </p:nvSpPr>
        <p:spPr>
          <a:xfrm>
            <a:off x="1029655" y="1340274"/>
            <a:ext cx="3135416" cy="923330"/>
          </a:xfrm>
          <a:prstGeom prst="rect">
            <a:avLst/>
          </a:prstGeom>
          <a:noFill/>
        </p:spPr>
        <p:txBody>
          <a:bodyPr wrap="square">
            <a:spAutoFit/>
          </a:bodyPr>
          <a:lstStyle/>
          <a:p>
            <a:r>
              <a:rPr lang="en-GB" b="1" dirty="0">
                <a:effectLst/>
                <a:latin typeface="Arial" panose="020B0604020202020204" pitchFamily="34" charset="0"/>
                <a:ea typeface="Calibri" panose="020F0502020204030204" pitchFamily="34" charset="0"/>
              </a:rPr>
              <a:t>Original aluminium frame &amp; open blinds</a:t>
            </a:r>
          </a:p>
          <a:p>
            <a:r>
              <a:rPr lang="en-GB" dirty="0">
                <a:latin typeface="Arial" panose="020B0604020202020204" pitchFamily="34" charset="0"/>
                <a:ea typeface="Calibri" panose="020F0502020204030204" pitchFamily="34" charset="0"/>
              </a:rPr>
              <a:t>U-value: </a:t>
            </a:r>
            <a:r>
              <a:rPr lang="en-GB" sz="1800" dirty="0">
                <a:effectLst/>
                <a:latin typeface="Arial" panose="020B0604020202020204" pitchFamily="34" charset="0"/>
                <a:ea typeface="Calibri" panose="020F0502020204030204" pitchFamily="34" charset="0"/>
              </a:rPr>
              <a:t>3 W/m²K</a:t>
            </a:r>
            <a:endParaRPr lang="en-US" dirty="0"/>
          </a:p>
        </p:txBody>
      </p:sp>
      <p:sp>
        <p:nvSpPr>
          <p:cNvPr id="16" name="TextBox 15">
            <a:extLst>
              <a:ext uri="{FF2B5EF4-FFF2-40B4-BE49-F238E27FC236}">
                <a16:creationId xmlns:a16="http://schemas.microsoft.com/office/drawing/2014/main" id="{7920E4DB-B400-0CAE-DCE8-C578B122FD7D}"/>
              </a:ext>
            </a:extLst>
          </p:cNvPr>
          <p:cNvSpPr txBox="1"/>
          <p:nvPr/>
        </p:nvSpPr>
        <p:spPr>
          <a:xfrm>
            <a:off x="5056238" y="1331675"/>
            <a:ext cx="3874809" cy="923330"/>
          </a:xfrm>
          <a:prstGeom prst="rect">
            <a:avLst/>
          </a:prstGeom>
          <a:noFill/>
        </p:spPr>
        <p:txBody>
          <a:bodyPr wrap="square">
            <a:spAutoFit/>
          </a:bodyPr>
          <a:lstStyle/>
          <a:p>
            <a:r>
              <a:rPr lang="en-GB" sz="1800" b="1" dirty="0">
                <a:effectLst/>
                <a:latin typeface="Arial" panose="020B0604020202020204" pitchFamily="34" charset="0"/>
                <a:ea typeface="Calibri" panose="020F0502020204030204" pitchFamily="34" charset="0"/>
              </a:rPr>
              <a:t>Renovation - Insulated </a:t>
            </a:r>
            <a:r>
              <a:rPr lang="en-GB" b="1" dirty="0">
                <a:effectLst/>
                <a:latin typeface="Arial" panose="020B0604020202020204" pitchFamily="34" charset="0"/>
                <a:ea typeface="Calibri" panose="020F0502020204030204" pitchFamily="34" charset="0"/>
              </a:rPr>
              <a:t>aluminium </a:t>
            </a:r>
            <a:r>
              <a:rPr lang="en-GB" sz="1800" b="1" dirty="0">
                <a:effectLst/>
                <a:latin typeface="Arial" panose="020B0604020202020204" pitchFamily="34" charset="0"/>
                <a:ea typeface="Calibri" panose="020F0502020204030204" pitchFamily="34" charset="0"/>
              </a:rPr>
              <a:t>fram</a:t>
            </a:r>
            <a:r>
              <a:rPr lang="en-GB" b="1" dirty="0">
                <a:latin typeface="Arial" panose="020B0604020202020204" pitchFamily="34" charset="0"/>
                <a:ea typeface="Calibri" panose="020F0502020204030204" pitchFamily="34" charset="0"/>
              </a:rPr>
              <a:t>e </a:t>
            </a:r>
            <a:r>
              <a:rPr lang="en-GB" b="1" dirty="0">
                <a:effectLst/>
                <a:latin typeface="Arial" panose="020B0604020202020204" pitchFamily="34" charset="0"/>
                <a:ea typeface="Calibri" panose="020F0502020204030204" pitchFamily="34" charset="0"/>
              </a:rPr>
              <a:t>&amp; closed blinds</a:t>
            </a:r>
            <a:endParaRPr lang="en-GB" b="1" dirty="0">
              <a:latin typeface="Arial" panose="020B0604020202020204" pitchFamily="34" charset="0"/>
              <a:ea typeface="Calibri" panose="020F0502020204030204" pitchFamily="34" charset="0"/>
            </a:endParaRPr>
          </a:p>
          <a:p>
            <a:r>
              <a:rPr lang="en-GB" dirty="0">
                <a:latin typeface="Arial" panose="020B0604020202020204" pitchFamily="34" charset="0"/>
                <a:ea typeface="Calibri" panose="020F0502020204030204" pitchFamily="34" charset="0"/>
              </a:rPr>
              <a:t>U-value: 1.7 </a:t>
            </a:r>
            <a:r>
              <a:rPr lang="en-GB" sz="1800" dirty="0">
                <a:effectLst/>
                <a:latin typeface="Arial" panose="020B0604020202020204" pitchFamily="34" charset="0"/>
                <a:ea typeface="Calibri" panose="020F0502020204030204" pitchFamily="34" charset="0"/>
              </a:rPr>
              <a:t>W/m²K</a:t>
            </a:r>
          </a:p>
        </p:txBody>
      </p:sp>
      <p:sp>
        <p:nvSpPr>
          <p:cNvPr id="28" name="Rectangle 27">
            <a:extLst>
              <a:ext uri="{FF2B5EF4-FFF2-40B4-BE49-F238E27FC236}">
                <a16:creationId xmlns:a16="http://schemas.microsoft.com/office/drawing/2014/main" id="{6D5E0130-34E8-6CB3-EAF7-E05DDE26F304}"/>
              </a:ext>
            </a:extLst>
          </p:cNvPr>
          <p:cNvSpPr/>
          <p:nvPr/>
        </p:nvSpPr>
        <p:spPr>
          <a:xfrm>
            <a:off x="266255" y="2373835"/>
            <a:ext cx="3753951" cy="590082"/>
          </a:xfrm>
          <a:prstGeom prst="rect">
            <a:avLst/>
          </a:prstGeom>
          <a:solidFill>
            <a:schemeClr val="tx2">
              <a:lumMod val="40000"/>
              <a:lumOff val="6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a:t>Energetic</a:t>
            </a:r>
          </a:p>
        </p:txBody>
      </p:sp>
      <p:sp>
        <p:nvSpPr>
          <p:cNvPr id="29" name="Rectangle 28">
            <a:extLst>
              <a:ext uri="{FF2B5EF4-FFF2-40B4-BE49-F238E27FC236}">
                <a16:creationId xmlns:a16="http://schemas.microsoft.com/office/drawing/2014/main" id="{1AAF6B85-2EC5-86EA-0CEF-760C08606A9F}"/>
              </a:ext>
            </a:extLst>
          </p:cNvPr>
          <p:cNvSpPr/>
          <p:nvPr/>
        </p:nvSpPr>
        <p:spPr>
          <a:xfrm>
            <a:off x="4202382" y="2379281"/>
            <a:ext cx="3753951" cy="590082"/>
          </a:xfrm>
          <a:prstGeom prst="rect">
            <a:avLst/>
          </a:prstGeom>
          <a:solidFill>
            <a:schemeClr val="tx2">
              <a:lumMod val="40000"/>
              <a:lumOff val="6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a:t>Carbon emissions</a:t>
            </a:r>
          </a:p>
        </p:txBody>
      </p:sp>
      <p:sp>
        <p:nvSpPr>
          <p:cNvPr id="30" name="Rectangle 29">
            <a:extLst>
              <a:ext uri="{FF2B5EF4-FFF2-40B4-BE49-F238E27FC236}">
                <a16:creationId xmlns:a16="http://schemas.microsoft.com/office/drawing/2014/main" id="{F18492AF-98C6-BB08-CC90-A366D6421601}"/>
              </a:ext>
            </a:extLst>
          </p:cNvPr>
          <p:cNvSpPr/>
          <p:nvPr/>
        </p:nvSpPr>
        <p:spPr>
          <a:xfrm>
            <a:off x="8138508" y="2373835"/>
            <a:ext cx="3753951" cy="590082"/>
          </a:xfrm>
          <a:prstGeom prst="rect">
            <a:avLst/>
          </a:prstGeom>
          <a:solidFill>
            <a:schemeClr val="tx2">
              <a:lumMod val="40000"/>
              <a:lumOff val="6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a:t>Economic</a:t>
            </a:r>
          </a:p>
        </p:txBody>
      </p:sp>
      <p:sp>
        <p:nvSpPr>
          <p:cNvPr id="31" name="TextBox 30">
            <a:extLst>
              <a:ext uri="{FF2B5EF4-FFF2-40B4-BE49-F238E27FC236}">
                <a16:creationId xmlns:a16="http://schemas.microsoft.com/office/drawing/2014/main" id="{F641E261-FCA1-83B9-D788-EC7CF7291AAC}"/>
              </a:ext>
            </a:extLst>
          </p:cNvPr>
          <p:cNvSpPr txBox="1"/>
          <p:nvPr/>
        </p:nvSpPr>
        <p:spPr>
          <a:xfrm>
            <a:off x="266256" y="3063953"/>
            <a:ext cx="2298267" cy="3239348"/>
          </a:xfrm>
          <a:prstGeom prst="rect">
            <a:avLst/>
          </a:prstGeom>
          <a:noFill/>
        </p:spPr>
        <p:txBody>
          <a:bodyPr wrap="square" rtlCol="0">
            <a:spAutoFit/>
          </a:bodyPr>
          <a:lstStyle/>
          <a:p>
            <a:pPr>
              <a:spcBef>
                <a:spcPts val="600"/>
              </a:spcBef>
              <a:spcAft>
                <a:spcPts val="600"/>
              </a:spcAft>
            </a:pPr>
            <a:r>
              <a:rPr lang="en-GB" b="1" dirty="0"/>
              <a:t>Renovation</a:t>
            </a:r>
          </a:p>
          <a:p>
            <a:pPr>
              <a:spcBef>
                <a:spcPts val="300"/>
              </a:spcBef>
              <a:spcAft>
                <a:spcPts val="300"/>
              </a:spcAft>
            </a:pPr>
            <a:r>
              <a:rPr lang="en-GB" dirty="0"/>
              <a:t>Embodied energy:</a:t>
            </a:r>
          </a:p>
          <a:p>
            <a:pPr>
              <a:spcBef>
                <a:spcPts val="300"/>
              </a:spcBef>
              <a:spcAft>
                <a:spcPts val="300"/>
              </a:spcAft>
            </a:pPr>
            <a:r>
              <a:rPr lang="en-GB" dirty="0"/>
              <a:t>Operational energy:</a:t>
            </a:r>
          </a:p>
          <a:p>
            <a:pPr>
              <a:spcBef>
                <a:spcPts val="300"/>
              </a:spcBef>
              <a:spcAft>
                <a:spcPts val="300"/>
              </a:spcAft>
            </a:pPr>
            <a:r>
              <a:rPr lang="en-GB" dirty="0"/>
              <a:t>Compensation time:</a:t>
            </a:r>
          </a:p>
          <a:p>
            <a:endParaRPr lang="en-GB" dirty="0"/>
          </a:p>
          <a:p>
            <a:pPr>
              <a:spcBef>
                <a:spcPts val="600"/>
              </a:spcBef>
              <a:spcAft>
                <a:spcPts val="600"/>
              </a:spcAft>
            </a:pPr>
            <a:r>
              <a:rPr lang="en-GB" b="1" dirty="0"/>
              <a:t>Replacement </a:t>
            </a:r>
          </a:p>
          <a:p>
            <a:pPr>
              <a:spcBef>
                <a:spcPts val="300"/>
              </a:spcBef>
              <a:spcAft>
                <a:spcPts val="300"/>
              </a:spcAft>
            </a:pPr>
            <a:r>
              <a:rPr lang="en-GB" dirty="0"/>
              <a:t>Embodied energy:</a:t>
            </a:r>
          </a:p>
          <a:p>
            <a:pPr>
              <a:spcBef>
                <a:spcPts val="300"/>
              </a:spcBef>
              <a:spcAft>
                <a:spcPts val="300"/>
              </a:spcAft>
            </a:pPr>
            <a:r>
              <a:rPr lang="en-GB" dirty="0"/>
              <a:t>Operational energy:</a:t>
            </a:r>
          </a:p>
          <a:p>
            <a:pPr>
              <a:spcBef>
                <a:spcPts val="300"/>
              </a:spcBef>
              <a:spcAft>
                <a:spcPts val="300"/>
              </a:spcAft>
            </a:pPr>
            <a:r>
              <a:rPr lang="en-GB" dirty="0"/>
              <a:t>Compensation time:</a:t>
            </a:r>
          </a:p>
        </p:txBody>
      </p:sp>
      <p:sp>
        <p:nvSpPr>
          <p:cNvPr id="32" name="TextBox 31">
            <a:extLst>
              <a:ext uri="{FF2B5EF4-FFF2-40B4-BE49-F238E27FC236}">
                <a16:creationId xmlns:a16="http://schemas.microsoft.com/office/drawing/2014/main" id="{A5A968AA-B97E-6DCA-D4E3-3AC725AC2BF8}"/>
              </a:ext>
            </a:extLst>
          </p:cNvPr>
          <p:cNvSpPr txBox="1"/>
          <p:nvPr/>
        </p:nvSpPr>
        <p:spPr>
          <a:xfrm>
            <a:off x="2291257" y="3060168"/>
            <a:ext cx="1789733" cy="3239348"/>
          </a:xfrm>
          <a:prstGeom prst="rect">
            <a:avLst/>
          </a:prstGeom>
          <a:noFill/>
        </p:spPr>
        <p:txBody>
          <a:bodyPr wrap="square" rtlCol="0">
            <a:spAutoFit/>
          </a:bodyPr>
          <a:lstStyle/>
          <a:p>
            <a:pPr>
              <a:spcBef>
                <a:spcPts val="600"/>
              </a:spcBef>
              <a:spcAft>
                <a:spcPts val="600"/>
              </a:spcAft>
            </a:pPr>
            <a:endParaRPr lang="en-GB" dirty="0">
              <a:solidFill>
                <a:srgbClr val="FF0000"/>
              </a:solidFill>
            </a:endParaRPr>
          </a:p>
          <a:p>
            <a:pPr>
              <a:spcBef>
                <a:spcPts val="300"/>
              </a:spcBef>
              <a:spcAft>
                <a:spcPts val="300"/>
              </a:spcAft>
            </a:pPr>
            <a:r>
              <a:rPr lang="en-GB" dirty="0">
                <a:solidFill>
                  <a:srgbClr val="FF0000"/>
                </a:solidFill>
              </a:rPr>
              <a:t>    +519 MWh</a:t>
            </a:r>
          </a:p>
          <a:p>
            <a:pPr>
              <a:spcBef>
                <a:spcPts val="300"/>
              </a:spcBef>
              <a:spcAft>
                <a:spcPts val="300"/>
              </a:spcAft>
            </a:pPr>
            <a:r>
              <a:rPr lang="en-GB" dirty="0"/>
              <a:t>       </a:t>
            </a:r>
            <a:r>
              <a:rPr lang="en-GB" dirty="0">
                <a:solidFill>
                  <a:srgbClr val="0070C0"/>
                </a:solidFill>
              </a:rPr>
              <a:t>-95 MWh/a</a:t>
            </a:r>
          </a:p>
          <a:p>
            <a:pPr>
              <a:spcBef>
                <a:spcPts val="300"/>
              </a:spcBef>
              <a:spcAft>
                <a:spcPts val="300"/>
              </a:spcAft>
            </a:pPr>
            <a:r>
              <a:rPr lang="en-GB" dirty="0"/>
              <a:t>          5 years</a:t>
            </a:r>
          </a:p>
          <a:p>
            <a:endParaRPr lang="en-GB" dirty="0"/>
          </a:p>
          <a:p>
            <a:pPr>
              <a:spcBef>
                <a:spcPts val="600"/>
              </a:spcBef>
              <a:spcAft>
                <a:spcPts val="600"/>
              </a:spcAft>
            </a:pPr>
            <a:endParaRPr lang="en-GB" dirty="0"/>
          </a:p>
          <a:p>
            <a:pPr>
              <a:spcBef>
                <a:spcPts val="300"/>
              </a:spcBef>
              <a:spcAft>
                <a:spcPts val="300"/>
              </a:spcAft>
            </a:pPr>
            <a:r>
              <a:rPr lang="en-GB" dirty="0"/>
              <a:t>  </a:t>
            </a:r>
            <a:r>
              <a:rPr lang="en-GB" dirty="0">
                <a:solidFill>
                  <a:schemeClr val="accent2"/>
                </a:solidFill>
              </a:rPr>
              <a:t>+</a:t>
            </a:r>
            <a:r>
              <a:rPr lang="en-GB" sz="1800" dirty="0">
                <a:solidFill>
                  <a:schemeClr val="accent2"/>
                </a:solidFill>
                <a:effectLst/>
                <a:latin typeface="Arial" panose="020B0604020202020204" pitchFamily="34" charset="0"/>
                <a:ea typeface="Calibri" panose="020F0502020204030204" pitchFamily="34" charset="0"/>
              </a:rPr>
              <a:t>1105 MWh</a:t>
            </a:r>
          </a:p>
          <a:p>
            <a:pPr>
              <a:spcBef>
                <a:spcPts val="300"/>
              </a:spcBef>
              <a:spcAft>
                <a:spcPts val="300"/>
              </a:spcAft>
            </a:pPr>
            <a:r>
              <a:rPr lang="en-GB" dirty="0">
                <a:solidFill>
                  <a:srgbClr val="0070C0"/>
                </a:solidFill>
                <a:latin typeface="Arial" panose="020B0604020202020204" pitchFamily="34" charset="0"/>
                <a:ea typeface="Calibri" panose="020F0502020204030204" pitchFamily="34" charset="0"/>
              </a:rPr>
              <a:t>     -283 </a:t>
            </a:r>
            <a:r>
              <a:rPr lang="en-GB" dirty="0">
                <a:solidFill>
                  <a:srgbClr val="0070C0"/>
                </a:solidFill>
              </a:rPr>
              <a:t>MWh/a</a:t>
            </a:r>
            <a:endParaRPr lang="en-GB" dirty="0"/>
          </a:p>
          <a:p>
            <a:pPr>
              <a:spcBef>
                <a:spcPts val="300"/>
              </a:spcBef>
              <a:spcAft>
                <a:spcPts val="300"/>
              </a:spcAft>
            </a:pPr>
            <a:r>
              <a:rPr lang="en-GB" dirty="0"/>
              <a:t>          4 years</a:t>
            </a:r>
          </a:p>
        </p:txBody>
      </p:sp>
      <p:sp>
        <p:nvSpPr>
          <p:cNvPr id="33" name="TextBox 32">
            <a:extLst>
              <a:ext uri="{FF2B5EF4-FFF2-40B4-BE49-F238E27FC236}">
                <a16:creationId xmlns:a16="http://schemas.microsoft.com/office/drawing/2014/main" id="{EE9A8936-E321-4FB7-5F70-D5CA7AFF4F75}"/>
              </a:ext>
            </a:extLst>
          </p:cNvPr>
          <p:cNvSpPr txBox="1"/>
          <p:nvPr/>
        </p:nvSpPr>
        <p:spPr>
          <a:xfrm>
            <a:off x="4212894" y="3063953"/>
            <a:ext cx="2298267" cy="3239348"/>
          </a:xfrm>
          <a:prstGeom prst="rect">
            <a:avLst/>
          </a:prstGeom>
          <a:noFill/>
        </p:spPr>
        <p:txBody>
          <a:bodyPr wrap="square" rtlCol="0">
            <a:spAutoFit/>
          </a:bodyPr>
          <a:lstStyle/>
          <a:p>
            <a:pPr>
              <a:spcBef>
                <a:spcPts val="600"/>
              </a:spcBef>
              <a:spcAft>
                <a:spcPts val="600"/>
              </a:spcAft>
            </a:pPr>
            <a:r>
              <a:rPr lang="en-GB" b="1" dirty="0"/>
              <a:t>Renovation</a:t>
            </a:r>
          </a:p>
          <a:p>
            <a:pPr>
              <a:spcBef>
                <a:spcPts val="300"/>
              </a:spcBef>
              <a:spcAft>
                <a:spcPts val="300"/>
              </a:spcAft>
            </a:pPr>
            <a:r>
              <a:rPr lang="en-GB" dirty="0"/>
              <a:t>Embodied carbon:</a:t>
            </a:r>
          </a:p>
          <a:p>
            <a:pPr>
              <a:spcBef>
                <a:spcPts val="300"/>
              </a:spcBef>
              <a:spcAft>
                <a:spcPts val="300"/>
              </a:spcAft>
            </a:pPr>
            <a:r>
              <a:rPr lang="en-GB" dirty="0"/>
              <a:t>Operational carbon:</a:t>
            </a:r>
          </a:p>
          <a:p>
            <a:pPr>
              <a:spcBef>
                <a:spcPts val="300"/>
              </a:spcBef>
              <a:spcAft>
                <a:spcPts val="300"/>
              </a:spcAft>
            </a:pPr>
            <a:r>
              <a:rPr lang="en-GB" dirty="0"/>
              <a:t>Compensation time:</a:t>
            </a:r>
          </a:p>
          <a:p>
            <a:endParaRPr lang="en-GB" dirty="0"/>
          </a:p>
          <a:p>
            <a:pPr>
              <a:spcBef>
                <a:spcPts val="600"/>
              </a:spcBef>
              <a:spcAft>
                <a:spcPts val="600"/>
              </a:spcAft>
            </a:pPr>
            <a:r>
              <a:rPr lang="en-GB" b="1" dirty="0"/>
              <a:t>Replacement </a:t>
            </a:r>
          </a:p>
          <a:p>
            <a:pPr>
              <a:spcBef>
                <a:spcPts val="300"/>
              </a:spcBef>
              <a:spcAft>
                <a:spcPts val="300"/>
              </a:spcAft>
            </a:pPr>
            <a:r>
              <a:rPr lang="en-GB" dirty="0"/>
              <a:t>Embodied carbon:</a:t>
            </a:r>
          </a:p>
          <a:p>
            <a:pPr>
              <a:spcBef>
                <a:spcPts val="300"/>
              </a:spcBef>
              <a:spcAft>
                <a:spcPts val="300"/>
              </a:spcAft>
            </a:pPr>
            <a:r>
              <a:rPr lang="en-GB" dirty="0"/>
              <a:t>Operational carbon:</a:t>
            </a:r>
          </a:p>
          <a:p>
            <a:pPr>
              <a:spcBef>
                <a:spcPts val="300"/>
              </a:spcBef>
              <a:spcAft>
                <a:spcPts val="300"/>
              </a:spcAft>
            </a:pPr>
            <a:r>
              <a:rPr lang="en-GB" dirty="0"/>
              <a:t>Compensation time:</a:t>
            </a:r>
          </a:p>
        </p:txBody>
      </p:sp>
      <p:sp>
        <p:nvSpPr>
          <p:cNvPr id="34" name="TextBox 33">
            <a:extLst>
              <a:ext uri="{FF2B5EF4-FFF2-40B4-BE49-F238E27FC236}">
                <a16:creationId xmlns:a16="http://schemas.microsoft.com/office/drawing/2014/main" id="{4DA34123-DE05-C0DA-F7D0-75ED1FC77A0F}"/>
              </a:ext>
            </a:extLst>
          </p:cNvPr>
          <p:cNvSpPr txBox="1"/>
          <p:nvPr/>
        </p:nvSpPr>
        <p:spPr>
          <a:xfrm>
            <a:off x="6096159" y="3060168"/>
            <a:ext cx="1973831" cy="3239348"/>
          </a:xfrm>
          <a:prstGeom prst="rect">
            <a:avLst/>
          </a:prstGeom>
          <a:noFill/>
        </p:spPr>
        <p:txBody>
          <a:bodyPr wrap="square" rtlCol="0">
            <a:spAutoFit/>
          </a:bodyPr>
          <a:lstStyle/>
          <a:p>
            <a:pPr>
              <a:spcBef>
                <a:spcPts val="600"/>
              </a:spcBef>
              <a:spcAft>
                <a:spcPts val="600"/>
              </a:spcAft>
            </a:pPr>
            <a:endParaRPr lang="en-GB" dirty="0">
              <a:solidFill>
                <a:srgbClr val="FF0000"/>
              </a:solidFill>
            </a:endParaRPr>
          </a:p>
          <a:p>
            <a:pPr>
              <a:spcBef>
                <a:spcPts val="300"/>
              </a:spcBef>
              <a:spcAft>
                <a:spcPts val="300"/>
              </a:spcAft>
            </a:pPr>
            <a:r>
              <a:rPr lang="en-GB" dirty="0">
                <a:solidFill>
                  <a:srgbClr val="FF0000"/>
                </a:solidFill>
              </a:rPr>
              <a:t>   +145 tonCO</a:t>
            </a:r>
            <a:r>
              <a:rPr lang="en-GB" baseline="-25000" dirty="0">
                <a:solidFill>
                  <a:srgbClr val="FF0000"/>
                </a:solidFill>
              </a:rPr>
              <a:t>2</a:t>
            </a:r>
          </a:p>
          <a:p>
            <a:pPr>
              <a:spcBef>
                <a:spcPts val="300"/>
              </a:spcBef>
              <a:spcAft>
                <a:spcPts val="300"/>
              </a:spcAft>
            </a:pPr>
            <a:r>
              <a:rPr lang="en-GB" dirty="0"/>
              <a:t>      </a:t>
            </a:r>
            <a:r>
              <a:rPr lang="en-GB" dirty="0">
                <a:solidFill>
                  <a:srgbClr val="0070C0"/>
                </a:solidFill>
              </a:rPr>
              <a:t>-29 tonCO</a:t>
            </a:r>
            <a:r>
              <a:rPr lang="en-GB" baseline="-25000" dirty="0">
                <a:solidFill>
                  <a:srgbClr val="0070C0"/>
                </a:solidFill>
              </a:rPr>
              <a:t>2</a:t>
            </a:r>
            <a:r>
              <a:rPr lang="en-GB" dirty="0">
                <a:solidFill>
                  <a:srgbClr val="0070C0"/>
                </a:solidFill>
              </a:rPr>
              <a:t>/a</a:t>
            </a:r>
          </a:p>
          <a:p>
            <a:pPr>
              <a:spcBef>
                <a:spcPts val="300"/>
              </a:spcBef>
              <a:spcAft>
                <a:spcPts val="300"/>
              </a:spcAft>
            </a:pPr>
            <a:r>
              <a:rPr lang="en-GB" dirty="0"/>
              <a:t>         5 years</a:t>
            </a:r>
          </a:p>
          <a:p>
            <a:endParaRPr lang="en-GB" dirty="0"/>
          </a:p>
          <a:p>
            <a:pPr>
              <a:spcBef>
                <a:spcPts val="600"/>
              </a:spcBef>
              <a:spcAft>
                <a:spcPts val="600"/>
              </a:spcAft>
            </a:pPr>
            <a:endParaRPr lang="en-GB" dirty="0"/>
          </a:p>
          <a:p>
            <a:pPr>
              <a:spcBef>
                <a:spcPts val="300"/>
              </a:spcBef>
              <a:spcAft>
                <a:spcPts val="300"/>
              </a:spcAft>
            </a:pPr>
            <a:r>
              <a:rPr lang="en-GB" dirty="0">
                <a:solidFill>
                  <a:schemeClr val="accent2"/>
                </a:solidFill>
              </a:rPr>
              <a:t>   +</a:t>
            </a:r>
            <a:r>
              <a:rPr lang="en-GB" dirty="0">
                <a:solidFill>
                  <a:schemeClr val="accent2"/>
                </a:solidFill>
                <a:latin typeface="Arial" panose="020B0604020202020204" pitchFamily="34" charset="0"/>
                <a:ea typeface="Calibri" panose="020F0502020204030204" pitchFamily="34" charset="0"/>
              </a:rPr>
              <a:t>309</a:t>
            </a:r>
            <a:r>
              <a:rPr lang="en-GB" sz="1800" dirty="0">
                <a:solidFill>
                  <a:schemeClr val="accent2"/>
                </a:solidFill>
                <a:effectLst/>
                <a:latin typeface="Arial" panose="020B0604020202020204" pitchFamily="34" charset="0"/>
                <a:ea typeface="Calibri" panose="020F0502020204030204" pitchFamily="34" charset="0"/>
              </a:rPr>
              <a:t> </a:t>
            </a:r>
            <a:r>
              <a:rPr lang="en-GB" dirty="0">
                <a:solidFill>
                  <a:srgbClr val="FF0000"/>
                </a:solidFill>
              </a:rPr>
              <a:t>tonCO</a:t>
            </a:r>
            <a:r>
              <a:rPr lang="en-GB" baseline="-25000" dirty="0">
                <a:solidFill>
                  <a:srgbClr val="FF0000"/>
                </a:solidFill>
              </a:rPr>
              <a:t>2</a:t>
            </a:r>
            <a:endParaRPr lang="en-GB" sz="1800" dirty="0">
              <a:solidFill>
                <a:schemeClr val="accent2"/>
              </a:solidFill>
              <a:effectLst/>
              <a:latin typeface="Arial" panose="020B0604020202020204" pitchFamily="34" charset="0"/>
              <a:ea typeface="Calibri" panose="020F0502020204030204" pitchFamily="34" charset="0"/>
            </a:endParaRPr>
          </a:p>
          <a:p>
            <a:pPr>
              <a:spcBef>
                <a:spcPts val="300"/>
              </a:spcBef>
              <a:spcAft>
                <a:spcPts val="300"/>
              </a:spcAft>
            </a:pPr>
            <a:r>
              <a:rPr lang="en-GB" dirty="0">
                <a:solidFill>
                  <a:srgbClr val="0070C0"/>
                </a:solidFill>
                <a:latin typeface="Arial" panose="020B0604020202020204" pitchFamily="34" charset="0"/>
                <a:ea typeface="Calibri" panose="020F0502020204030204" pitchFamily="34" charset="0"/>
              </a:rPr>
              <a:t>      -56 </a:t>
            </a:r>
            <a:r>
              <a:rPr lang="en-GB" dirty="0">
                <a:solidFill>
                  <a:srgbClr val="0070C0"/>
                </a:solidFill>
              </a:rPr>
              <a:t>tonCO</a:t>
            </a:r>
            <a:r>
              <a:rPr lang="en-GB" baseline="-25000" dirty="0">
                <a:solidFill>
                  <a:srgbClr val="0070C0"/>
                </a:solidFill>
              </a:rPr>
              <a:t>2</a:t>
            </a:r>
            <a:r>
              <a:rPr lang="en-GB" dirty="0">
                <a:solidFill>
                  <a:srgbClr val="0070C0"/>
                </a:solidFill>
              </a:rPr>
              <a:t>/a</a:t>
            </a:r>
            <a:endParaRPr lang="en-GB" dirty="0"/>
          </a:p>
          <a:p>
            <a:pPr>
              <a:spcBef>
                <a:spcPts val="300"/>
              </a:spcBef>
              <a:spcAft>
                <a:spcPts val="300"/>
              </a:spcAft>
            </a:pPr>
            <a:r>
              <a:rPr lang="en-GB" dirty="0"/>
              <a:t>         6 years</a:t>
            </a:r>
          </a:p>
        </p:txBody>
      </p:sp>
      <p:pic>
        <p:nvPicPr>
          <p:cNvPr id="35" name="Picture 34" descr="A blue and white windows&#10;&#10;AI-generated content may be incorrect.">
            <a:extLst>
              <a:ext uri="{FF2B5EF4-FFF2-40B4-BE49-F238E27FC236}">
                <a16:creationId xmlns:a16="http://schemas.microsoft.com/office/drawing/2014/main" id="{2DA6DDF4-5D25-AB15-6EEF-C0EA3AAE7B0D}"/>
              </a:ext>
            </a:extLst>
          </p:cNvPr>
          <p:cNvPicPr>
            <a:picLocks noChangeAspect="1"/>
          </p:cNvPicPr>
          <p:nvPr/>
        </p:nvPicPr>
        <p:blipFill rotWithShape="1">
          <a:blip r:embed="rId3">
            <a:extLst>
              <a:ext uri="{28A0092B-C50C-407E-A947-70E740481C1C}">
                <a14:useLocalDpi xmlns:a14="http://schemas.microsoft.com/office/drawing/2010/main" val="0"/>
              </a:ext>
            </a:extLst>
          </a:blip>
          <a:srcRect l="13995" t="15171" r="60577" b="16880"/>
          <a:stretch/>
        </p:blipFill>
        <p:spPr bwMode="auto">
          <a:xfrm>
            <a:off x="9117857" y="1345444"/>
            <a:ext cx="684464" cy="914400"/>
          </a:xfrm>
          <a:prstGeom prst="rect">
            <a:avLst/>
          </a:prstGeom>
          <a:ln>
            <a:noFill/>
          </a:ln>
          <a:extLst>
            <a:ext uri="{53640926-AAD7-44D8-BBD7-CCE9431645EC}">
              <a14:shadowObscured xmlns:a14="http://schemas.microsoft.com/office/drawing/2010/main"/>
            </a:ext>
          </a:extLst>
        </p:spPr>
      </p:pic>
      <p:sp>
        <p:nvSpPr>
          <p:cNvPr id="36" name="TextBox 35">
            <a:extLst>
              <a:ext uri="{FF2B5EF4-FFF2-40B4-BE49-F238E27FC236}">
                <a16:creationId xmlns:a16="http://schemas.microsoft.com/office/drawing/2014/main" id="{A91C8EB0-62A7-119B-432C-ABFF3D4DE94F}"/>
              </a:ext>
            </a:extLst>
          </p:cNvPr>
          <p:cNvSpPr txBox="1"/>
          <p:nvPr/>
        </p:nvSpPr>
        <p:spPr>
          <a:xfrm>
            <a:off x="9895775" y="1335278"/>
            <a:ext cx="2415968" cy="923330"/>
          </a:xfrm>
          <a:prstGeom prst="rect">
            <a:avLst/>
          </a:prstGeom>
          <a:noFill/>
        </p:spPr>
        <p:txBody>
          <a:bodyPr wrap="square">
            <a:spAutoFit/>
          </a:bodyPr>
          <a:lstStyle/>
          <a:p>
            <a:r>
              <a:rPr lang="en-GB" b="1" dirty="0"/>
              <a:t>Replacement </a:t>
            </a:r>
          </a:p>
          <a:p>
            <a:r>
              <a:rPr lang="en-GB" b="1" dirty="0">
                <a:effectLst/>
                <a:latin typeface="Arial" panose="020B0604020202020204" pitchFamily="34" charset="0"/>
                <a:ea typeface="Calibri" panose="020F0502020204030204" pitchFamily="34" charset="0"/>
              </a:rPr>
              <a:t>New window</a:t>
            </a:r>
          </a:p>
          <a:p>
            <a:r>
              <a:rPr lang="en-GB" dirty="0">
                <a:latin typeface="Arial" panose="020B0604020202020204" pitchFamily="34" charset="0"/>
                <a:ea typeface="Calibri" panose="020F0502020204030204" pitchFamily="34" charset="0"/>
              </a:rPr>
              <a:t>U-value: 0.9</a:t>
            </a:r>
            <a:r>
              <a:rPr lang="en-GB" sz="1800" dirty="0">
                <a:effectLst/>
                <a:latin typeface="Arial" panose="020B0604020202020204" pitchFamily="34" charset="0"/>
                <a:ea typeface="Calibri" panose="020F0502020204030204" pitchFamily="34" charset="0"/>
              </a:rPr>
              <a:t> W/m²K</a:t>
            </a:r>
            <a:endParaRPr lang="en-US" dirty="0"/>
          </a:p>
        </p:txBody>
      </p:sp>
      <p:sp>
        <p:nvSpPr>
          <p:cNvPr id="37" name="TextBox 36">
            <a:extLst>
              <a:ext uri="{FF2B5EF4-FFF2-40B4-BE49-F238E27FC236}">
                <a16:creationId xmlns:a16="http://schemas.microsoft.com/office/drawing/2014/main" id="{1D045C90-C0A6-6803-FFC4-74A6DB140CD1}"/>
              </a:ext>
            </a:extLst>
          </p:cNvPr>
          <p:cNvSpPr txBox="1"/>
          <p:nvPr/>
        </p:nvSpPr>
        <p:spPr>
          <a:xfrm>
            <a:off x="8149005" y="3069211"/>
            <a:ext cx="2298267" cy="3239348"/>
          </a:xfrm>
          <a:prstGeom prst="rect">
            <a:avLst/>
          </a:prstGeom>
          <a:noFill/>
        </p:spPr>
        <p:txBody>
          <a:bodyPr wrap="square" rtlCol="0">
            <a:spAutoFit/>
          </a:bodyPr>
          <a:lstStyle/>
          <a:p>
            <a:pPr>
              <a:spcBef>
                <a:spcPts val="600"/>
              </a:spcBef>
              <a:spcAft>
                <a:spcPts val="600"/>
              </a:spcAft>
            </a:pPr>
            <a:r>
              <a:rPr lang="en-GB" b="1" dirty="0"/>
              <a:t>Renovation</a:t>
            </a:r>
          </a:p>
          <a:p>
            <a:pPr>
              <a:spcBef>
                <a:spcPts val="300"/>
              </a:spcBef>
              <a:spcAft>
                <a:spcPts val="300"/>
              </a:spcAft>
            </a:pPr>
            <a:r>
              <a:rPr lang="en-GB" dirty="0"/>
              <a:t>Investment:</a:t>
            </a:r>
          </a:p>
          <a:p>
            <a:pPr>
              <a:spcBef>
                <a:spcPts val="300"/>
              </a:spcBef>
              <a:spcAft>
                <a:spcPts val="300"/>
              </a:spcAft>
            </a:pPr>
            <a:r>
              <a:rPr lang="en-GB" dirty="0"/>
              <a:t>Operational savings:</a:t>
            </a:r>
          </a:p>
          <a:p>
            <a:pPr>
              <a:spcBef>
                <a:spcPts val="300"/>
              </a:spcBef>
              <a:spcAft>
                <a:spcPts val="300"/>
              </a:spcAft>
            </a:pPr>
            <a:r>
              <a:rPr lang="en-GB" dirty="0"/>
              <a:t>Payback time:</a:t>
            </a:r>
          </a:p>
          <a:p>
            <a:endParaRPr lang="en-GB" dirty="0"/>
          </a:p>
          <a:p>
            <a:pPr>
              <a:spcBef>
                <a:spcPts val="600"/>
              </a:spcBef>
              <a:spcAft>
                <a:spcPts val="600"/>
              </a:spcAft>
            </a:pPr>
            <a:r>
              <a:rPr lang="en-GB" b="1" dirty="0"/>
              <a:t>Replacement</a:t>
            </a:r>
            <a:r>
              <a:rPr lang="en-GB" dirty="0"/>
              <a:t> </a:t>
            </a:r>
          </a:p>
          <a:p>
            <a:pPr>
              <a:spcBef>
                <a:spcPts val="300"/>
              </a:spcBef>
              <a:spcAft>
                <a:spcPts val="300"/>
              </a:spcAft>
            </a:pPr>
            <a:r>
              <a:rPr lang="en-GB" dirty="0"/>
              <a:t>Investment:</a:t>
            </a:r>
          </a:p>
          <a:p>
            <a:pPr>
              <a:spcBef>
                <a:spcPts val="300"/>
              </a:spcBef>
              <a:spcAft>
                <a:spcPts val="300"/>
              </a:spcAft>
            </a:pPr>
            <a:r>
              <a:rPr lang="en-GB" dirty="0"/>
              <a:t>Operational savings:</a:t>
            </a:r>
          </a:p>
          <a:p>
            <a:pPr>
              <a:spcBef>
                <a:spcPts val="300"/>
              </a:spcBef>
              <a:spcAft>
                <a:spcPts val="300"/>
              </a:spcAft>
            </a:pPr>
            <a:r>
              <a:rPr lang="en-GB" dirty="0"/>
              <a:t>Payback time:</a:t>
            </a:r>
          </a:p>
        </p:txBody>
      </p:sp>
      <p:sp>
        <p:nvSpPr>
          <p:cNvPr id="38" name="TextBox 37">
            <a:extLst>
              <a:ext uri="{FF2B5EF4-FFF2-40B4-BE49-F238E27FC236}">
                <a16:creationId xmlns:a16="http://schemas.microsoft.com/office/drawing/2014/main" id="{B56DE313-E4E7-43BE-903F-B9E0EE50E6F4}"/>
              </a:ext>
            </a:extLst>
          </p:cNvPr>
          <p:cNvSpPr txBox="1"/>
          <p:nvPr/>
        </p:nvSpPr>
        <p:spPr>
          <a:xfrm>
            <a:off x="9860620" y="3075258"/>
            <a:ext cx="2145481" cy="3239348"/>
          </a:xfrm>
          <a:prstGeom prst="rect">
            <a:avLst/>
          </a:prstGeom>
          <a:noFill/>
        </p:spPr>
        <p:txBody>
          <a:bodyPr wrap="square" rtlCol="0">
            <a:spAutoFit/>
          </a:bodyPr>
          <a:lstStyle/>
          <a:p>
            <a:pPr>
              <a:spcBef>
                <a:spcPts val="600"/>
              </a:spcBef>
              <a:spcAft>
                <a:spcPts val="600"/>
              </a:spcAft>
            </a:pPr>
            <a:endParaRPr lang="en-GB" dirty="0">
              <a:solidFill>
                <a:srgbClr val="FF0000"/>
              </a:solidFill>
            </a:endParaRPr>
          </a:p>
          <a:p>
            <a:pPr>
              <a:spcBef>
                <a:spcPts val="300"/>
              </a:spcBef>
              <a:spcAft>
                <a:spcPts val="300"/>
              </a:spcAft>
            </a:pPr>
            <a:r>
              <a:rPr lang="en-GB" dirty="0">
                <a:solidFill>
                  <a:srgbClr val="FF0000"/>
                </a:solidFill>
              </a:rPr>
              <a:t>      -545,000 €</a:t>
            </a:r>
            <a:endParaRPr lang="en-GB" baseline="-25000" dirty="0">
              <a:solidFill>
                <a:srgbClr val="FF0000"/>
              </a:solidFill>
            </a:endParaRPr>
          </a:p>
          <a:p>
            <a:pPr>
              <a:spcBef>
                <a:spcPts val="300"/>
              </a:spcBef>
              <a:spcAft>
                <a:spcPts val="300"/>
              </a:spcAft>
            </a:pPr>
            <a:r>
              <a:rPr lang="en-GB" dirty="0"/>
              <a:t>       </a:t>
            </a:r>
            <a:r>
              <a:rPr lang="en-GB" dirty="0">
                <a:solidFill>
                  <a:srgbClr val="0070C0"/>
                </a:solidFill>
              </a:rPr>
              <a:t>+14,500 €/a</a:t>
            </a:r>
          </a:p>
          <a:p>
            <a:pPr>
              <a:spcBef>
                <a:spcPts val="300"/>
              </a:spcBef>
              <a:spcAft>
                <a:spcPts val="300"/>
              </a:spcAft>
            </a:pPr>
            <a:r>
              <a:rPr lang="en-GB" dirty="0"/>
              <a:t>                38 years</a:t>
            </a:r>
          </a:p>
          <a:p>
            <a:endParaRPr lang="en-GB" dirty="0"/>
          </a:p>
          <a:p>
            <a:pPr>
              <a:spcBef>
                <a:spcPts val="600"/>
              </a:spcBef>
              <a:spcAft>
                <a:spcPts val="600"/>
              </a:spcAft>
            </a:pPr>
            <a:endParaRPr lang="en-GB" dirty="0"/>
          </a:p>
          <a:p>
            <a:pPr>
              <a:spcBef>
                <a:spcPts val="300"/>
              </a:spcBef>
              <a:spcAft>
                <a:spcPts val="300"/>
              </a:spcAft>
            </a:pPr>
            <a:r>
              <a:rPr lang="en-GB" dirty="0">
                <a:solidFill>
                  <a:schemeClr val="accent2"/>
                </a:solidFill>
              </a:rPr>
              <a:t>   -</a:t>
            </a:r>
            <a:r>
              <a:rPr lang="en-GB" dirty="0">
                <a:solidFill>
                  <a:schemeClr val="accent2"/>
                </a:solidFill>
                <a:latin typeface="Arial" panose="020B0604020202020204" pitchFamily="34" charset="0"/>
                <a:ea typeface="Calibri" panose="020F0502020204030204" pitchFamily="34" charset="0"/>
              </a:rPr>
              <a:t>1,722,000 </a:t>
            </a:r>
            <a:r>
              <a:rPr lang="en-GB" dirty="0">
                <a:solidFill>
                  <a:srgbClr val="FF0000"/>
                </a:solidFill>
              </a:rPr>
              <a:t>€</a:t>
            </a:r>
            <a:endParaRPr lang="en-GB" sz="1800" dirty="0">
              <a:solidFill>
                <a:schemeClr val="accent2"/>
              </a:solidFill>
              <a:effectLst/>
              <a:latin typeface="Arial" panose="020B0604020202020204" pitchFamily="34" charset="0"/>
              <a:ea typeface="Calibri" panose="020F0502020204030204" pitchFamily="34" charset="0"/>
            </a:endParaRPr>
          </a:p>
          <a:p>
            <a:pPr>
              <a:spcBef>
                <a:spcPts val="300"/>
              </a:spcBef>
              <a:spcAft>
                <a:spcPts val="300"/>
              </a:spcAft>
            </a:pPr>
            <a:r>
              <a:rPr lang="en-GB" dirty="0">
                <a:solidFill>
                  <a:srgbClr val="0070C0"/>
                </a:solidFill>
                <a:latin typeface="Arial" panose="020B0604020202020204" pitchFamily="34" charset="0"/>
                <a:ea typeface="Calibri" panose="020F0502020204030204" pitchFamily="34" charset="0"/>
              </a:rPr>
              <a:t>       </a:t>
            </a:r>
            <a:r>
              <a:rPr lang="en-GB" dirty="0">
                <a:solidFill>
                  <a:srgbClr val="0070C0"/>
                </a:solidFill>
              </a:rPr>
              <a:t>+43,500 €/a</a:t>
            </a:r>
            <a:endParaRPr lang="en-GB" dirty="0"/>
          </a:p>
          <a:p>
            <a:pPr>
              <a:spcBef>
                <a:spcPts val="300"/>
              </a:spcBef>
              <a:spcAft>
                <a:spcPts val="300"/>
              </a:spcAft>
            </a:pPr>
            <a:r>
              <a:rPr lang="en-GB" dirty="0"/>
              <a:t>                40 years</a:t>
            </a:r>
          </a:p>
        </p:txBody>
      </p:sp>
      <p:sp>
        <p:nvSpPr>
          <p:cNvPr id="3" name="Google Shape;68;p14">
            <a:extLst>
              <a:ext uri="{FF2B5EF4-FFF2-40B4-BE49-F238E27FC236}">
                <a16:creationId xmlns:a16="http://schemas.microsoft.com/office/drawing/2014/main" id="{42369D2A-983B-1D86-594D-81213ED1DEA5}"/>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12</a:t>
            </a:fld>
            <a:endParaRPr lang="en" dirty="0">
              <a:solidFill>
                <a:srgbClr val="999999"/>
              </a:solidFill>
            </a:endParaRPr>
          </a:p>
        </p:txBody>
      </p:sp>
    </p:spTree>
    <p:extLst>
      <p:ext uri="{BB962C8B-B14F-4D97-AF65-F5344CB8AC3E}">
        <p14:creationId xmlns:p14="http://schemas.microsoft.com/office/powerpoint/2010/main" val="50100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xEl>
                                              <p:pRg st="6" end="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xEl>
                                              <p:pRg st="7" end="7"/>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3">
                                            <p:txEl>
                                              <p:pRg st="0" end="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3">
                                            <p:txEl>
                                              <p:pRg st="1" end="1"/>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xEl>
                                              <p:pRg st="2" end="2"/>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xEl>
                                              <p:pRg st="3" end="3"/>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4">
                                            <p:txEl>
                                              <p:pRg st="1" end="1"/>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4">
                                            <p:txEl>
                                              <p:pRg st="2" end="2"/>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3">
                                            <p:txEl>
                                              <p:pRg st="5" end="5"/>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3">
                                            <p:txEl>
                                              <p:pRg st="6" end="6"/>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3">
                                            <p:txEl>
                                              <p:pRg st="7" end="7"/>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3">
                                            <p:txEl>
                                              <p:pRg st="8" end="8"/>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4">
                                            <p:txEl>
                                              <p:pRg st="6" end="6"/>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4">
                                            <p:txEl>
                                              <p:pRg st="7" end="7"/>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4">
                                            <p:txEl>
                                              <p:pRg st="8" end="8"/>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7">
                                            <p:txEl>
                                              <p:pRg st="0" end="0"/>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7">
                                            <p:txEl>
                                              <p:pRg st="1" end="1"/>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7">
                                            <p:txEl>
                                              <p:pRg st="2" end="2"/>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7">
                                            <p:txEl>
                                              <p:pRg st="3" end="3"/>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8">
                                            <p:txEl>
                                              <p:pRg st="1" end="1"/>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8">
                                            <p:txEl>
                                              <p:pRg st="2" end="2"/>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37">
                                            <p:txEl>
                                              <p:pRg st="5" end="5"/>
                                            </p:txEl>
                                          </p:spTgt>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7">
                                            <p:txEl>
                                              <p:pRg st="6" end="6"/>
                                            </p:txEl>
                                          </p:spTgt>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7">
                                            <p:txEl>
                                              <p:pRg st="7" end="7"/>
                                            </p:txEl>
                                          </p:spTgt>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37">
                                            <p:txEl>
                                              <p:pRg st="8" end="8"/>
                                            </p:txEl>
                                          </p:spTgt>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8">
                                            <p:txEl>
                                              <p:pRg st="6" end="6"/>
                                            </p:txEl>
                                          </p:spTgt>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8">
                                            <p:txEl>
                                              <p:pRg st="7" end="7"/>
                                            </p:txEl>
                                          </p:spTgt>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16" grpId="0"/>
      <p:bldP spid="28" grpId="0" animBg="1"/>
      <p:bldP spid="29" grpId="0" animBg="1"/>
      <p:bldP spid="30"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1A0AE-356B-D864-F707-A111E4F2F54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761C9140-5E8C-555F-6C74-A94E10C5D1B8}"/>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Inverted roof insulation</a:t>
            </a:r>
          </a:p>
        </p:txBody>
      </p:sp>
      <p:grpSp>
        <p:nvGrpSpPr>
          <p:cNvPr id="20" name="Groupe 15">
            <a:extLst>
              <a:ext uri="{FF2B5EF4-FFF2-40B4-BE49-F238E27FC236}">
                <a16:creationId xmlns:a16="http://schemas.microsoft.com/office/drawing/2014/main" id="{8DEB5884-8105-8E8B-0043-5176CE90BCFA}"/>
              </a:ext>
            </a:extLst>
          </p:cNvPr>
          <p:cNvGrpSpPr/>
          <p:nvPr/>
        </p:nvGrpSpPr>
        <p:grpSpPr>
          <a:xfrm>
            <a:off x="8341545" y="4011861"/>
            <a:ext cx="3669120" cy="2773853"/>
            <a:chOff x="7185089" y="2005631"/>
            <a:chExt cx="4562961" cy="3449596"/>
          </a:xfrm>
        </p:grpSpPr>
        <p:pic>
          <p:nvPicPr>
            <p:cNvPr id="21" name="Image 5">
              <a:extLst>
                <a:ext uri="{FF2B5EF4-FFF2-40B4-BE49-F238E27FC236}">
                  <a16:creationId xmlns:a16="http://schemas.microsoft.com/office/drawing/2014/main" id="{BF460ABC-7A0A-7F0E-AA49-5FDDFAEDAABD}"/>
                </a:ext>
              </a:extLst>
            </p:cNvPr>
            <p:cNvPicPr>
              <a:picLocks noChangeAspect="1"/>
            </p:cNvPicPr>
            <p:nvPr/>
          </p:nvPicPr>
          <p:blipFill>
            <a:blip r:embed="rId3"/>
            <a:stretch>
              <a:fillRect/>
            </a:stretch>
          </p:blipFill>
          <p:spPr>
            <a:xfrm>
              <a:off x="7185089" y="2005631"/>
              <a:ext cx="4562961" cy="3311095"/>
            </a:xfrm>
            <a:prstGeom prst="rect">
              <a:avLst/>
            </a:prstGeom>
          </p:spPr>
        </p:pic>
        <p:sp>
          <p:nvSpPr>
            <p:cNvPr id="22" name="Forme libre : forme 12">
              <a:extLst>
                <a:ext uri="{FF2B5EF4-FFF2-40B4-BE49-F238E27FC236}">
                  <a16:creationId xmlns:a16="http://schemas.microsoft.com/office/drawing/2014/main" id="{AD401CB4-DC59-B709-2BB4-6B4A7E52714A}"/>
                </a:ext>
              </a:extLst>
            </p:cNvPr>
            <p:cNvSpPr/>
            <p:nvPr/>
          </p:nvSpPr>
          <p:spPr>
            <a:xfrm>
              <a:off x="7367155" y="3210791"/>
              <a:ext cx="4270663" cy="2244436"/>
            </a:xfrm>
            <a:custGeom>
              <a:avLst/>
              <a:gdLst>
                <a:gd name="connsiteX0" fmla="*/ 0 w 4270663"/>
                <a:gd name="connsiteY0" fmla="*/ 467591 h 2244436"/>
                <a:gd name="connsiteX1" fmla="*/ 41563 w 4270663"/>
                <a:gd name="connsiteY1" fmla="*/ 613064 h 2244436"/>
                <a:gd name="connsiteX2" fmla="*/ 2888672 w 4270663"/>
                <a:gd name="connsiteY2" fmla="*/ 2244436 h 2244436"/>
                <a:gd name="connsiteX3" fmla="*/ 4229100 w 4270663"/>
                <a:gd name="connsiteY3" fmla="*/ 207818 h 2244436"/>
                <a:gd name="connsiteX4" fmla="*/ 4270663 w 4270663"/>
                <a:gd name="connsiteY4" fmla="*/ 0 h 2244436"/>
                <a:gd name="connsiteX5" fmla="*/ 2867890 w 4270663"/>
                <a:gd name="connsiteY5" fmla="*/ 2026227 h 2244436"/>
                <a:gd name="connsiteX6" fmla="*/ 0 w 4270663"/>
                <a:gd name="connsiteY6" fmla="*/ 467591 h 224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663" h="2244436">
                  <a:moveTo>
                    <a:pt x="0" y="467591"/>
                  </a:moveTo>
                  <a:lnTo>
                    <a:pt x="41563" y="613064"/>
                  </a:lnTo>
                  <a:lnTo>
                    <a:pt x="2888672" y="2244436"/>
                  </a:lnTo>
                  <a:lnTo>
                    <a:pt x="4229100" y="207818"/>
                  </a:lnTo>
                  <a:lnTo>
                    <a:pt x="4270663" y="0"/>
                  </a:lnTo>
                  <a:lnTo>
                    <a:pt x="2867890" y="2026227"/>
                  </a:lnTo>
                  <a:lnTo>
                    <a:pt x="0" y="467591"/>
                  </a:lnTo>
                  <a:close/>
                </a:path>
              </a:pathLst>
            </a:custGeom>
            <a:solidFill>
              <a:srgbClr val="FFFEED"/>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e 14">
            <a:extLst>
              <a:ext uri="{FF2B5EF4-FFF2-40B4-BE49-F238E27FC236}">
                <a16:creationId xmlns:a16="http://schemas.microsoft.com/office/drawing/2014/main" id="{6D917A5D-61DB-6779-BD72-7B525E62DDBC}"/>
              </a:ext>
            </a:extLst>
          </p:cNvPr>
          <p:cNvGrpSpPr/>
          <p:nvPr/>
        </p:nvGrpSpPr>
        <p:grpSpPr>
          <a:xfrm>
            <a:off x="6771209" y="1356306"/>
            <a:ext cx="3605046" cy="2748209"/>
            <a:chOff x="966355" y="2037522"/>
            <a:chExt cx="4483278" cy="3417705"/>
          </a:xfrm>
        </p:grpSpPr>
        <p:pic>
          <p:nvPicPr>
            <p:cNvPr id="24" name="Image 7">
              <a:extLst>
                <a:ext uri="{FF2B5EF4-FFF2-40B4-BE49-F238E27FC236}">
                  <a16:creationId xmlns:a16="http://schemas.microsoft.com/office/drawing/2014/main" id="{54F63B6D-C80A-E6D5-7A98-BEDE0C1893C6}"/>
                </a:ext>
              </a:extLst>
            </p:cNvPr>
            <p:cNvPicPr>
              <a:picLocks noChangeAspect="1"/>
            </p:cNvPicPr>
            <p:nvPr/>
          </p:nvPicPr>
          <p:blipFill>
            <a:blip r:embed="rId4"/>
            <a:stretch>
              <a:fillRect/>
            </a:stretch>
          </p:blipFill>
          <p:spPr>
            <a:xfrm>
              <a:off x="966355" y="2037522"/>
              <a:ext cx="4483278" cy="3318961"/>
            </a:xfrm>
            <a:prstGeom prst="rect">
              <a:avLst/>
            </a:prstGeom>
          </p:spPr>
        </p:pic>
        <p:sp>
          <p:nvSpPr>
            <p:cNvPr id="25" name="Forme libre : forme 13">
              <a:extLst>
                <a:ext uri="{FF2B5EF4-FFF2-40B4-BE49-F238E27FC236}">
                  <a16:creationId xmlns:a16="http://schemas.microsoft.com/office/drawing/2014/main" id="{99CDBD24-CBC2-55BA-C2A9-0BD646564D02}"/>
                </a:ext>
              </a:extLst>
            </p:cNvPr>
            <p:cNvSpPr/>
            <p:nvPr/>
          </p:nvSpPr>
          <p:spPr>
            <a:xfrm>
              <a:off x="1078846" y="3210791"/>
              <a:ext cx="4270663" cy="2244436"/>
            </a:xfrm>
            <a:custGeom>
              <a:avLst/>
              <a:gdLst>
                <a:gd name="connsiteX0" fmla="*/ 0 w 4270663"/>
                <a:gd name="connsiteY0" fmla="*/ 467591 h 2244436"/>
                <a:gd name="connsiteX1" fmla="*/ 41563 w 4270663"/>
                <a:gd name="connsiteY1" fmla="*/ 613064 h 2244436"/>
                <a:gd name="connsiteX2" fmla="*/ 2888672 w 4270663"/>
                <a:gd name="connsiteY2" fmla="*/ 2244436 h 2244436"/>
                <a:gd name="connsiteX3" fmla="*/ 4229100 w 4270663"/>
                <a:gd name="connsiteY3" fmla="*/ 207818 h 2244436"/>
                <a:gd name="connsiteX4" fmla="*/ 4270663 w 4270663"/>
                <a:gd name="connsiteY4" fmla="*/ 0 h 2244436"/>
                <a:gd name="connsiteX5" fmla="*/ 2867890 w 4270663"/>
                <a:gd name="connsiteY5" fmla="*/ 2026227 h 2244436"/>
                <a:gd name="connsiteX6" fmla="*/ 0 w 4270663"/>
                <a:gd name="connsiteY6" fmla="*/ 467591 h 224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663" h="2244436">
                  <a:moveTo>
                    <a:pt x="0" y="467591"/>
                  </a:moveTo>
                  <a:lnTo>
                    <a:pt x="41563" y="613064"/>
                  </a:lnTo>
                  <a:lnTo>
                    <a:pt x="2888672" y="2244436"/>
                  </a:lnTo>
                  <a:lnTo>
                    <a:pt x="4229100" y="207818"/>
                  </a:lnTo>
                  <a:lnTo>
                    <a:pt x="4270663" y="0"/>
                  </a:lnTo>
                  <a:lnTo>
                    <a:pt x="2867890" y="2026227"/>
                  </a:lnTo>
                  <a:lnTo>
                    <a:pt x="0" y="467591"/>
                  </a:lnTo>
                  <a:close/>
                </a:path>
              </a:pathLst>
            </a:custGeom>
            <a:solidFill>
              <a:srgbClr val="FFFEED"/>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EED"/>
                </a:solidFill>
              </a:endParaRPr>
            </a:p>
          </p:txBody>
        </p:sp>
      </p:grpSp>
      <p:pic>
        <p:nvPicPr>
          <p:cNvPr id="26" name="Picture 25">
            <a:extLst>
              <a:ext uri="{FF2B5EF4-FFF2-40B4-BE49-F238E27FC236}">
                <a16:creationId xmlns:a16="http://schemas.microsoft.com/office/drawing/2014/main" id="{B2457CCD-D2DA-D321-A819-7F85074E6D8F}"/>
              </a:ext>
            </a:extLst>
          </p:cNvPr>
          <p:cNvPicPr>
            <a:picLocks noChangeAspect="1"/>
          </p:cNvPicPr>
          <p:nvPr/>
        </p:nvPicPr>
        <p:blipFill>
          <a:blip r:embed="rId5"/>
          <a:srcRect l="6991" t="7387"/>
          <a:stretch/>
        </p:blipFill>
        <p:spPr>
          <a:xfrm>
            <a:off x="181335" y="2016082"/>
            <a:ext cx="6500940" cy="4176866"/>
          </a:xfrm>
          <a:prstGeom prst="rect">
            <a:avLst/>
          </a:prstGeom>
        </p:spPr>
      </p:pic>
      <p:sp>
        <p:nvSpPr>
          <p:cNvPr id="18" name="Google Shape;68;p14">
            <a:extLst>
              <a:ext uri="{FF2B5EF4-FFF2-40B4-BE49-F238E27FC236}">
                <a16:creationId xmlns:a16="http://schemas.microsoft.com/office/drawing/2014/main" id="{543007B4-32F7-5832-2D11-E7A5C35D21D8}"/>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13</a:t>
            </a:fld>
            <a:endParaRPr lang="en" dirty="0">
              <a:solidFill>
                <a:srgbClr val="999999"/>
              </a:solidFill>
            </a:endParaRPr>
          </a:p>
        </p:txBody>
      </p:sp>
      <p:sp>
        <p:nvSpPr>
          <p:cNvPr id="29" name="TextBox 28">
            <a:extLst>
              <a:ext uri="{FF2B5EF4-FFF2-40B4-BE49-F238E27FC236}">
                <a16:creationId xmlns:a16="http://schemas.microsoft.com/office/drawing/2014/main" id="{339CE4AD-C058-673C-B8A4-F00AE4948289}"/>
              </a:ext>
            </a:extLst>
          </p:cNvPr>
          <p:cNvSpPr txBox="1"/>
          <p:nvPr/>
        </p:nvSpPr>
        <p:spPr>
          <a:xfrm>
            <a:off x="11330672" y="3827195"/>
            <a:ext cx="889906" cy="369332"/>
          </a:xfrm>
          <a:prstGeom prst="rect">
            <a:avLst/>
          </a:prstGeom>
          <a:noFill/>
        </p:spPr>
        <p:txBody>
          <a:bodyPr wrap="square">
            <a:spAutoFit/>
          </a:bodyPr>
          <a:lstStyle/>
          <a:p>
            <a:r>
              <a:rPr lang="en-US" sz="1800" dirty="0">
                <a:solidFill>
                  <a:schemeClr val="tx1">
                    <a:lumMod val="50000"/>
                    <a:lumOff val="50000"/>
                  </a:schemeClr>
                </a:solidFill>
                <a:latin typeface="+mj-lt"/>
                <a:cs typeface="Open Sans"/>
              </a:rPr>
              <a:t>After</a:t>
            </a:r>
            <a:endParaRPr lang="en-GB" dirty="0"/>
          </a:p>
        </p:txBody>
      </p:sp>
      <p:sp>
        <p:nvSpPr>
          <p:cNvPr id="31" name="TextBox 30">
            <a:extLst>
              <a:ext uri="{FF2B5EF4-FFF2-40B4-BE49-F238E27FC236}">
                <a16:creationId xmlns:a16="http://schemas.microsoft.com/office/drawing/2014/main" id="{DD307D96-74FB-2307-C782-948ADBE21170}"/>
              </a:ext>
            </a:extLst>
          </p:cNvPr>
          <p:cNvSpPr txBox="1"/>
          <p:nvPr/>
        </p:nvSpPr>
        <p:spPr>
          <a:xfrm>
            <a:off x="6724726" y="1412476"/>
            <a:ext cx="1425954" cy="369332"/>
          </a:xfrm>
          <a:prstGeom prst="rect">
            <a:avLst/>
          </a:prstGeom>
          <a:noFill/>
        </p:spPr>
        <p:txBody>
          <a:bodyPr wrap="square">
            <a:spAutoFit/>
          </a:bodyPr>
          <a:lstStyle/>
          <a:p>
            <a:r>
              <a:rPr lang="en-US" sz="1800" dirty="0">
                <a:solidFill>
                  <a:schemeClr val="tx1">
                    <a:lumMod val="50000"/>
                    <a:lumOff val="50000"/>
                  </a:schemeClr>
                </a:solidFill>
                <a:cs typeface="Open Sans"/>
              </a:rPr>
              <a:t>Before	</a:t>
            </a:r>
            <a:endParaRPr lang="en-GB" dirty="0"/>
          </a:p>
        </p:txBody>
      </p:sp>
    </p:spTree>
    <p:extLst>
      <p:ext uri="{BB962C8B-B14F-4D97-AF65-F5344CB8AC3E}">
        <p14:creationId xmlns:p14="http://schemas.microsoft.com/office/powerpoint/2010/main" val="96138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DB9C1-DEBE-997D-B3FB-4883C1F8D2E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F894C1C7-65F7-BB3B-BA21-A0086F0D4EB9}"/>
              </a:ext>
            </a:extLst>
          </p:cNvPr>
          <p:cNvSpPr/>
          <p:nvPr/>
        </p:nvSpPr>
        <p:spPr>
          <a:xfrm>
            <a:off x="266255" y="2373835"/>
            <a:ext cx="3753951" cy="4101075"/>
          </a:xfrm>
          <a:prstGeom prst="rect">
            <a:avLst/>
          </a:prstGeom>
          <a:solidFill>
            <a:schemeClr val="accent1">
              <a:lumMod val="20000"/>
              <a:lumOff val="80000"/>
            </a:schemeClr>
          </a:solidFill>
          <a:ln>
            <a:solidFill>
              <a:srgbClr val="99999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289847AF-EFC2-5D22-5FFE-F354F1D9F1C0}"/>
              </a:ext>
            </a:extLst>
          </p:cNvPr>
          <p:cNvSpPr/>
          <p:nvPr/>
        </p:nvSpPr>
        <p:spPr>
          <a:xfrm>
            <a:off x="4202382" y="2371303"/>
            <a:ext cx="3753951" cy="4101075"/>
          </a:xfrm>
          <a:prstGeom prst="rect">
            <a:avLst/>
          </a:prstGeom>
          <a:solidFill>
            <a:schemeClr val="accent1">
              <a:lumMod val="20000"/>
              <a:lumOff val="80000"/>
            </a:schemeClr>
          </a:solidFill>
          <a:ln>
            <a:solidFill>
              <a:srgbClr val="99999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7" name="Rectangle 26">
            <a:extLst>
              <a:ext uri="{FF2B5EF4-FFF2-40B4-BE49-F238E27FC236}">
                <a16:creationId xmlns:a16="http://schemas.microsoft.com/office/drawing/2014/main" id="{6967E73A-468A-242E-3A2E-6BCFC34CB1FC}"/>
              </a:ext>
            </a:extLst>
          </p:cNvPr>
          <p:cNvSpPr/>
          <p:nvPr/>
        </p:nvSpPr>
        <p:spPr>
          <a:xfrm>
            <a:off x="8138508" y="2371303"/>
            <a:ext cx="3753951" cy="4101075"/>
          </a:xfrm>
          <a:prstGeom prst="rect">
            <a:avLst/>
          </a:prstGeom>
          <a:solidFill>
            <a:schemeClr val="accent1">
              <a:lumMod val="20000"/>
              <a:lumOff val="80000"/>
            </a:schemeClr>
          </a:solidFill>
          <a:ln>
            <a:solidFill>
              <a:srgbClr val="99999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 name="Title 3">
            <a:extLst>
              <a:ext uri="{FF2B5EF4-FFF2-40B4-BE49-F238E27FC236}">
                <a16:creationId xmlns:a16="http://schemas.microsoft.com/office/drawing/2014/main" id="{3D4484AC-D0C0-6E30-42E8-A8B3C6FD9FA5}"/>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Inverted roof insulation</a:t>
            </a:r>
          </a:p>
        </p:txBody>
      </p:sp>
      <p:sp>
        <p:nvSpPr>
          <p:cNvPr id="14" name="TextBox 13">
            <a:extLst>
              <a:ext uri="{FF2B5EF4-FFF2-40B4-BE49-F238E27FC236}">
                <a16:creationId xmlns:a16="http://schemas.microsoft.com/office/drawing/2014/main" id="{479FB1AD-D544-1A77-5FF9-286DBB649235}"/>
              </a:ext>
            </a:extLst>
          </p:cNvPr>
          <p:cNvSpPr txBox="1"/>
          <p:nvPr/>
        </p:nvSpPr>
        <p:spPr>
          <a:xfrm>
            <a:off x="1618229" y="1477923"/>
            <a:ext cx="3135416" cy="646331"/>
          </a:xfrm>
          <a:prstGeom prst="rect">
            <a:avLst/>
          </a:prstGeom>
          <a:noFill/>
        </p:spPr>
        <p:txBody>
          <a:bodyPr wrap="square">
            <a:spAutoFit/>
          </a:bodyPr>
          <a:lstStyle/>
          <a:p>
            <a:r>
              <a:rPr lang="en-GB" b="1" dirty="0">
                <a:effectLst/>
                <a:latin typeface="Arial" panose="020B0604020202020204" pitchFamily="34" charset="0"/>
                <a:ea typeface="Calibri" panose="020F0502020204030204" pitchFamily="34" charset="0"/>
              </a:rPr>
              <a:t>Original roof</a:t>
            </a:r>
          </a:p>
          <a:p>
            <a:r>
              <a:rPr lang="en-GB" dirty="0">
                <a:latin typeface="Arial" panose="020B0604020202020204" pitchFamily="34" charset="0"/>
                <a:ea typeface="Calibri" panose="020F0502020204030204" pitchFamily="34" charset="0"/>
              </a:rPr>
              <a:t>U-value: </a:t>
            </a:r>
            <a:r>
              <a:rPr lang="en-GB" sz="1800" dirty="0">
                <a:effectLst/>
                <a:latin typeface="Arial" panose="020B0604020202020204" pitchFamily="34" charset="0"/>
                <a:ea typeface="Calibri" panose="020F0502020204030204" pitchFamily="34" charset="0"/>
              </a:rPr>
              <a:t>0.65 W/m²K</a:t>
            </a:r>
            <a:endParaRPr lang="en-US" dirty="0"/>
          </a:p>
        </p:txBody>
      </p:sp>
      <p:sp>
        <p:nvSpPr>
          <p:cNvPr id="16" name="TextBox 15">
            <a:extLst>
              <a:ext uri="{FF2B5EF4-FFF2-40B4-BE49-F238E27FC236}">
                <a16:creationId xmlns:a16="http://schemas.microsoft.com/office/drawing/2014/main" id="{2C01BCF1-6213-D288-291A-34D5BF7B2E0F}"/>
              </a:ext>
            </a:extLst>
          </p:cNvPr>
          <p:cNvSpPr txBox="1"/>
          <p:nvPr/>
        </p:nvSpPr>
        <p:spPr>
          <a:xfrm>
            <a:off x="6355793" y="1331675"/>
            <a:ext cx="5622502" cy="923330"/>
          </a:xfrm>
          <a:prstGeom prst="rect">
            <a:avLst/>
          </a:prstGeom>
          <a:noFill/>
        </p:spPr>
        <p:txBody>
          <a:bodyPr wrap="square">
            <a:spAutoFit/>
          </a:bodyPr>
          <a:lstStyle/>
          <a:p>
            <a:r>
              <a:rPr lang="en-GB" sz="1800" b="1" dirty="0">
                <a:effectLst/>
                <a:latin typeface="Arial" panose="020B0604020202020204" pitchFamily="34" charset="0"/>
                <a:ea typeface="Calibri" panose="020F0502020204030204" pitchFamily="34" charset="0"/>
              </a:rPr>
              <a:t>Inverted roof</a:t>
            </a:r>
            <a:endParaRPr lang="en-GB" b="1" dirty="0">
              <a:latin typeface="Arial" panose="020B0604020202020204" pitchFamily="34" charset="0"/>
              <a:ea typeface="Calibri" panose="020F0502020204030204" pitchFamily="34" charset="0"/>
            </a:endParaRPr>
          </a:p>
          <a:p>
            <a:r>
              <a:rPr lang="en-GB" dirty="0">
                <a:latin typeface="Arial" panose="020B0604020202020204" pitchFamily="34" charset="0"/>
                <a:ea typeface="Calibri" panose="020F0502020204030204" pitchFamily="34" charset="0"/>
              </a:rPr>
              <a:t>Calculated U-value -   50 mm insulation: 0.33 </a:t>
            </a:r>
            <a:r>
              <a:rPr lang="en-GB" sz="1800" dirty="0">
                <a:effectLst/>
                <a:latin typeface="Arial" panose="020B0604020202020204" pitchFamily="34" charset="0"/>
                <a:ea typeface="Calibri" panose="020F0502020204030204" pitchFamily="34" charset="0"/>
              </a:rPr>
              <a:t>W/m²K</a:t>
            </a:r>
          </a:p>
          <a:p>
            <a:r>
              <a:rPr lang="en-GB" dirty="0">
                <a:latin typeface="Arial" panose="020B0604020202020204" pitchFamily="34" charset="0"/>
                <a:ea typeface="Calibri" panose="020F0502020204030204" pitchFamily="34" charset="0"/>
              </a:rPr>
              <a:t>Calculated U-value - 120 mm insulation: 0.20 </a:t>
            </a:r>
            <a:r>
              <a:rPr lang="en-GB" sz="1800" dirty="0">
                <a:effectLst/>
                <a:latin typeface="Arial" panose="020B0604020202020204" pitchFamily="34" charset="0"/>
                <a:ea typeface="Calibri" panose="020F0502020204030204" pitchFamily="34" charset="0"/>
              </a:rPr>
              <a:t>W/m²K</a:t>
            </a:r>
            <a:endParaRPr lang="en-GB" dirty="0"/>
          </a:p>
        </p:txBody>
      </p:sp>
      <p:sp>
        <p:nvSpPr>
          <p:cNvPr id="28" name="Rectangle 27">
            <a:extLst>
              <a:ext uri="{FF2B5EF4-FFF2-40B4-BE49-F238E27FC236}">
                <a16:creationId xmlns:a16="http://schemas.microsoft.com/office/drawing/2014/main" id="{13A6AB19-2FC8-8905-0E45-4E40F74071ED}"/>
              </a:ext>
            </a:extLst>
          </p:cNvPr>
          <p:cNvSpPr/>
          <p:nvPr/>
        </p:nvSpPr>
        <p:spPr>
          <a:xfrm>
            <a:off x="266255" y="2373835"/>
            <a:ext cx="3753951" cy="590082"/>
          </a:xfrm>
          <a:prstGeom prst="rect">
            <a:avLst/>
          </a:prstGeom>
          <a:solidFill>
            <a:schemeClr val="tx2">
              <a:lumMod val="40000"/>
              <a:lumOff val="6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Energetic</a:t>
            </a:r>
          </a:p>
        </p:txBody>
      </p:sp>
      <p:sp>
        <p:nvSpPr>
          <p:cNvPr id="29" name="Rectangle 28">
            <a:extLst>
              <a:ext uri="{FF2B5EF4-FFF2-40B4-BE49-F238E27FC236}">
                <a16:creationId xmlns:a16="http://schemas.microsoft.com/office/drawing/2014/main" id="{699E5C1A-4019-B6A7-705E-4E6281736653}"/>
              </a:ext>
            </a:extLst>
          </p:cNvPr>
          <p:cNvSpPr/>
          <p:nvPr/>
        </p:nvSpPr>
        <p:spPr>
          <a:xfrm>
            <a:off x="4202382" y="2379281"/>
            <a:ext cx="3753951" cy="590082"/>
          </a:xfrm>
          <a:prstGeom prst="rect">
            <a:avLst/>
          </a:prstGeom>
          <a:solidFill>
            <a:schemeClr val="tx2">
              <a:lumMod val="40000"/>
              <a:lumOff val="6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Carbon emissions</a:t>
            </a:r>
          </a:p>
        </p:txBody>
      </p:sp>
      <p:sp>
        <p:nvSpPr>
          <p:cNvPr id="30" name="Rectangle 29">
            <a:extLst>
              <a:ext uri="{FF2B5EF4-FFF2-40B4-BE49-F238E27FC236}">
                <a16:creationId xmlns:a16="http://schemas.microsoft.com/office/drawing/2014/main" id="{66F49F9B-90D8-20B5-D30C-A8D633A00F6A}"/>
              </a:ext>
            </a:extLst>
          </p:cNvPr>
          <p:cNvSpPr/>
          <p:nvPr/>
        </p:nvSpPr>
        <p:spPr>
          <a:xfrm>
            <a:off x="8138508" y="2373835"/>
            <a:ext cx="3753951" cy="590082"/>
          </a:xfrm>
          <a:prstGeom prst="rect">
            <a:avLst/>
          </a:prstGeom>
          <a:solidFill>
            <a:schemeClr val="tx2">
              <a:lumMod val="40000"/>
              <a:lumOff val="6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Economic</a:t>
            </a:r>
          </a:p>
        </p:txBody>
      </p:sp>
      <p:sp>
        <p:nvSpPr>
          <p:cNvPr id="31" name="TextBox 30">
            <a:extLst>
              <a:ext uri="{FF2B5EF4-FFF2-40B4-BE49-F238E27FC236}">
                <a16:creationId xmlns:a16="http://schemas.microsoft.com/office/drawing/2014/main" id="{92FC949B-D096-F14A-5339-B95F0C7C00C9}"/>
              </a:ext>
            </a:extLst>
          </p:cNvPr>
          <p:cNvSpPr txBox="1"/>
          <p:nvPr/>
        </p:nvSpPr>
        <p:spPr>
          <a:xfrm>
            <a:off x="266256" y="3063953"/>
            <a:ext cx="2298267" cy="3239348"/>
          </a:xfrm>
          <a:prstGeom prst="rect">
            <a:avLst/>
          </a:prstGeom>
          <a:noFill/>
        </p:spPr>
        <p:txBody>
          <a:bodyPr wrap="square" rtlCol="0">
            <a:spAutoFit/>
          </a:bodyPr>
          <a:lstStyle/>
          <a:p>
            <a:pPr>
              <a:spcBef>
                <a:spcPts val="600"/>
              </a:spcBef>
              <a:spcAft>
                <a:spcPts val="600"/>
              </a:spcAft>
            </a:pPr>
            <a:r>
              <a:rPr lang="en-GB" b="1" dirty="0"/>
              <a:t>50 mm insulation</a:t>
            </a:r>
          </a:p>
          <a:p>
            <a:pPr>
              <a:spcBef>
                <a:spcPts val="300"/>
              </a:spcBef>
              <a:spcAft>
                <a:spcPts val="300"/>
              </a:spcAft>
            </a:pPr>
            <a:r>
              <a:rPr lang="en-GB" dirty="0"/>
              <a:t>Embodied energy:</a:t>
            </a:r>
          </a:p>
          <a:p>
            <a:pPr>
              <a:spcBef>
                <a:spcPts val="300"/>
              </a:spcBef>
              <a:spcAft>
                <a:spcPts val="300"/>
              </a:spcAft>
            </a:pPr>
            <a:r>
              <a:rPr lang="en-GB" dirty="0"/>
              <a:t>Operational energy:</a:t>
            </a:r>
          </a:p>
          <a:p>
            <a:pPr>
              <a:spcBef>
                <a:spcPts val="300"/>
              </a:spcBef>
              <a:spcAft>
                <a:spcPts val="300"/>
              </a:spcAft>
            </a:pPr>
            <a:r>
              <a:rPr lang="en-GB" dirty="0"/>
              <a:t>Compensation time:</a:t>
            </a:r>
          </a:p>
          <a:p>
            <a:endParaRPr lang="en-GB" dirty="0"/>
          </a:p>
          <a:p>
            <a:pPr>
              <a:spcBef>
                <a:spcPts val="600"/>
              </a:spcBef>
              <a:spcAft>
                <a:spcPts val="600"/>
              </a:spcAft>
            </a:pPr>
            <a:r>
              <a:rPr lang="en-GB" b="1" dirty="0"/>
              <a:t>120 mm insulation</a:t>
            </a:r>
          </a:p>
          <a:p>
            <a:pPr>
              <a:spcBef>
                <a:spcPts val="300"/>
              </a:spcBef>
              <a:spcAft>
                <a:spcPts val="300"/>
              </a:spcAft>
            </a:pPr>
            <a:r>
              <a:rPr lang="en-GB" dirty="0"/>
              <a:t>Embodied energy:</a:t>
            </a:r>
          </a:p>
          <a:p>
            <a:pPr>
              <a:spcBef>
                <a:spcPts val="300"/>
              </a:spcBef>
              <a:spcAft>
                <a:spcPts val="300"/>
              </a:spcAft>
            </a:pPr>
            <a:r>
              <a:rPr lang="en-GB" dirty="0"/>
              <a:t>Operational energy:</a:t>
            </a:r>
          </a:p>
          <a:p>
            <a:pPr>
              <a:spcBef>
                <a:spcPts val="300"/>
              </a:spcBef>
              <a:spcAft>
                <a:spcPts val="300"/>
              </a:spcAft>
            </a:pPr>
            <a:r>
              <a:rPr lang="en-GB" dirty="0"/>
              <a:t>Compensation time:</a:t>
            </a:r>
          </a:p>
        </p:txBody>
      </p:sp>
      <p:sp>
        <p:nvSpPr>
          <p:cNvPr id="32" name="TextBox 31">
            <a:extLst>
              <a:ext uri="{FF2B5EF4-FFF2-40B4-BE49-F238E27FC236}">
                <a16:creationId xmlns:a16="http://schemas.microsoft.com/office/drawing/2014/main" id="{4EB898FE-721B-BB8E-A7D5-991AB885E9D6}"/>
              </a:ext>
            </a:extLst>
          </p:cNvPr>
          <p:cNvSpPr txBox="1"/>
          <p:nvPr/>
        </p:nvSpPr>
        <p:spPr>
          <a:xfrm>
            <a:off x="2291257" y="3060168"/>
            <a:ext cx="1789733" cy="3239348"/>
          </a:xfrm>
          <a:prstGeom prst="rect">
            <a:avLst/>
          </a:prstGeom>
          <a:noFill/>
        </p:spPr>
        <p:txBody>
          <a:bodyPr wrap="square" rtlCol="0">
            <a:spAutoFit/>
          </a:bodyPr>
          <a:lstStyle/>
          <a:p>
            <a:pPr>
              <a:spcBef>
                <a:spcPts val="600"/>
              </a:spcBef>
              <a:spcAft>
                <a:spcPts val="600"/>
              </a:spcAft>
            </a:pPr>
            <a:endParaRPr lang="en-GB" dirty="0">
              <a:solidFill>
                <a:srgbClr val="FF0000"/>
              </a:solidFill>
            </a:endParaRPr>
          </a:p>
          <a:p>
            <a:pPr>
              <a:spcBef>
                <a:spcPts val="300"/>
              </a:spcBef>
              <a:spcAft>
                <a:spcPts val="300"/>
              </a:spcAft>
            </a:pPr>
            <a:r>
              <a:rPr lang="en-GB" dirty="0">
                <a:solidFill>
                  <a:srgbClr val="FF0000"/>
                </a:solidFill>
              </a:rPr>
              <a:t>      +90 MWh</a:t>
            </a:r>
          </a:p>
          <a:p>
            <a:pPr>
              <a:spcBef>
                <a:spcPts val="300"/>
              </a:spcBef>
              <a:spcAft>
                <a:spcPts val="300"/>
              </a:spcAft>
            </a:pPr>
            <a:r>
              <a:rPr lang="en-GB" dirty="0"/>
              <a:t>     </a:t>
            </a:r>
            <a:r>
              <a:rPr lang="en-GB" dirty="0">
                <a:solidFill>
                  <a:srgbClr val="0070C0"/>
                </a:solidFill>
              </a:rPr>
              <a:t>-121 MWh/a</a:t>
            </a:r>
          </a:p>
          <a:p>
            <a:pPr>
              <a:spcBef>
                <a:spcPts val="300"/>
              </a:spcBef>
              <a:spcAft>
                <a:spcPts val="300"/>
              </a:spcAft>
            </a:pPr>
            <a:r>
              <a:rPr lang="en-GB" dirty="0"/>
              <a:t>       0.7 years</a:t>
            </a:r>
          </a:p>
          <a:p>
            <a:endParaRPr lang="en-GB" dirty="0"/>
          </a:p>
          <a:p>
            <a:pPr>
              <a:spcBef>
                <a:spcPts val="600"/>
              </a:spcBef>
              <a:spcAft>
                <a:spcPts val="600"/>
              </a:spcAft>
            </a:pPr>
            <a:endParaRPr lang="en-GB" dirty="0"/>
          </a:p>
          <a:p>
            <a:pPr>
              <a:spcBef>
                <a:spcPts val="300"/>
              </a:spcBef>
              <a:spcAft>
                <a:spcPts val="300"/>
              </a:spcAft>
            </a:pPr>
            <a:r>
              <a:rPr lang="en-GB" dirty="0"/>
              <a:t>    </a:t>
            </a:r>
            <a:r>
              <a:rPr lang="en-GB" dirty="0">
                <a:solidFill>
                  <a:schemeClr val="accent2"/>
                </a:solidFill>
              </a:rPr>
              <a:t>+</a:t>
            </a:r>
            <a:r>
              <a:rPr lang="en-GB" sz="1800" dirty="0">
                <a:solidFill>
                  <a:schemeClr val="accent2"/>
                </a:solidFill>
                <a:effectLst/>
                <a:latin typeface="Arial" panose="020B0604020202020204" pitchFamily="34" charset="0"/>
                <a:ea typeface="Calibri" panose="020F0502020204030204" pitchFamily="34" charset="0"/>
              </a:rPr>
              <a:t>178 MWh</a:t>
            </a:r>
          </a:p>
          <a:p>
            <a:pPr>
              <a:spcBef>
                <a:spcPts val="300"/>
              </a:spcBef>
              <a:spcAft>
                <a:spcPts val="300"/>
              </a:spcAft>
            </a:pPr>
            <a:r>
              <a:rPr lang="en-GB" dirty="0">
                <a:solidFill>
                  <a:srgbClr val="0070C0"/>
                </a:solidFill>
                <a:latin typeface="Arial" panose="020B0604020202020204" pitchFamily="34" charset="0"/>
                <a:ea typeface="Calibri" panose="020F0502020204030204" pitchFamily="34" charset="0"/>
              </a:rPr>
              <a:t>     -168 </a:t>
            </a:r>
            <a:r>
              <a:rPr lang="en-GB" dirty="0">
                <a:solidFill>
                  <a:srgbClr val="0070C0"/>
                </a:solidFill>
              </a:rPr>
              <a:t>MWh/a</a:t>
            </a:r>
            <a:endParaRPr lang="en-GB" dirty="0"/>
          </a:p>
          <a:p>
            <a:pPr>
              <a:spcBef>
                <a:spcPts val="300"/>
              </a:spcBef>
              <a:spcAft>
                <a:spcPts val="300"/>
              </a:spcAft>
            </a:pPr>
            <a:r>
              <a:rPr lang="en-GB" dirty="0"/>
              <a:t>       1.1 years</a:t>
            </a:r>
          </a:p>
        </p:txBody>
      </p:sp>
      <p:sp>
        <p:nvSpPr>
          <p:cNvPr id="33" name="TextBox 32">
            <a:extLst>
              <a:ext uri="{FF2B5EF4-FFF2-40B4-BE49-F238E27FC236}">
                <a16:creationId xmlns:a16="http://schemas.microsoft.com/office/drawing/2014/main" id="{38B0A40B-5D1B-7449-1F0E-F95137C151FE}"/>
              </a:ext>
            </a:extLst>
          </p:cNvPr>
          <p:cNvSpPr txBox="1"/>
          <p:nvPr/>
        </p:nvSpPr>
        <p:spPr>
          <a:xfrm>
            <a:off x="4212894" y="3063953"/>
            <a:ext cx="2298267" cy="3239348"/>
          </a:xfrm>
          <a:prstGeom prst="rect">
            <a:avLst/>
          </a:prstGeom>
          <a:noFill/>
        </p:spPr>
        <p:txBody>
          <a:bodyPr wrap="square" rtlCol="0">
            <a:spAutoFit/>
          </a:bodyPr>
          <a:lstStyle/>
          <a:p>
            <a:pPr>
              <a:spcBef>
                <a:spcPts val="600"/>
              </a:spcBef>
              <a:spcAft>
                <a:spcPts val="600"/>
              </a:spcAft>
            </a:pPr>
            <a:r>
              <a:rPr lang="en-GB" b="1" dirty="0"/>
              <a:t>50 mm insulation</a:t>
            </a:r>
            <a:endParaRPr lang="en-GB" dirty="0"/>
          </a:p>
          <a:p>
            <a:pPr>
              <a:spcBef>
                <a:spcPts val="300"/>
              </a:spcBef>
              <a:spcAft>
                <a:spcPts val="300"/>
              </a:spcAft>
            </a:pPr>
            <a:r>
              <a:rPr lang="en-GB" dirty="0"/>
              <a:t>Embodied carbon:</a:t>
            </a:r>
          </a:p>
          <a:p>
            <a:pPr>
              <a:spcBef>
                <a:spcPts val="300"/>
              </a:spcBef>
              <a:spcAft>
                <a:spcPts val="300"/>
              </a:spcAft>
            </a:pPr>
            <a:r>
              <a:rPr lang="en-GB" dirty="0"/>
              <a:t>Operational carbon:</a:t>
            </a:r>
          </a:p>
          <a:p>
            <a:pPr>
              <a:spcBef>
                <a:spcPts val="300"/>
              </a:spcBef>
              <a:spcAft>
                <a:spcPts val="300"/>
              </a:spcAft>
            </a:pPr>
            <a:r>
              <a:rPr lang="en-GB" dirty="0"/>
              <a:t>Compensation time:</a:t>
            </a:r>
          </a:p>
          <a:p>
            <a:endParaRPr lang="en-GB" dirty="0"/>
          </a:p>
          <a:p>
            <a:pPr>
              <a:spcBef>
                <a:spcPts val="600"/>
              </a:spcBef>
              <a:spcAft>
                <a:spcPts val="600"/>
              </a:spcAft>
            </a:pPr>
            <a:r>
              <a:rPr lang="en-GB" b="1" dirty="0"/>
              <a:t>120 mm insulation</a:t>
            </a:r>
          </a:p>
          <a:p>
            <a:pPr>
              <a:spcBef>
                <a:spcPts val="300"/>
              </a:spcBef>
              <a:spcAft>
                <a:spcPts val="300"/>
              </a:spcAft>
            </a:pPr>
            <a:r>
              <a:rPr lang="en-GB" dirty="0"/>
              <a:t>Embodied carbon:</a:t>
            </a:r>
          </a:p>
          <a:p>
            <a:pPr>
              <a:spcBef>
                <a:spcPts val="300"/>
              </a:spcBef>
              <a:spcAft>
                <a:spcPts val="300"/>
              </a:spcAft>
            </a:pPr>
            <a:r>
              <a:rPr lang="en-GB" dirty="0"/>
              <a:t>Operational carbon:</a:t>
            </a:r>
          </a:p>
          <a:p>
            <a:pPr>
              <a:spcBef>
                <a:spcPts val="300"/>
              </a:spcBef>
              <a:spcAft>
                <a:spcPts val="300"/>
              </a:spcAft>
            </a:pPr>
            <a:r>
              <a:rPr lang="en-GB" dirty="0"/>
              <a:t>Compensation time:</a:t>
            </a:r>
          </a:p>
        </p:txBody>
      </p:sp>
      <p:sp>
        <p:nvSpPr>
          <p:cNvPr id="34" name="TextBox 33">
            <a:extLst>
              <a:ext uri="{FF2B5EF4-FFF2-40B4-BE49-F238E27FC236}">
                <a16:creationId xmlns:a16="http://schemas.microsoft.com/office/drawing/2014/main" id="{183C0B1F-6571-63F9-8F59-3ED8D918C068}"/>
              </a:ext>
            </a:extLst>
          </p:cNvPr>
          <p:cNvSpPr txBox="1"/>
          <p:nvPr/>
        </p:nvSpPr>
        <p:spPr>
          <a:xfrm>
            <a:off x="6105991" y="3060168"/>
            <a:ext cx="1973831" cy="3239348"/>
          </a:xfrm>
          <a:prstGeom prst="rect">
            <a:avLst/>
          </a:prstGeom>
          <a:noFill/>
        </p:spPr>
        <p:txBody>
          <a:bodyPr wrap="square" rtlCol="0">
            <a:spAutoFit/>
          </a:bodyPr>
          <a:lstStyle/>
          <a:p>
            <a:pPr>
              <a:spcBef>
                <a:spcPts val="600"/>
              </a:spcBef>
              <a:spcAft>
                <a:spcPts val="600"/>
              </a:spcAft>
            </a:pPr>
            <a:endParaRPr lang="en-GB" dirty="0">
              <a:solidFill>
                <a:srgbClr val="FF0000"/>
              </a:solidFill>
            </a:endParaRPr>
          </a:p>
          <a:p>
            <a:pPr>
              <a:spcBef>
                <a:spcPts val="300"/>
              </a:spcBef>
              <a:spcAft>
                <a:spcPts val="300"/>
              </a:spcAft>
            </a:pPr>
            <a:r>
              <a:rPr lang="en-GB" dirty="0">
                <a:solidFill>
                  <a:srgbClr val="FF0000"/>
                </a:solidFill>
              </a:rPr>
              <a:t>     +20 tonCO</a:t>
            </a:r>
            <a:r>
              <a:rPr lang="en-GB" baseline="-25000" dirty="0">
                <a:solidFill>
                  <a:srgbClr val="FF0000"/>
                </a:solidFill>
              </a:rPr>
              <a:t>2</a:t>
            </a:r>
          </a:p>
          <a:p>
            <a:pPr>
              <a:spcBef>
                <a:spcPts val="300"/>
              </a:spcBef>
              <a:spcAft>
                <a:spcPts val="300"/>
              </a:spcAft>
            </a:pPr>
            <a:r>
              <a:rPr lang="en-GB" dirty="0"/>
              <a:t>      </a:t>
            </a:r>
            <a:r>
              <a:rPr lang="en-GB" dirty="0">
                <a:solidFill>
                  <a:srgbClr val="0070C0"/>
                </a:solidFill>
              </a:rPr>
              <a:t>-24 tonCO</a:t>
            </a:r>
            <a:r>
              <a:rPr lang="en-GB" baseline="-25000" dirty="0">
                <a:solidFill>
                  <a:srgbClr val="0070C0"/>
                </a:solidFill>
              </a:rPr>
              <a:t>2</a:t>
            </a:r>
            <a:r>
              <a:rPr lang="en-GB" dirty="0">
                <a:solidFill>
                  <a:srgbClr val="0070C0"/>
                </a:solidFill>
              </a:rPr>
              <a:t>/a</a:t>
            </a:r>
          </a:p>
          <a:p>
            <a:pPr>
              <a:spcBef>
                <a:spcPts val="300"/>
              </a:spcBef>
              <a:spcAft>
                <a:spcPts val="300"/>
              </a:spcAft>
            </a:pPr>
            <a:r>
              <a:rPr lang="en-GB" dirty="0"/>
              <a:t>      0.9 years</a:t>
            </a:r>
          </a:p>
          <a:p>
            <a:endParaRPr lang="en-GB" dirty="0"/>
          </a:p>
          <a:p>
            <a:pPr>
              <a:spcBef>
                <a:spcPts val="600"/>
              </a:spcBef>
              <a:spcAft>
                <a:spcPts val="600"/>
              </a:spcAft>
            </a:pPr>
            <a:endParaRPr lang="en-GB" dirty="0"/>
          </a:p>
          <a:p>
            <a:pPr>
              <a:spcBef>
                <a:spcPts val="300"/>
              </a:spcBef>
              <a:spcAft>
                <a:spcPts val="300"/>
              </a:spcAft>
            </a:pPr>
            <a:r>
              <a:rPr lang="en-GB" dirty="0">
                <a:solidFill>
                  <a:schemeClr val="accent2"/>
                </a:solidFill>
              </a:rPr>
              <a:t>     +</a:t>
            </a:r>
            <a:r>
              <a:rPr lang="en-GB" dirty="0">
                <a:solidFill>
                  <a:schemeClr val="accent2"/>
                </a:solidFill>
                <a:latin typeface="Arial" panose="020B0604020202020204" pitchFamily="34" charset="0"/>
                <a:ea typeface="Calibri" panose="020F0502020204030204" pitchFamily="34" charset="0"/>
              </a:rPr>
              <a:t>42</a:t>
            </a:r>
            <a:r>
              <a:rPr lang="en-GB" sz="1800" dirty="0">
                <a:solidFill>
                  <a:schemeClr val="accent2"/>
                </a:solidFill>
                <a:effectLst/>
                <a:latin typeface="Arial" panose="020B0604020202020204" pitchFamily="34" charset="0"/>
                <a:ea typeface="Calibri" panose="020F0502020204030204" pitchFamily="34" charset="0"/>
              </a:rPr>
              <a:t> </a:t>
            </a:r>
            <a:r>
              <a:rPr lang="en-GB" dirty="0">
                <a:solidFill>
                  <a:srgbClr val="FF0000"/>
                </a:solidFill>
              </a:rPr>
              <a:t>tonCO</a:t>
            </a:r>
            <a:r>
              <a:rPr lang="en-GB" baseline="-25000" dirty="0">
                <a:solidFill>
                  <a:srgbClr val="FF0000"/>
                </a:solidFill>
              </a:rPr>
              <a:t>2</a:t>
            </a:r>
            <a:endParaRPr lang="en-GB" sz="1800" dirty="0">
              <a:solidFill>
                <a:schemeClr val="accent2"/>
              </a:solidFill>
              <a:effectLst/>
              <a:latin typeface="Arial" panose="020B0604020202020204" pitchFamily="34" charset="0"/>
              <a:ea typeface="Calibri" panose="020F0502020204030204" pitchFamily="34" charset="0"/>
            </a:endParaRPr>
          </a:p>
          <a:p>
            <a:pPr>
              <a:spcBef>
                <a:spcPts val="300"/>
              </a:spcBef>
              <a:spcAft>
                <a:spcPts val="300"/>
              </a:spcAft>
            </a:pPr>
            <a:r>
              <a:rPr lang="en-GB" dirty="0">
                <a:solidFill>
                  <a:srgbClr val="0070C0"/>
                </a:solidFill>
                <a:latin typeface="Arial" panose="020B0604020202020204" pitchFamily="34" charset="0"/>
                <a:ea typeface="Calibri" panose="020F0502020204030204" pitchFamily="34" charset="0"/>
              </a:rPr>
              <a:t>      -33 </a:t>
            </a:r>
            <a:r>
              <a:rPr lang="en-GB" dirty="0">
                <a:solidFill>
                  <a:srgbClr val="0070C0"/>
                </a:solidFill>
              </a:rPr>
              <a:t>tonCO</a:t>
            </a:r>
            <a:r>
              <a:rPr lang="en-GB" baseline="-25000" dirty="0">
                <a:solidFill>
                  <a:srgbClr val="0070C0"/>
                </a:solidFill>
              </a:rPr>
              <a:t>2</a:t>
            </a:r>
            <a:r>
              <a:rPr lang="en-GB" dirty="0">
                <a:solidFill>
                  <a:srgbClr val="0070C0"/>
                </a:solidFill>
              </a:rPr>
              <a:t>/a</a:t>
            </a:r>
            <a:endParaRPr lang="en-GB" dirty="0"/>
          </a:p>
          <a:p>
            <a:pPr>
              <a:spcBef>
                <a:spcPts val="300"/>
              </a:spcBef>
              <a:spcAft>
                <a:spcPts val="300"/>
              </a:spcAft>
            </a:pPr>
            <a:r>
              <a:rPr lang="en-GB" dirty="0"/>
              <a:t>      1.3 years</a:t>
            </a:r>
          </a:p>
        </p:txBody>
      </p:sp>
      <p:sp>
        <p:nvSpPr>
          <p:cNvPr id="37" name="TextBox 36">
            <a:extLst>
              <a:ext uri="{FF2B5EF4-FFF2-40B4-BE49-F238E27FC236}">
                <a16:creationId xmlns:a16="http://schemas.microsoft.com/office/drawing/2014/main" id="{12A63D98-36A5-A71F-BCA5-226381081765}"/>
              </a:ext>
            </a:extLst>
          </p:cNvPr>
          <p:cNvSpPr txBox="1"/>
          <p:nvPr/>
        </p:nvSpPr>
        <p:spPr>
          <a:xfrm>
            <a:off x="8149005" y="3069211"/>
            <a:ext cx="2298267" cy="3239348"/>
          </a:xfrm>
          <a:prstGeom prst="rect">
            <a:avLst/>
          </a:prstGeom>
          <a:noFill/>
        </p:spPr>
        <p:txBody>
          <a:bodyPr wrap="square" rtlCol="0">
            <a:spAutoFit/>
          </a:bodyPr>
          <a:lstStyle/>
          <a:p>
            <a:pPr>
              <a:spcBef>
                <a:spcPts val="600"/>
              </a:spcBef>
              <a:spcAft>
                <a:spcPts val="600"/>
              </a:spcAft>
            </a:pPr>
            <a:r>
              <a:rPr lang="en-GB" b="1" dirty="0"/>
              <a:t>50 mm insulation</a:t>
            </a:r>
            <a:endParaRPr lang="en-GB" dirty="0"/>
          </a:p>
          <a:p>
            <a:pPr>
              <a:spcBef>
                <a:spcPts val="300"/>
              </a:spcBef>
              <a:spcAft>
                <a:spcPts val="300"/>
              </a:spcAft>
            </a:pPr>
            <a:r>
              <a:rPr lang="en-GB" dirty="0"/>
              <a:t>Investment:</a:t>
            </a:r>
          </a:p>
          <a:p>
            <a:pPr>
              <a:spcBef>
                <a:spcPts val="300"/>
              </a:spcBef>
              <a:spcAft>
                <a:spcPts val="300"/>
              </a:spcAft>
            </a:pPr>
            <a:r>
              <a:rPr lang="en-GB" dirty="0"/>
              <a:t>Operational savings:</a:t>
            </a:r>
          </a:p>
          <a:p>
            <a:pPr>
              <a:spcBef>
                <a:spcPts val="300"/>
              </a:spcBef>
              <a:spcAft>
                <a:spcPts val="300"/>
              </a:spcAft>
            </a:pPr>
            <a:r>
              <a:rPr lang="en-GB" dirty="0"/>
              <a:t>Payback time:</a:t>
            </a:r>
          </a:p>
          <a:p>
            <a:endParaRPr lang="en-GB" dirty="0"/>
          </a:p>
          <a:p>
            <a:pPr>
              <a:spcBef>
                <a:spcPts val="600"/>
              </a:spcBef>
              <a:spcAft>
                <a:spcPts val="600"/>
              </a:spcAft>
            </a:pPr>
            <a:r>
              <a:rPr lang="en-GB" b="1" dirty="0"/>
              <a:t>120 mm insulation</a:t>
            </a:r>
          </a:p>
          <a:p>
            <a:pPr>
              <a:spcBef>
                <a:spcPts val="300"/>
              </a:spcBef>
              <a:spcAft>
                <a:spcPts val="300"/>
              </a:spcAft>
            </a:pPr>
            <a:r>
              <a:rPr lang="en-GB" dirty="0"/>
              <a:t>Investment:</a:t>
            </a:r>
          </a:p>
          <a:p>
            <a:pPr>
              <a:spcBef>
                <a:spcPts val="300"/>
              </a:spcBef>
              <a:spcAft>
                <a:spcPts val="300"/>
              </a:spcAft>
            </a:pPr>
            <a:r>
              <a:rPr lang="en-GB" dirty="0"/>
              <a:t>Operational savings:</a:t>
            </a:r>
          </a:p>
          <a:p>
            <a:pPr>
              <a:spcBef>
                <a:spcPts val="300"/>
              </a:spcBef>
              <a:spcAft>
                <a:spcPts val="300"/>
              </a:spcAft>
            </a:pPr>
            <a:r>
              <a:rPr lang="en-GB" dirty="0"/>
              <a:t>Payback time:</a:t>
            </a:r>
          </a:p>
        </p:txBody>
      </p:sp>
      <p:sp>
        <p:nvSpPr>
          <p:cNvPr id="38" name="TextBox 37">
            <a:extLst>
              <a:ext uri="{FF2B5EF4-FFF2-40B4-BE49-F238E27FC236}">
                <a16:creationId xmlns:a16="http://schemas.microsoft.com/office/drawing/2014/main" id="{56DAD64B-4B11-A184-C0E4-9698694680D0}"/>
              </a:ext>
            </a:extLst>
          </p:cNvPr>
          <p:cNvSpPr txBox="1"/>
          <p:nvPr/>
        </p:nvSpPr>
        <p:spPr>
          <a:xfrm>
            <a:off x="9870452" y="3065426"/>
            <a:ext cx="2145481" cy="3239348"/>
          </a:xfrm>
          <a:prstGeom prst="rect">
            <a:avLst/>
          </a:prstGeom>
          <a:noFill/>
        </p:spPr>
        <p:txBody>
          <a:bodyPr wrap="square" rtlCol="0">
            <a:spAutoFit/>
          </a:bodyPr>
          <a:lstStyle/>
          <a:p>
            <a:pPr>
              <a:spcBef>
                <a:spcPts val="600"/>
              </a:spcBef>
              <a:spcAft>
                <a:spcPts val="600"/>
              </a:spcAft>
            </a:pPr>
            <a:endParaRPr lang="en-GB" dirty="0">
              <a:solidFill>
                <a:srgbClr val="FF0000"/>
              </a:solidFill>
            </a:endParaRPr>
          </a:p>
          <a:p>
            <a:pPr>
              <a:spcBef>
                <a:spcPts val="300"/>
              </a:spcBef>
              <a:spcAft>
                <a:spcPts val="300"/>
              </a:spcAft>
            </a:pPr>
            <a:r>
              <a:rPr lang="en-GB" dirty="0">
                <a:solidFill>
                  <a:srgbClr val="FF0000"/>
                </a:solidFill>
              </a:rPr>
              <a:t>   -1,026,000 €</a:t>
            </a:r>
            <a:endParaRPr lang="en-GB" baseline="-25000" dirty="0">
              <a:solidFill>
                <a:srgbClr val="FF0000"/>
              </a:solidFill>
            </a:endParaRPr>
          </a:p>
          <a:p>
            <a:pPr>
              <a:spcBef>
                <a:spcPts val="300"/>
              </a:spcBef>
              <a:spcAft>
                <a:spcPts val="300"/>
              </a:spcAft>
            </a:pPr>
            <a:r>
              <a:rPr lang="en-GB" dirty="0"/>
              <a:t>       </a:t>
            </a:r>
            <a:r>
              <a:rPr lang="en-GB" dirty="0">
                <a:solidFill>
                  <a:srgbClr val="0070C0"/>
                </a:solidFill>
              </a:rPr>
              <a:t>+18,600 €/a</a:t>
            </a:r>
          </a:p>
          <a:p>
            <a:pPr>
              <a:spcBef>
                <a:spcPts val="300"/>
              </a:spcBef>
              <a:spcAft>
                <a:spcPts val="300"/>
              </a:spcAft>
            </a:pPr>
            <a:r>
              <a:rPr lang="en-GB" dirty="0"/>
              <a:t>                55 years</a:t>
            </a:r>
          </a:p>
          <a:p>
            <a:endParaRPr lang="en-GB" dirty="0"/>
          </a:p>
          <a:p>
            <a:pPr>
              <a:spcBef>
                <a:spcPts val="600"/>
              </a:spcBef>
              <a:spcAft>
                <a:spcPts val="600"/>
              </a:spcAft>
            </a:pPr>
            <a:endParaRPr lang="en-GB" dirty="0"/>
          </a:p>
          <a:p>
            <a:pPr>
              <a:spcBef>
                <a:spcPts val="300"/>
              </a:spcBef>
              <a:spcAft>
                <a:spcPts val="300"/>
              </a:spcAft>
            </a:pPr>
            <a:r>
              <a:rPr lang="en-GB" dirty="0">
                <a:solidFill>
                  <a:schemeClr val="accent2"/>
                </a:solidFill>
              </a:rPr>
              <a:t>   -</a:t>
            </a:r>
            <a:r>
              <a:rPr lang="en-GB" dirty="0">
                <a:solidFill>
                  <a:schemeClr val="accent2"/>
                </a:solidFill>
                <a:latin typeface="Arial" panose="020B0604020202020204" pitchFamily="34" charset="0"/>
                <a:ea typeface="Calibri" panose="020F0502020204030204" pitchFamily="34" charset="0"/>
              </a:rPr>
              <a:t>1,073,000 </a:t>
            </a:r>
            <a:r>
              <a:rPr lang="en-GB" dirty="0">
                <a:solidFill>
                  <a:srgbClr val="FF0000"/>
                </a:solidFill>
              </a:rPr>
              <a:t>€</a:t>
            </a:r>
            <a:endParaRPr lang="en-GB" sz="1800" dirty="0">
              <a:solidFill>
                <a:schemeClr val="accent2"/>
              </a:solidFill>
              <a:effectLst/>
              <a:latin typeface="Arial" panose="020B0604020202020204" pitchFamily="34" charset="0"/>
              <a:ea typeface="Calibri" panose="020F0502020204030204" pitchFamily="34" charset="0"/>
            </a:endParaRPr>
          </a:p>
          <a:p>
            <a:pPr>
              <a:spcBef>
                <a:spcPts val="300"/>
              </a:spcBef>
              <a:spcAft>
                <a:spcPts val="300"/>
              </a:spcAft>
            </a:pPr>
            <a:r>
              <a:rPr lang="en-GB" dirty="0">
                <a:solidFill>
                  <a:srgbClr val="0070C0"/>
                </a:solidFill>
                <a:latin typeface="Arial" panose="020B0604020202020204" pitchFamily="34" charset="0"/>
                <a:ea typeface="Calibri" panose="020F0502020204030204" pitchFamily="34" charset="0"/>
              </a:rPr>
              <a:t>       </a:t>
            </a:r>
            <a:r>
              <a:rPr lang="en-GB" dirty="0">
                <a:solidFill>
                  <a:srgbClr val="0070C0"/>
                </a:solidFill>
              </a:rPr>
              <a:t>+25,900 €/a</a:t>
            </a:r>
            <a:endParaRPr lang="en-GB" dirty="0"/>
          </a:p>
          <a:p>
            <a:pPr>
              <a:spcBef>
                <a:spcPts val="300"/>
              </a:spcBef>
              <a:spcAft>
                <a:spcPts val="300"/>
              </a:spcAft>
            </a:pPr>
            <a:r>
              <a:rPr lang="en-GB" dirty="0"/>
              <a:t>                41 years</a:t>
            </a:r>
          </a:p>
        </p:txBody>
      </p:sp>
      <p:pic>
        <p:nvPicPr>
          <p:cNvPr id="3" name="Picture 2">
            <a:extLst>
              <a:ext uri="{FF2B5EF4-FFF2-40B4-BE49-F238E27FC236}">
                <a16:creationId xmlns:a16="http://schemas.microsoft.com/office/drawing/2014/main" id="{B4B06C47-30CE-54CE-969C-C5355A9A2F0B}"/>
              </a:ext>
            </a:extLst>
          </p:cNvPr>
          <p:cNvPicPr>
            <a:picLocks noChangeAspect="1"/>
          </p:cNvPicPr>
          <p:nvPr/>
        </p:nvPicPr>
        <p:blipFill>
          <a:blip r:embed="rId3"/>
          <a:stretch>
            <a:fillRect/>
          </a:stretch>
        </p:blipFill>
        <p:spPr>
          <a:xfrm>
            <a:off x="262247" y="1483330"/>
            <a:ext cx="1322005" cy="829545"/>
          </a:xfrm>
          <a:prstGeom prst="rect">
            <a:avLst/>
          </a:prstGeom>
        </p:spPr>
      </p:pic>
      <p:pic>
        <p:nvPicPr>
          <p:cNvPr id="8" name="Picture 7">
            <a:extLst>
              <a:ext uri="{FF2B5EF4-FFF2-40B4-BE49-F238E27FC236}">
                <a16:creationId xmlns:a16="http://schemas.microsoft.com/office/drawing/2014/main" id="{9B55B5A8-502C-A05A-838F-B134F75678E0}"/>
              </a:ext>
            </a:extLst>
          </p:cNvPr>
          <p:cNvPicPr>
            <a:picLocks noChangeAspect="1"/>
          </p:cNvPicPr>
          <p:nvPr/>
        </p:nvPicPr>
        <p:blipFill>
          <a:blip r:embed="rId4"/>
          <a:stretch>
            <a:fillRect/>
          </a:stretch>
        </p:blipFill>
        <p:spPr>
          <a:xfrm>
            <a:off x="5003101" y="1348785"/>
            <a:ext cx="1313696" cy="949943"/>
          </a:xfrm>
          <a:prstGeom prst="rect">
            <a:avLst/>
          </a:prstGeom>
        </p:spPr>
      </p:pic>
      <p:sp>
        <p:nvSpPr>
          <p:cNvPr id="4" name="Google Shape;68;p14">
            <a:extLst>
              <a:ext uri="{FF2B5EF4-FFF2-40B4-BE49-F238E27FC236}">
                <a16:creationId xmlns:a16="http://schemas.microsoft.com/office/drawing/2014/main" id="{6EC77085-82A8-0D0D-FE64-1C5175958B3D}"/>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14</a:t>
            </a:fld>
            <a:endParaRPr lang="en" dirty="0">
              <a:solidFill>
                <a:srgbClr val="999999"/>
              </a:solidFill>
            </a:endParaRPr>
          </a:p>
        </p:txBody>
      </p:sp>
    </p:spTree>
    <p:extLst>
      <p:ext uri="{BB962C8B-B14F-4D97-AF65-F5344CB8AC3E}">
        <p14:creationId xmlns:p14="http://schemas.microsoft.com/office/powerpoint/2010/main" val="28350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xEl>
                                              <p:pRg st="5" end="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xEl>
                                              <p:pRg st="7" end="7"/>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xEl>
                                              <p:pRg st="8" end="8"/>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xEl>
                                              <p:pRg st="6" end="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xEl>
                                              <p:pRg st="7" end="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xEl>
                                              <p:pRg st="1" end="1"/>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xEl>
                                              <p:pRg st="2" end="2"/>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xEl>
                                              <p:pRg st="3" end="3"/>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4">
                                            <p:txEl>
                                              <p:pRg st="1" end="1"/>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4">
                                            <p:txEl>
                                              <p:pRg st="2" end="2"/>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3">
                                            <p:txEl>
                                              <p:pRg st="5" end="5"/>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3">
                                            <p:txEl>
                                              <p:pRg st="6" end="6"/>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3">
                                            <p:txEl>
                                              <p:pRg st="7" end="7"/>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3">
                                            <p:txEl>
                                              <p:pRg st="8" end="8"/>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4">
                                            <p:txEl>
                                              <p:pRg st="6" end="6"/>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4">
                                            <p:txEl>
                                              <p:pRg st="7" end="7"/>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4">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7">
                                            <p:txEl>
                                              <p:pRg st="0" end="0"/>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7">
                                            <p:txEl>
                                              <p:pRg st="1" end="1"/>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7">
                                            <p:txEl>
                                              <p:pRg st="2" end="2"/>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7">
                                            <p:txEl>
                                              <p:pRg st="3" end="3"/>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8">
                                            <p:txEl>
                                              <p:pRg st="1" end="1"/>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8">
                                            <p:txEl>
                                              <p:pRg st="2" end="2"/>
                                            </p:txEl>
                                          </p:spTgt>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7">
                                            <p:txEl>
                                              <p:pRg st="5" end="5"/>
                                            </p:txEl>
                                          </p:spTgt>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7">
                                            <p:txEl>
                                              <p:pRg st="6" end="6"/>
                                            </p:txEl>
                                          </p:spTgt>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37">
                                            <p:txEl>
                                              <p:pRg st="7" end="7"/>
                                            </p:txEl>
                                          </p:spTgt>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7">
                                            <p:txEl>
                                              <p:pRg st="8" end="8"/>
                                            </p:txEl>
                                          </p:spTgt>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8">
                                            <p:txEl>
                                              <p:pRg st="6" end="6"/>
                                            </p:txEl>
                                          </p:spTgt>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8">
                                            <p:txEl>
                                              <p:pRg st="7" end="7"/>
                                            </p:txEl>
                                          </p:spTgt>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7FED9-79AF-2FED-DEF7-CD739BDD9E80}"/>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9D3C6D1-52D3-3174-7818-D6A566EB1A5D}"/>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Insulation of radiator niche</a:t>
            </a:r>
          </a:p>
        </p:txBody>
      </p:sp>
      <p:grpSp>
        <p:nvGrpSpPr>
          <p:cNvPr id="10" name="Group 9">
            <a:extLst>
              <a:ext uri="{FF2B5EF4-FFF2-40B4-BE49-F238E27FC236}">
                <a16:creationId xmlns:a16="http://schemas.microsoft.com/office/drawing/2014/main" id="{51FC468E-77E3-3D7D-4238-444F9F09504C}"/>
              </a:ext>
            </a:extLst>
          </p:cNvPr>
          <p:cNvGrpSpPr/>
          <p:nvPr/>
        </p:nvGrpSpPr>
        <p:grpSpPr>
          <a:xfrm>
            <a:off x="957434" y="1523625"/>
            <a:ext cx="8317193" cy="5053405"/>
            <a:chOff x="3124200" y="1623377"/>
            <a:chExt cx="5943600" cy="3611245"/>
          </a:xfrm>
        </p:grpSpPr>
        <p:pic>
          <p:nvPicPr>
            <p:cNvPr id="8" name="Picture 7" descr="A screen shot of a graph&#10;&#10;AI-generated content may be incorrect.">
              <a:extLst>
                <a:ext uri="{FF2B5EF4-FFF2-40B4-BE49-F238E27FC236}">
                  <a16:creationId xmlns:a16="http://schemas.microsoft.com/office/drawing/2014/main" id="{B68A9AF3-1CD3-E3B1-82DD-FE3902412C4B}"/>
                </a:ext>
              </a:extLst>
            </p:cNvPr>
            <p:cNvPicPr>
              <a:picLocks noChangeAspect="1"/>
            </p:cNvPicPr>
            <p:nvPr/>
          </p:nvPicPr>
          <p:blipFill rotWithShape="1">
            <a:blip r:embed="rId3">
              <a:extLst>
                <a:ext uri="{28A0092B-C50C-407E-A947-70E740481C1C}">
                  <a14:useLocalDpi xmlns:a14="http://schemas.microsoft.com/office/drawing/2010/main" val="0"/>
                </a:ext>
              </a:extLst>
            </a:blip>
            <a:srcRect l="700" t="1166" r="3380" b="1700"/>
            <a:stretch/>
          </p:blipFill>
          <p:spPr bwMode="auto">
            <a:xfrm>
              <a:off x="3124200" y="1623377"/>
              <a:ext cx="5943600" cy="361124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F617E92-3D4F-9876-D2D8-16B7AF247401}"/>
                </a:ext>
              </a:extLst>
            </p:cNvPr>
            <p:cNvPicPr>
              <a:picLocks noChangeAspect="1"/>
            </p:cNvPicPr>
            <p:nvPr/>
          </p:nvPicPr>
          <p:blipFill>
            <a:blip r:embed="rId4"/>
            <a:stretch>
              <a:fillRect/>
            </a:stretch>
          </p:blipFill>
          <p:spPr>
            <a:xfrm>
              <a:off x="3565956" y="2322908"/>
              <a:ext cx="4755292" cy="2408129"/>
            </a:xfrm>
            <a:prstGeom prst="rect">
              <a:avLst/>
            </a:prstGeom>
          </p:spPr>
        </p:pic>
      </p:grpSp>
      <p:sp>
        <p:nvSpPr>
          <p:cNvPr id="3" name="TextBox 2">
            <a:extLst>
              <a:ext uri="{FF2B5EF4-FFF2-40B4-BE49-F238E27FC236}">
                <a16:creationId xmlns:a16="http://schemas.microsoft.com/office/drawing/2014/main" id="{6A9619F8-985B-FFE2-AE4D-7780B650F9A9}"/>
              </a:ext>
            </a:extLst>
          </p:cNvPr>
          <p:cNvSpPr txBox="1"/>
          <p:nvPr/>
        </p:nvSpPr>
        <p:spPr>
          <a:xfrm>
            <a:off x="9339939" y="5487617"/>
            <a:ext cx="1917206" cy="769441"/>
          </a:xfrm>
          <a:prstGeom prst="rect">
            <a:avLst/>
          </a:prstGeom>
          <a:noFill/>
        </p:spPr>
        <p:txBody>
          <a:bodyPr wrap="square" rtlCol="0">
            <a:spAutoFit/>
          </a:bodyPr>
          <a:lstStyle/>
          <a:p>
            <a:pPr algn="ctr"/>
            <a:r>
              <a:rPr lang="en-US" sz="2200" dirty="0"/>
              <a:t>Highest temperatures</a:t>
            </a:r>
          </a:p>
        </p:txBody>
      </p:sp>
      <p:sp>
        <p:nvSpPr>
          <p:cNvPr id="14" name="Freeform: Shape 13">
            <a:extLst>
              <a:ext uri="{FF2B5EF4-FFF2-40B4-BE49-F238E27FC236}">
                <a16:creationId xmlns:a16="http://schemas.microsoft.com/office/drawing/2014/main" id="{19B793F7-ED22-A6D8-765C-45FF8DF78C2E}"/>
              </a:ext>
            </a:extLst>
          </p:cNvPr>
          <p:cNvSpPr/>
          <p:nvPr/>
        </p:nvSpPr>
        <p:spPr>
          <a:xfrm flipH="1">
            <a:off x="4924542" y="4260180"/>
            <a:ext cx="4502485" cy="1750435"/>
          </a:xfrm>
          <a:custGeom>
            <a:avLst/>
            <a:gdLst>
              <a:gd name="connsiteX0" fmla="*/ 3510456 w 3510456"/>
              <a:gd name="connsiteY0" fmla="*/ 0 h 1750435"/>
              <a:gd name="connsiteX1" fmla="*/ 1786759 w 3510456"/>
              <a:gd name="connsiteY1" fmla="*/ 1660634 h 1750435"/>
              <a:gd name="connsiteX2" fmla="*/ 0 w 3510456"/>
              <a:gd name="connsiteY2" fmla="*/ 1524000 h 1750435"/>
            </a:gdLst>
            <a:ahLst/>
            <a:cxnLst>
              <a:cxn ang="0">
                <a:pos x="connsiteX0" y="connsiteY0"/>
              </a:cxn>
              <a:cxn ang="0">
                <a:pos x="connsiteX1" y="connsiteY1"/>
              </a:cxn>
              <a:cxn ang="0">
                <a:pos x="connsiteX2" y="connsiteY2"/>
              </a:cxn>
            </a:cxnLst>
            <a:rect l="l" t="t" r="r" b="b"/>
            <a:pathLst>
              <a:path w="3510456" h="1750435">
                <a:moveTo>
                  <a:pt x="3510456" y="0"/>
                </a:moveTo>
                <a:cubicBezTo>
                  <a:pt x="2941145" y="703317"/>
                  <a:pt x="2371835" y="1406634"/>
                  <a:pt x="1786759" y="1660634"/>
                </a:cubicBezTo>
                <a:cubicBezTo>
                  <a:pt x="1201683" y="1914634"/>
                  <a:pt x="299545" y="1552028"/>
                  <a:pt x="0" y="152400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4" name="Google Shape;68;p14">
            <a:extLst>
              <a:ext uri="{FF2B5EF4-FFF2-40B4-BE49-F238E27FC236}">
                <a16:creationId xmlns:a16="http://schemas.microsoft.com/office/drawing/2014/main" id="{71B33D4E-1BFD-C981-F4DD-56CF8FF1D234}"/>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15</a:t>
            </a:fld>
            <a:endParaRPr lang="en" dirty="0">
              <a:solidFill>
                <a:srgbClr val="999999"/>
              </a:solidFill>
            </a:endParaRPr>
          </a:p>
        </p:txBody>
      </p:sp>
    </p:spTree>
    <p:extLst>
      <p:ext uri="{BB962C8B-B14F-4D97-AF65-F5344CB8AC3E}">
        <p14:creationId xmlns:p14="http://schemas.microsoft.com/office/powerpoint/2010/main" val="7258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155A-305E-645F-B6EA-55B09EDFB9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18F5F539-978B-E1E2-7859-1CB5E435F4E8}"/>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Insulation of radiator niche</a:t>
            </a:r>
          </a:p>
        </p:txBody>
      </p:sp>
      <p:sp>
        <p:nvSpPr>
          <p:cNvPr id="25" name="Freeform: Shape 24">
            <a:extLst>
              <a:ext uri="{FF2B5EF4-FFF2-40B4-BE49-F238E27FC236}">
                <a16:creationId xmlns:a16="http://schemas.microsoft.com/office/drawing/2014/main" id="{563CE3E6-3347-0629-6FFA-F62862EAC411}"/>
              </a:ext>
            </a:extLst>
          </p:cNvPr>
          <p:cNvSpPr/>
          <p:nvPr/>
        </p:nvSpPr>
        <p:spPr>
          <a:xfrm rot="16200000" flipH="1" flipV="1">
            <a:off x="4222045" y="3385873"/>
            <a:ext cx="674784" cy="1991801"/>
          </a:xfrm>
          <a:custGeom>
            <a:avLst/>
            <a:gdLst>
              <a:gd name="connsiteX0" fmla="*/ 566534 w 864331"/>
              <a:gd name="connsiteY0" fmla="*/ 149264 h 2678115"/>
              <a:gd name="connsiteX1" fmla="*/ 759658 w 864331"/>
              <a:gd name="connsiteY1" fmla="*/ 614998 h 2678115"/>
              <a:gd name="connsiteX2" fmla="*/ 527333 w 864331"/>
              <a:gd name="connsiteY2" fmla="*/ 1913378 h 2678115"/>
              <a:gd name="connsiteX3" fmla="*/ 127705 w 864331"/>
              <a:gd name="connsiteY3" fmla="*/ 2477893 h 2678115"/>
              <a:gd name="connsiteX4" fmla="*/ 5785 w 864331"/>
              <a:gd name="connsiteY4" fmla="*/ 2666184 h 2678115"/>
              <a:gd name="connsiteX5" fmla="*/ 183924 w 864331"/>
              <a:gd name="connsiteY5" fmla="*/ 2548472 h 2678115"/>
              <a:gd name="connsiteX6" fmla="*/ 563062 w 864331"/>
              <a:gd name="connsiteY6" fmla="*/ 2026290 h 2678115"/>
              <a:gd name="connsiteX7" fmla="*/ 841615 w 864331"/>
              <a:gd name="connsiteY7" fmla="*/ 600876 h 2678115"/>
              <a:gd name="connsiteX8" fmla="*/ 693279 w 864331"/>
              <a:gd name="connsiteY8" fmla="*/ 191597 h 2678115"/>
              <a:gd name="connsiteX9" fmla="*/ 526401 w 864331"/>
              <a:gd name="connsiteY9" fmla="*/ 1066 h 2678115"/>
              <a:gd name="connsiteX10" fmla="*/ 472045 w 864331"/>
              <a:gd name="connsiteY10" fmla="*/ 92810 h 2678115"/>
              <a:gd name="connsiteX11" fmla="*/ 462308 w 864331"/>
              <a:gd name="connsiteY11" fmla="*/ 441135 h 2678115"/>
              <a:gd name="connsiteX12" fmla="*/ 538339 w 864331"/>
              <a:gd name="connsiteY12" fmla="*/ 318631 h 2678115"/>
              <a:gd name="connsiteX13" fmla="*/ 566534 w 864331"/>
              <a:gd name="connsiteY13" fmla="*/ 149264 h 26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331" h="2678115">
                <a:moveTo>
                  <a:pt x="566534" y="149264"/>
                </a:moveTo>
                <a:cubicBezTo>
                  <a:pt x="637315" y="301266"/>
                  <a:pt x="724606" y="448476"/>
                  <a:pt x="759658" y="614998"/>
                </a:cubicBezTo>
                <a:cubicBezTo>
                  <a:pt x="845595" y="1024404"/>
                  <a:pt x="702169" y="1543190"/>
                  <a:pt x="527333" y="1913378"/>
                </a:cubicBezTo>
                <a:cubicBezTo>
                  <a:pt x="428781" y="2122099"/>
                  <a:pt x="281037" y="2307138"/>
                  <a:pt x="127705" y="2477893"/>
                </a:cubicBezTo>
                <a:cubicBezTo>
                  <a:pt x="99003" y="2509779"/>
                  <a:pt x="-28419" y="2613792"/>
                  <a:pt x="5785" y="2666184"/>
                </a:cubicBezTo>
                <a:cubicBezTo>
                  <a:pt x="41431" y="2720785"/>
                  <a:pt x="163097" y="2571594"/>
                  <a:pt x="183924" y="2548472"/>
                </a:cubicBezTo>
                <a:cubicBezTo>
                  <a:pt x="326926" y="2390120"/>
                  <a:pt x="466881" y="2217814"/>
                  <a:pt x="563062" y="2026290"/>
                </a:cubicBezTo>
                <a:cubicBezTo>
                  <a:pt x="769310" y="1615750"/>
                  <a:pt x="924419" y="1062241"/>
                  <a:pt x="841615" y="600876"/>
                </a:cubicBezTo>
                <a:cubicBezTo>
                  <a:pt x="815792" y="457078"/>
                  <a:pt x="739761" y="328486"/>
                  <a:pt x="693279" y="191597"/>
                </a:cubicBezTo>
                <a:cubicBezTo>
                  <a:pt x="930938" y="332025"/>
                  <a:pt x="682442" y="-21788"/>
                  <a:pt x="526401" y="1066"/>
                </a:cubicBezTo>
                <a:cubicBezTo>
                  <a:pt x="483475" y="7416"/>
                  <a:pt x="476955" y="57520"/>
                  <a:pt x="472045" y="92810"/>
                </a:cubicBezTo>
                <a:cubicBezTo>
                  <a:pt x="460022" y="180192"/>
                  <a:pt x="423023" y="359838"/>
                  <a:pt x="462308" y="441135"/>
                </a:cubicBezTo>
                <a:cubicBezTo>
                  <a:pt x="513024" y="545707"/>
                  <a:pt x="538339" y="344166"/>
                  <a:pt x="538339" y="318631"/>
                </a:cubicBezTo>
                <a:cubicBezTo>
                  <a:pt x="538424" y="256655"/>
                  <a:pt x="539440" y="205719"/>
                  <a:pt x="566534" y="149264"/>
                </a:cubicBezTo>
              </a:path>
            </a:pathLst>
          </a:custGeom>
          <a:solidFill>
            <a:srgbClr val="0C0C0C"/>
          </a:solidFill>
          <a:ln w="8467"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23364883-0FF6-7884-0543-44BFD75E2397}"/>
              </a:ext>
            </a:extLst>
          </p:cNvPr>
          <p:cNvGrpSpPr/>
          <p:nvPr/>
        </p:nvGrpSpPr>
        <p:grpSpPr>
          <a:xfrm>
            <a:off x="254707" y="1410022"/>
            <a:ext cx="5414418" cy="612884"/>
            <a:chOff x="213705" y="1323466"/>
            <a:chExt cx="5414418" cy="612884"/>
          </a:xfrm>
        </p:grpSpPr>
        <p:pic>
          <p:nvPicPr>
            <p:cNvPr id="16" name="Picture 15">
              <a:extLst>
                <a:ext uri="{FF2B5EF4-FFF2-40B4-BE49-F238E27FC236}">
                  <a16:creationId xmlns:a16="http://schemas.microsoft.com/office/drawing/2014/main" id="{E30ACDA6-7194-F247-5563-06081F3E5111}"/>
                </a:ext>
              </a:extLst>
            </p:cNvPr>
            <p:cNvPicPr>
              <a:picLocks noChangeAspect="1"/>
            </p:cNvPicPr>
            <p:nvPr/>
          </p:nvPicPr>
          <p:blipFill>
            <a:blip r:embed="rId3"/>
            <a:srcRect b="33283"/>
            <a:stretch/>
          </p:blipFill>
          <p:spPr>
            <a:xfrm>
              <a:off x="213705" y="1323466"/>
              <a:ext cx="5414418" cy="610324"/>
            </a:xfrm>
            <a:prstGeom prst="rect">
              <a:avLst/>
            </a:prstGeom>
          </p:spPr>
        </p:pic>
        <p:pic>
          <p:nvPicPr>
            <p:cNvPr id="18" name="Picture 17">
              <a:extLst>
                <a:ext uri="{FF2B5EF4-FFF2-40B4-BE49-F238E27FC236}">
                  <a16:creationId xmlns:a16="http://schemas.microsoft.com/office/drawing/2014/main" id="{2ABE2CA2-4E22-D05F-0FA0-8875C2DA9D37}"/>
                </a:ext>
              </a:extLst>
            </p:cNvPr>
            <p:cNvPicPr>
              <a:picLocks noChangeAspect="1"/>
            </p:cNvPicPr>
            <p:nvPr/>
          </p:nvPicPr>
          <p:blipFill>
            <a:blip r:embed="rId4"/>
            <a:srcRect l="290" t="83086" r="91632" b="782"/>
            <a:stretch/>
          </p:blipFill>
          <p:spPr>
            <a:xfrm rot="5400000">
              <a:off x="4722464" y="1299926"/>
              <a:ext cx="369332" cy="903516"/>
            </a:xfrm>
            <a:prstGeom prst="rect">
              <a:avLst/>
            </a:prstGeom>
          </p:spPr>
        </p:pic>
      </p:grpSp>
      <p:grpSp>
        <p:nvGrpSpPr>
          <p:cNvPr id="19" name="Group 18">
            <a:extLst>
              <a:ext uri="{FF2B5EF4-FFF2-40B4-BE49-F238E27FC236}">
                <a16:creationId xmlns:a16="http://schemas.microsoft.com/office/drawing/2014/main" id="{FB596322-AA92-2D77-9161-DC6D415204BB}"/>
              </a:ext>
            </a:extLst>
          </p:cNvPr>
          <p:cNvGrpSpPr/>
          <p:nvPr/>
        </p:nvGrpSpPr>
        <p:grpSpPr>
          <a:xfrm>
            <a:off x="5945165" y="1410018"/>
            <a:ext cx="5935033" cy="610328"/>
            <a:chOff x="5963415" y="1332261"/>
            <a:chExt cx="5935033" cy="610328"/>
          </a:xfrm>
        </p:grpSpPr>
        <p:pic>
          <p:nvPicPr>
            <p:cNvPr id="20" name="Picture 19">
              <a:extLst>
                <a:ext uri="{FF2B5EF4-FFF2-40B4-BE49-F238E27FC236}">
                  <a16:creationId xmlns:a16="http://schemas.microsoft.com/office/drawing/2014/main" id="{C6576CA6-7EFC-0356-552B-C86412A0E227}"/>
                </a:ext>
              </a:extLst>
            </p:cNvPr>
            <p:cNvPicPr>
              <a:picLocks noChangeAspect="1"/>
            </p:cNvPicPr>
            <p:nvPr/>
          </p:nvPicPr>
          <p:blipFill>
            <a:blip r:embed="rId5"/>
            <a:srcRect b="33283"/>
            <a:stretch/>
          </p:blipFill>
          <p:spPr>
            <a:xfrm>
              <a:off x="5963415" y="1332261"/>
              <a:ext cx="5935033" cy="610325"/>
            </a:xfrm>
            <a:prstGeom prst="rect">
              <a:avLst/>
            </a:prstGeom>
          </p:spPr>
        </p:pic>
        <p:pic>
          <p:nvPicPr>
            <p:cNvPr id="21" name="Picture 20">
              <a:extLst>
                <a:ext uri="{FF2B5EF4-FFF2-40B4-BE49-F238E27FC236}">
                  <a16:creationId xmlns:a16="http://schemas.microsoft.com/office/drawing/2014/main" id="{DBE53E39-EFB1-046A-EB24-2B91CD8B97F8}"/>
                </a:ext>
              </a:extLst>
            </p:cNvPr>
            <p:cNvPicPr>
              <a:picLocks noChangeAspect="1"/>
            </p:cNvPicPr>
            <p:nvPr/>
          </p:nvPicPr>
          <p:blipFill>
            <a:blip r:embed="rId4"/>
            <a:srcRect l="290" t="83086" r="91632" b="782"/>
            <a:stretch/>
          </p:blipFill>
          <p:spPr>
            <a:xfrm rot="5400000">
              <a:off x="11001531" y="1306165"/>
              <a:ext cx="369332" cy="903516"/>
            </a:xfrm>
            <a:prstGeom prst="rect">
              <a:avLst/>
            </a:prstGeom>
          </p:spPr>
        </p:pic>
        <p:pic>
          <p:nvPicPr>
            <p:cNvPr id="23" name="Picture 22">
              <a:extLst>
                <a:ext uri="{FF2B5EF4-FFF2-40B4-BE49-F238E27FC236}">
                  <a16:creationId xmlns:a16="http://schemas.microsoft.com/office/drawing/2014/main" id="{4EFEA613-C825-2AAC-70EB-54B5BA35AA9C}"/>
                </a:ext>
              </a:extLst>
            </p:cNvPr>
            <p:cNvPicPr>
              <a:picLocks noChangeAspect="1"/>
            </p:cNvPicPr>
            <p:nvPr/>
          </p:nvPicPr>
          <p:blipFill>
            <a:blip r:embed="rId4"/>
            <a:srcRect l="290" t="83086" r="91632" b="782"/>
            <a:stretch/>
          </p:blipFill>
          <p:spPr>
            <a:xfrm rot="5400000">
              <a:off x="6106253" y="1565073"/>
              <a:ext cx="369332" cy="369856"/>
            </a:xfrm>
            <a:prstGeom prst="rect">
              <a:avLst/>
            </a:prstGeom>
          </p:spPr>
        </p:pic>
      </p:grpSp>
      <p:pic>
        <p:nvPicPr>
          <p:cNvPr id="27" name="Picture 26" descr="A snow on the side of a building&#10;&#10;Description automatically generated">
            <a:extLst>
              <a:ext uri="{FF2B5EF4-FFF2-40B4-BE49-F238E27FC236}">
                <a16:creationId xmlns:a16="http://schemas.microsoft.com/office/drawing/2014/main" id="{20EA0CF9-51B0-BFEE-4919-A2162D1D9F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51" r="15876" b="14751"/>
          <a:stretch/>
        </p:blipFill>
        <p:spPr bwMode="auto">
          <a:xfrm>
            <a:off x="254707" y="2193881"/>
            <a:ext cx="2915920" cy="2193925"/>
          </a:xfrm>
          <a:prstGeom prst="rect">
            <a:avLst/>
          </a:prstGeom>
          <a:ln>
            <a:noFill/>
          </a:ln>
          <a:extLst>
            <a:ext uri="{53640926-AAD7-44D8-BBD7-CCE9431645EC}">
              <a14:shadowObscured xmlns:a14="http://schemas.microsoft.com/office/drawing/2010/main"/>
            </a:ext>
          </a:extLst>
        </p:spPr>
      </p:pic>
      <p:pic>
        <p:nvPicPr>
          <p:cNvPr id="28" name="Picture 27" descr="A window with trees outside&#10;&#10;Description automatically generated">
            <a:extLst>
              <a:ext uri="{FF2B5EF4-FFF2-40B4-BE49-F238E27FC236}">
                <a16:creationId xmlns:a16="http://schemas.microsoft.com/office/drawing/2014/main" id="{63DE8FFC-8DF3-2CC1-ED78-55514DECF7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547" y="4466640"/>
            <a:ext cx="2926080" cy="2194560"/>
          </a:xfrm>
          <a:prstGeom prst="rect">
            <a:avLst/>
          </a:prstGeom>
        </p:spPr>
      </p:pic>
      <p:pic>
        <p:nvPicPr>
          <p:cNvPr id="29" name="Picture 28" descr="A room with a window and a bucket&#10;&#10;Description automatically generated">
            <a:extLst>
              <a:ext uri="{FF2B5EF4-FFF2-40B4-BE49-F238E27FC236}">
                <a16:creationId xmlns:a16="http://schemas.microsoft.com/office/drawing/2014/main" id="{619EE3A6-B57A-84AD-9811-1E3DC785ED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6265" y="2193881"/>
            <a:ext cx="3013710" cy="2194560"/>
          </a:xfrm>
          <a:prstGeom prst="rect">
            <a:avLst/>
          </a:prstGeom>
        </p:spPr>
      </p:pic>
      <p:pic>
        <p:nvPicPr>
          <p:cNvPr id="30" name="Picture 29" descr="A wall with a yellow pipe and white wall&#10;&#10;Description automatically generated with medium confidence">
            <a:extLst>
              <a:ext uri="{FF2B5EF4-FFF2-40B4-BE49-F238E27FC236}">
                <a16:creationId xmlns:a16="http://schemas.microsoft.com/office/drawing/2014/main" id="{F39A35F0-40D3-05CA-0F75-11BA59E056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 t="27700" r="29" b="16359"/>
          <a:stretch/>
        </p:blipFill>
        <p:spPr bwMode="auto">
          <a:xfrm>
            <a:off x="9005269" y="2199913"/>
            <a:ext cx="2925445" cy="2181860"/>
          </a:xfrm>
          <a:prstGeom prst="rect">
            <a:avLst/>
          </a:prstGeom>
          <a:ln>
            <a:noFill/>
          </a:ln>
          <a:extLst>
            <a:ext uri="{53640926-AAD7-44D8-BBD7-CCE9431645EC}">
              <a14:shadowObscured xmlns:a14="http://schemas.microsoft.com/office/drawing/2010/main"/>
            </a:ext>
          </a:extLst>
        </p:spPr>
      </p:pic>
      <p:pic>
        <p:nvPicPr>
          <p:cNvPr id="31" name="Picture 30" descr="A wall with a yellow frame&#10;&#10;Description automatically generated with medium confidence">
            <a:extLst>
              <a:ext uri="{FF2B5EF4-FFF2-40B4-BE49-F238E27FC236}">
                <a16:creationId xmlns:a16="http://schemas.microsoft.com/office/drawing/2014/main" id="{E1273576-4424-D55C-AA9A-14FCA4FAC9C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9208" b="26182"/>
          <a:stretch/>
        </p:blipFill>
        <p:spPr bwMode="auto">
          <a:xfrm>
            <a:off x="5906265" y="4466640"/>
            <a:ext cx="3013710" cy="2194560"/>
          </a:xfrm>
          <a:prstGeom prst="rect">
            <a:avLst/>
          </a:prstGeom>
          <a:ln>
            <a:noFill/>
          </a:ln>
          <a:extLst>
            <a:ext uri="{53640926-AAD7-44D8-BBD7-CCE9431645EC}">
              <a14:shadowObscured xmlns:a14="http://schemas.microsoft.com/office/drawing/2010/main"/>
            </a:ext>
          </a:extLst>
        </p:spPr>
      </p:pic>
      <p:pic>
        <p:nvPicPr>
          <p:cNvPr id="32" name="Picture 31" descr="A wall with pipes and a window&#10;&#10;Description automatically generated with medium confidence">
            <a:extLst>
              <a:ext uri="{FF2B5EF4-FFF2-40B4-BE49-F238E27FC236}">
                <a16:creationId xmlns:a16="http://schemas.microsoft.com/office/drawing/2014/main" id="{9DCC2C04-ACE1-3F9F-222C-15EAA70053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7182" y="4466640"/>
            <a:ext cx="2926080" cy="2194560"/>
          </a:xfrm>
          <a:prstGeom prst="rect">
            <a:avLst/>
          </a:prstGeom>
        </p:spPr>
      </p:pic>
    </p:spTree>
    <p:extLst>
      <p:ext uri="{BB962C8B-B14F-4D97-AF65-F5344CB8AC3E}">
        <p14:creationId xmlns:p14="http://schemas.microsoft.com/office/powerpoint/2010/main" val="35882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7DE42-4672-D93E-C6FC-C42D289AF1D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62946BB-48E3-4D3A-60B9-195C5816B32F}"/>
              </a:ext>
            </a:extLst>
          </p:cNvPr>
          <p:cNvSpPr/>
          <p:nvPr/>
        </p:nvSpPr>
        <p:spPr>
          <a:xfrm>
            <a:off x="266255" y="2373835"/>
            <a:ext cx="3753951" cy="4101075"/>
          </a:xfrm>
          <a:prstGeom prst="rect">
            <a:avLst/>
          </a:prstGeom>
          <a:solidFill>
            <a:schemeClr val="accent1">
              <a:lumMod val="20000"/>
              <a:lumOff val="80000"/>
            </a:schemeClr>
          </a:solidFill>
          <a:ln>
            <a:solidFill>
              <a:srgbClr val="99999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7E98B9D2-3969-43D2-3766-6D67588D41A7}"/>
              </a:ext>
            </a:extLst>
          </p:cNvPr>
          <p:cNvSpPr/>
          <p:nvPr/>
        </p:nvSpPr>
        <p:spPr>
          <a:xfrm>
            <a:off x="4202382" y="2371303"/>
            <a:ext cx="3753951" cy="4101075"/>
          </a:xfrm>
          <a:prstGeom prst="rect">
            <a:avLst/>
          </a:prstGeom>
          <a:solidFill>
            <a:schemeClr val="accent1">
              <a:lumMod val="20000"/>
              <a:lumOff val="80000"/>
            </a:schemeClr>
          </a:solidFill>
          <a:ln>
            <a:solidFill>
              <a:srgbClr val="99999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7" name="Rectangle 26">
            <a:extLst>
              <a:ext uri="{FF2B5EF4-FFF2-40B4-BE49-F238E27FC236}">
                <a16:creationId xmlns:a16="http://schemas.microsoft.com/office/drawing/2014/main" id="{F136CBEC-1E70-B2E8-22BF-624778DF5B02}"/>
              </a:ext>
            </a:extLst>
          </p:cNvPr>
          <p:cNvSpPr/>
          <p:nvPr/>
        </p:nvSpPr>
        <p:spPr>
          <a:xfrm>
            <a:off x="8138508" y="2371303"/>
            <a:ext cx="3753951" cy="4101075"/>
          </a:xfrm>
          <a:prstGeom prst="rect">
            <a:avLst/>
          </a:prstGeom>
          <a:solidFill>
            <a:schemeClr val="accent1">
              <a:lumMod val="20000"/>
              <a:lumOff val="80000"/>
            </a:schemeClr>
          </a:solidFill>
          <a:ln>
            <a:solidFill>
              <a:srgbClr val="999999"/>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 name="Title 3">
            <a:extLst>
              <a:ext uri="{FF2B5EF4-FFF2-40B4-BE49-F238E27FC236}">
                <a16:creationId xmlns:a16="http://schemas.microsoft.com/office/drawing/2014/main" id="{502E19BD-A952-52F2-3589-C5A9E8B6E66D}"/>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Insulation of radiator niche</a:t>
            </a:r>
          </a:p>
        </p:txBody>
      </p:sp>
      <p:sp>
        <p:nvSpPr>
          <p:cNvPr id="14" name="TextBox 13">
            <a:extLst>
              <a:ext uri="{FF2B5EF4-FFF2-40B4-BE49-F238E27FC236}">
                <a16:creationId xmlns:a16="http://schemas.microsoft.com/office/drawing/2014/main" id="{745BD442-9168-D40B-6C8A-FF740EB9C8B3}"/>
              </a:ext>
            </a:extLst>
          </p:cNvPr>
          <p:cNvSpPr txBox="1"/>
          <p:nvPr/>
        </p:nvSpPr>
        <p:spPr>
          <a:xfrm>
            <a:off x="213705" y="1929071"/>
            <a:ext cx="4345186" cy="369332"/>
          </a:xfrm>
          <a:prstGeom prst="rect">
            <a:avLst/>
          </a:prstGeom>
          <a:noFill/>
        </p:spPr>
        <p:txBody>
          <a:bodyPr wrap="square">
            <a:spAutoFit/>
          </a:bodyPr>
          <a:lstStyle/>
          <a:p>
            <a:r>
              <a:rPr lang="en-GB" b="1" dirty="0">
                <a:effectLst/>
                <a:latin typeface="Arial" panose="020B0604020202020204" pitchFamily="34" charset="0"/>
                <a:ea typeface="Calibri" panose="020F0502020204030204" pitchFamily="34" charset="0"/>
              </a:rPr>
              <a:t>Original façade:</a:t>
            </a:r>
            <a:r>
              <a:rPr lang="en-GB" dirty="0">
                <a:effectLst/>
                <a:latin typeface="Arial" panose="020B0604020202020204" pitchFamily="34" charset="0"/>
                <a:ea typeface="Calibri" panose="020F0502020204030204" pitchFamily="34" charset="0"/>
              </a:rPr>
              <a:t> </a:t>
            </a:r>
            <a:r>
              <a:rPr lang="en-GB" dirty="0">
                <a:latin typeface="Arial" panose="020B0604020202020204" pitchFamily="34" charset="0"/>
                <a:ea typeface="Calibri" panose="020F0502020204030204" pitchFamily="34" charset="0"/>
              </a:rPr>
              <a:t>U-value: </a:t>
            </a:r>
            <a:r>
              <a:rPr lang="en-GB" sz="1800" dirty="0">
                <a:effectLst/>
                <a:latin typeface="Arial" panose="020B0604020202020204" pitchFamily="34" charset="0"/>
                <a:ea typeface="Calibri" panose="020F0502020204030204" pitchFamily="34" charset="0"/>
              </a:rPr>
              <a:t>0.55 W/m²K</a:t>
            </a:r>
            <a:endParaRPr lang="en-US" dirty="0"/>
          </a:p>
        </p:txBody>
      </p:sp>
      <p:sp>
        <p:nvSpPr>
          <p:cNvPr id="28" name="Rectangle 27">
            <a:extLst>
              <a:ext uri="{FF2B5EF4-FFF2-40B4-BE49-F238E27FC236}">
                <a16:creationId xmlns:a16="http://schemas.microsoft.com/office/drawing/2014/main" id="{B0183D8E-AE87-3FE2-4D2E-814AFD9EDA5F}"/>
              </a:ext>
            </a:extLst>
          </p:cNvPr>
          <p:cNvSpPr/>
          <p:nvPr/>
        </p:nvSpPr>
        <p:spPr>
          <a:xfrm>
            <a:off x="266255" y="2373835"/>
            <a:ext cx="3753951" cy="590082"/>
          </a:xfrm>
          <a:prstGeom prst="rect">
            <a:avLst/>
          </a:prstGeom>
          <a:solidFill>
            <a:schemeClr val="tx2">
              <a:lumMod val="40000"/>
              <a:lumOff val="6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Energetic</a:t>
            </a:r>
          </a:p>
        </p:txBody>
      </p:sp>
      <p:sp>
        <p:nvSpPr>
          <p:cNvPr id="29" name="Rectangle 28">
            <a:extLst>
              <a:ext uri="{FF2B5EF4-FFF2-40B4-BE49-F238E27FC236}">
                <a16:creationId xmlns:a16="http://schemas.microsoft.com/office/drawing/2014/main" id="{194CE976-9259-4506-18B6-2635B0BDDD77}"/>
              </a:ext>
            </a:extLst>
          </p:cNvPr>
          <p:cNvSpPr/>
          <p:nvPr/>
        </p:nvSpPr>
        <p:spPr>
          <a:xfrm>
            <a:off x="4202382" y="2379281"/>
            <a:ext cx="3753951" cy="590082"/>
          </a:xfrm>
          <a:prstGeom prst="rect">
            <a:avLst/>
          </a:prstGeom>
          <a:solidFill>
            <a:schemeClr val="tx2">
              <a:lumMod val="40000"/>
              <a:lumOff val="6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Carbon emissions</a:t>
            </a:r>
          </a:p>
        </p:txBody>
      </p:sp>
      <p:sp>
        <p:nvSpPr>
          <p:cNvPr id="30" name="Rectangle 29">
            <a:extLst>
              <a:ext uri="{FF2B5EF4-FFF2-40B4-BE49-F238E27FC236}">
                <a16:creationId xmlns:a16="http://schemas.microsoft.com/office/drawing/2014/main" id="{ACC4C229-8266-B801-60A4-F5B2EF5CFC5D}"/>
              </a:ext>
            </a:extLst>
          </p:cNvPr>
          <p:cNvSpPr/>
          <p:nvPr/>
        </p:nvSpPr>
        <p:spPr>
          <a:xfrm>
            <a:off x="8138508" y="2373835"/>
            <a:ext cx="3753951" cy="590082"/>
          </a:xfrm>
          <a:prstGeom prst="rect">
            <a:avLst/>
          </a:prstGeom>
          <a:solidFill>
            <a:schemeClr val="tx2">
              <a:lumMod val="40000"/>
              <a:lumOff val="6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Economic</a:t>
            </a:r>
          </a:p>
        </p:txBody>
      </p:sp>
      <p:sp>
        <p:nvSpPr>
          <p:cNvPr id="31" name="TextBox 30">
            <a:extLst>
              <a:ext uri="{FF2B5EF4-FFF2-40B4-BE49-F238E27FC236}">
                <a16:creationId xmlns:a16="http://schemas.microsoft.com/office/drawing/2014/main" id="{A9EF86C3-30E9-8FDD-840F-5F4AC92E121D}"/>
              </a:ext>
            </a:extLst>
          </p:cNvPr>
          <p:cNvSpPr txBox="1"/>
          <p:nvPr/>
        </p:nvSpPr>
        <p:spPr>
          <a:xfrm>
            <a:off x="266256" y="3063953"/>
            <a:ext cx="3283189" cy="1469633"/>
          </a:xfrm>
          <a:prstGeom prst="rect">
            <a:avLst/>
          </a:prstGeom>
          <a:noFill/>
        </p:spPr>
        <p:txBody>
          <a:bodyPr wrap="square" rtlCol="0">
            <a:spAutoFit/>
          </a:bodyPr>
          <a:lstStyle/>
          <a:p>
            <a:pPr>
              <a:spcBef>
                <a:spcPts val="600"/>
              </a:spcBef>
              <a:spcAft>
                <a:spcPts val="600"/>
              </a:spcAft>
            </a:pPr>
            <a:r>
              <a:rPr lang="en-GB" b="1" dirty="0"/>
              <a:t>20 mm internal insulation</a:t>
            </a:r>
          </a:p>
          <a:p>
            <a:pPr>
              <a:spcBef>
                <a:spcPts val="300"/>
              </a:spcBef>
              <a:spcAft>
                <a:spcPts val="300"/>
              </a:spcAft>
            </a:pPr>
            <a:r>
              <a:rPr lang="en-GB" dirty="0"/>
              <a:t>Embodied energy:</a:t>
            </a:r>
          </a:p>
          <a:p>
            <a:pPr>
              <a:spcBef>
                <a:spcPts val="300"/>
              </a:spcBef>
              <a:spcAft>
                <a:spcPts val="300"/>
              </a:spcAft>
            </a:pPr>
            <a:r>
              <a:rPr lang="en-GB" dirty="0"/>
              <a:t>Operational energy:</a:t>
            </a:r>
          </a:p>
          <a:p>
            <a:pPr>
              <a:spcBef>
                <a:spcPts val="300"/>
              </a:spcBef>
              <a:spcAft>
                <a:spcPts val="300"/>
              </a:spcAft>
            </a:pPr>
            <a:r>
              <a:rPr lang="en-GB" dirty="0"/>
              <a:t>Compensation time:</a:t>
            </a:r>
          </a:p>
        </p:txBody>
      </p:sp>
      <p:sp>
        <p:nvSpPr>
          <p:cNvPr id="32" name="TextBox 31">
            <a:extLst>
              <a:ext uri="{FF2B5EF4-FFF2-40B4-BE49-F238E27FC236}">
                <a16:creationId xmlns:a16="http://schemas.microsoft.com/office/drawing/2014/main" id="{660EA045-8497-09CB-3F19-B5A2AA6887F2}"/>
              </a:ext>
            </a:extLst>
          </p:cNvPr>
          <p:cNvSpPr txBox="1"/>
          <p:nvPr/>
        </p:nvSpPr>
        <p:spPr>
          <a:xfrm>
            <a:off x="2291257" y="3060168"/>
            <a:ext cx="1789733" cy="1469633"/>
          </a:xfrm>
          <a:prstGeom prst="rect">
            <a:avLst/>
          </a:prstGeom>
          <a:noFill/>
        </p:spPr>
        <p:txBody>
          <a:bodyPr wrap="square" rtlCol="0">
            <a:spAutoFit/>
          </a:bodyPr>
          <a:lstStyle/>
          <a:p>
            <a:pPr>
              <a:spcBef>
                <a:spcPts val="600"/>
              </a:spcBef>
              <a:spcAft>
                <a:spcPts val="600"/>
              </a:spcAft>
            </a:pPr>
            <a:endParaRPr lang="en-GB" dirty="0">
              <a:solidFill>
                <a:srgbClr val="FF0000"/>
              </a:solidFill>
            </a:endParaRPr>
          </a:p>
          <a:p>
            <a:pPr>
              <a:spcBef>
                <a:spcPts val="300"/>
              </a:spcBef>
              <a:spcAft>
                <a:spcPts val="300"/>
              </a:spcAft>
            </a:pPr>
            <a:r>
              <a:rPr lang="en-GB" dirty="0">
                <a:solidFill>
                  <a:srgbClr val="FF0000"/>
                </a:solidFill>
              </a:rPr>
              <a:t>    +113 MWh</a:t>
            </a:r>
          </a:p>
          <a:p>
            <a:pPr>
              <a:spcBef>
                <a:spcPts val="300"/>
              </a:spcBef>
              <a:spcAft>
                <a:spcPts val="300"/>
              </a:spcAft>
            </a:pPr>
            <a:r>
              <a:rPr lang="en-GB" dirty="0"/>
              <a:t>    </a:t>
            </a:r>
            <a:r>
              <a:rPr lang="en-GB" dirty="0">
                <a:solidFill>
                  <a:schemeClr val="bg1">
                    <a:lumMod val="95000"/>
                  </a:schemeClr>
                </a:solidFill>
              </a:rPr>
              <a:t>.</a:t>
            </a:r>
            <a:r>
              <a:rPr lang="en-GB" dirty="0"/>
              <a:t> </a:t>
            </a:r>
            <a:r>
              <a:rPr lang="en-GB" dirty="0">
                <a:solidFill>
                  <a:srgbClr val="0070C0"/>
                </a:solidFill>
              </a:rPr>
              <a:t>-9.8 MWh/a</a:t>
            </a:r>
          </a:p>
          <a:p>
            <a:pPr>
              <a:spcBef>
                <a:spcPts val="300"/>
              </a:spcBef>
              <a:spcAft>
                <a:spcPts val="300"/>
              </a:spcAft>
            </a:pPr>
            <a:r>
              <a:rPr lang="en-GB" dirty="0"/>
              <a:t>        12 years</a:t>
            </a:r>
          </a:p>
        </p:txBody>
      </p:sp>
      <p:sp>
        <p:nvSpPr>
          <p:cNvPr id="33" name="TextBox 32">
            <a:extLst>
              <a:ext uri="{FF2B5EF4-FFF2-40B4-BE49-F238E27FC236}">
                <a16:creationId xmlns:a16="http://schemas.microsoft.com/office/drawing/2014/main" id="{B85877D4-8152-9D02-DA81-D5448142E2BC}"/>
              </a:ext>
            </a:extLst>
          </p:cNvPr>
          <p:cNvSpPr txBox="1"/>
          <p:nvPr/>
        </p:nvSpPr>
        <p:spPr>
          <a:xfrm>
            <a:off x="4212894" y="3063953"/>
            <a:ext cx="3210461" cy="1469633"/>
          </a:xfrm>
          <a:prstGeom prst="rect">
            <a:avLst/>
          </a:prstGeom>
          <a:noFill/>
        </p:spPr>
        <p:txBody>
          <a:bodyPr wrap="square" rtlCol="0">
            <a:spAutoFit/>
          </a:bodyPr>
          <a:lstStyle/>
          <a:p>
            <a:pPr>
              <a:spcBef>
                <a:spcPts val="600"/>
              </a:spcBef>
              <a:spcAft>
                <a:spcPts val="600"/>
              </a:spcAft>
            </a:pPr>
            <a:r>
              <a:rPr lang="en-GB" b="1" dirty="0"/>
              <a:t>20 mm internal insulation</a:t>
            </a:r>
            <a:endParaRPr lang="en-GB" dirty="0"/>
          </a:p>
          <a:p>
            <a:pPr>
              <a:spcBef>
                <a:spcPts val="300"/>
              </a:spcBef>
              <a:spcAft>
                <a:spcPts val="300"/>
              </a:spcAft>
            </a:pPr>
            <a:r>
              <a:rPr lang="en-GB" dirty="0"/>
              <a:t>Embodied carbon:</a:t>
            </a:r>
          </a:p>
          <a:p>
            <a:pPr>
              <a:spcBef>
                <a:spcPts val="300"/>
              </a:spcBef>
              <a:spcAft>
                <a:spcPts val="300"/>
              </a:spcAft>
            </a:pPr>
            <a:r>
              <a:rPr lang="en-GB" dirty="0"/>
              <a:t>Operational carbon:</a:t>
            </a:r>
          </a:p>
          <a:p>
            <a:pPr>
              <a:spcBef>
                <a:spcPts val="300"/>
              </a:spcBef>
              <a:spcAft>
                <a:spcPts val="300"/>
              </a:spcAft>
            </a:pPr>
            <a:r>
              <a:rPr lang="en-GB" dirty="0"/>
              <a:t>Compensation time:</a:t>
            </a:r>
          </a:p>
        </p:txBody>
      </p:sp>
      <p:sp>
        <p:nvSpPr>
          <p:cNvPr id="34" name="TextBox 33">
            <a:extLst>
              <a:ext uri="{FF2B5EF4-FFF2-40B4-BE49-F238E27FC236}">
                <a16:creationId xmlns:a16="http://schemas.microsoft.com/office/drawing/2014/main" id="{F0677C77-8A1A-1B52-DB07-EE687906755A}"/>
              </a:ext>
            </a:extLst>
          </p:cNvPr>
          <p:cNvSpPr txBox="1"/>
          <p:nvPr/>
        </p:nvSpPr>
        <p:spPr>
          <a:xfrm>
            <a:off x="6105991" y="3060168"/>
            <a:ext cx="1973831" cy="1469633"/>
          </a:xfrm>
          <a:prstGeom prst="rect">
            <a:avLst/>
          </a:prstGeom>
          <a:noFill/>
        </p:spPr>
        <p:txBody>
          <a:bodyPr wrap="square" rtlCol="0">
            <a:spAutoFit/>
          </a:bodyPr>
          <a:lstStyle/>
          <a:p>
            <a:pPr>
              <a:spcBef>
                <a:spcPts val="600"/>
              </a:spcBef>
              <a:spcAft>
                <a:spcPts val="600"/>
              </a:spcAft>
            </a:pPr>
            <a:endParaRPr lang="en-GB" dirty="0">
              <a:solidFill>
                <a:srgbClr val="FF0000"/>
              </a:solidFill>
            </a:endParaRPr>
          </a:p>
          <a:p>
            <a:pPr>
              <a:spcBef>
                <a:spcPts val="300"/>
              </a:spcBef>
              <a:spcAft>
                <a:spcPts val="300"/>
              </a:spcAft>
            </a:pPr>
            <a:r>
              <a:rPr lang="en-GB" dirty="0">
                <a:solidFill>
                  <a:srgbClr val="FF0000"/>
                </a:solidFill>
              </a:rPr>
              <a:t>     +34 tonCO</a:t>
            </a:r>
            <a:r>
              <a:rPr lang="en-GB" baseline="-25000" dirty="0">
                <a:solidFill>
                  <a:srgbClr val="FF0000"/>
                </a:solidFill>
              </a:rPr>
              <a:t>2</a:t>
            </a:r>
          </a:p>
          <a:p>
            <a:pPr>
              <a:spcBef>
                <a:spcPts val="300"/>
              </a:spcBef>
              <a:spcAft>
                <a:spcPts val="300"/>
              </a:spcAft>
            </a:pPr>
            <a:r>
              <a:rPr lang="en-GB" dirty="0"/>
              <a:t>     </a:t>
            </a:r>
            <a:r>
              <a:rPr lang="en-GB" dirty="0">
                <a:solidFill>
                  <a:srgbClr val="0070C0"/>
                </a:solidFill>
              </a:rPr>
              <a:t>-1.9 tonCO</a:t>
            </a:r>
            <a:r>
              <a:rPr lang="en-GB" baseline="-25000" dirty="0">
                <a:solidFill>
                  <a:srgbClr val="0070C0"/>
                </a:solidFill>
              </a:rPr>
              <a:t>2</a:t>
            </a:r>
            <a:r>
              <a:rPr lang="en-GB" dirty="0">
                <a:solidFill>
                  <a:srgbClr val="0070C0"/>
                </a:solidFill>
              </a:rPr>
              <a:t>/a</a:t>
            </a:r>
          </a:p>
          <a:p>
            <a:pPr>
              <a:spcBef>
                <a:spcPts val="300"/>
              </a:spcBef>
              <a:spcAft>
                <a:spcPts val="300"/>
              </a:spcAft>
            </a:pPr>
            <a:r>
              <a:rPr lang="en-GB" dirty="0"/>
              <a:t>       15 years</a:t>
            </a:r>
          </a:p>
        </p:txBody>
      </p:sp>
      <p:sp>
        <p:nvSpPr>
          <p:cNvPr id="37" name="TextBox 36">
            <a:extLst>
              <a:ext uri="{FF2B5EF4-FFF2-40B4-BE49-F238E27FC236}">
                <a16:creationId xmlns:a16="http://schemas.microsoft.com/office/drawing/2014/main" id="{4D4E1BF4-78A3-57D6-593D-B67594275EEC}"/>
              </a:ext>
            </a:extLst>
          </p:cNvPr>
          <p:cNvSpPr txBox="1"/>
          <p:nvPr/>
        </p:nvSpPr>
        <p:spPr>
          <a:xfrm>
            <a:off x="8149005" y="3069211"/>
            <a:ext cx="3488950" cy="1469633"/>
          </a:xfrm>
          <a:prstGeom prst="rect">
            <a:avLst/>
          </a:prstGeom>
          <a:noFill/>
        </p:spPr>
        <p:txBody>
          <a:bodyPr wrap="square" rtlCol="0">
            <a:spAutoFit/>
          </a:bodyPr>
          <a:lstStyle/>
          <a:p>
            <a:pPr>
              <a:spcBef>
                <a:spcPts val="600"/>
              </a:spcBef>
              <a:spcAft>
                <a:spcPts val="600"/>
              </a:spcAft>
            </a:pPr>
            <a:r>
              <a:rPr lang="en-GB" b="1" dirty="0"/>
              <a:t>20 mm internal insulation</a:t>
            </a:r>
            <a:endParaRPr lang="en-GB" dirty="0"/>
          </a:p>
          <a:p>
            <a:pPr>
              <a:spcBef>
                <a:spcPts val="300"/>
              </a:spcBef>
              <a:spcAft>
                <a:spcPts val="300"/>
              </a:spcAft>
            </a:pPr>
            <a:r>
              <a:rPr lang="en-GB" dirty="0"/>
              <a:t>Investment:</a:t>
            </a:r>
          </a:p>
          <a:p>
            <a:pPr>
              <a:spcBef>
                <a:spcPts val="300"/>
              </a:spcBef>
              <a:spcAft>
                <a:spcPts val="300"/>
              </a:spcAft>
            </a:pPr>
            <a:r>
              <a:rPr lang="en-GB" dirty="0"/>
              <a:t>Operational savings:</a:t>
            </a:r>
          </a:p>
          <a:p>
            <a:pPr>
              <a:spcBef>
                <a:spcPts val="300"/>
              </a:spcBef>
              <a:spcAft>
                <a:spcPts val="300"/>
              </a:spcAft>
            </a:pPr>
            <a:r>
              <a:rPr lang="en-GB" dirty="0"/>
              <a:t>Payback time:</a:t>
            </a:r>
          </a:p>
        </p:txBody>
      </p:sp>
      <p:sp>
        <p:nvSpPr>
          <p:cNvPr id="38" name="TextBox 37">
            <a:extLst>
              <a:ext uri="{FF2B5EF4-FFF2-40B4-BE49-F238E27FC236}">
                <a16:creationId xmlns:a16="http://schemas.microsoft.com/office/drawing/2014/main" id="{3EFA9974-089B-E760-386D-E7CBA44492E0}"/>
              </a:ext>
            </a:extLst>
          </p:cNvPr>
          <p:cNvSpPr txBox="1"/>
          <p:nvPr/>
        </p:nvSpPr>
        <p:spPr>
          <a:xfrm>
            <a:off x="9870452" y="3065426"/>
            <a:ext cx="2145481" cy="1469633"/>
          </a:xfrm>
          <a:prstGeom prst="rect">
            <a:avLst/>
          </a:prstGeom>
          <a:noFill/>
        </p:spPr>
        <p:txBody>
          <a:bodyPr wrap="square" rtlCol="0">
            <a:spAutoFit/>
          </a:bodyPr>
          <a:lstStyle/>
          <a:p>
            <a:pPr>
              <a:spcBef>
                <a:spcPts val="600"/>
              </a:spcBef>
              <a:spcAft>
                <a:spcPts val="600"/>
              </a:spcAft>
            </a:pPr>
            <a:endParaRPr lang="en-GB" dirty="0">
              <a:solidFill>
                <a:srgbClr val="FF0000"/>
              </a:solidFill>
            </a:endParaRPr>
          </a:p>
          <a:p>
            <a:pPr>
              <a:spcBef>
                <a:spcPts val="300"/>
              </a:spcBef>
              <a:spcAft>
                <a:spcPts val="300"/>
              </a:spcAft>
            </a:pPr>
            <a:r>
              <a:rPr lang="en-GB" dirty="0">
                <a:solidFill>
                  <a:srgbClr val="FF0000"/>
                </a:solidFill>
              </a:rPr>
              <a:t>        -95,671 €</a:t>
            </a:r>
            <a:endParaRPr lang="en-GB" baseline="-25000" dirty="0">
              <a:solidFill>
                <a:srgbClr val="FF0000"/>
              </a:solidFill>
            </a:endParaRPr>
          </a:p>
          <a:p>
            <a:pPr>
              <a:spcBef>
                <a:spcPts val="300"/>
              </a:spcBef>
              <a:spcAft>
                <a:spcPts val="300"/>
              </a:spcAft>
            </a:pPr>
            <a:r>
              <a:rPr lang="en-GB" dirty="0"/>
              <a:t>         </a:t>
            </a:r>
            <a:r>
              <a:rPr lang="en-GB" dirty="0">
                <a:solidFill>
                  <a:srgbClr val="0070C0"/>
                </a:solidFill>
              </a:rPr>
              <a:t>+1,500 €/a</a:t>
            </a:r>
          </a:p>
          <a:p>
            <a:pPr>
              <a:spcBef>
                <a:spcPts val="300"/>
              </a:spcBef>
              <a:spcAft>
                <a:spcPts val="300"/>
              </a:spcAft>
            </a:pPr>
            <a:r>
              <a:rPr lang="en-GB" dirty="0"/>
              <a:t>                64 years</a:t>
            </a:r>
          </a:p>
        </p:txBody>
      </p:sp>
      <p:sp>
        <p:nvSpPr>
          <p:cNvPr id="7" name="TextBox 6">
            <a:extLst>
              <a:ext uri="{FF2B5EF4-FFF2-40B4-BE49-F238E27FC236}">
                <a16:creationId xmlns:a16="http://schemas.microsoft.com/office/drawing/2014/main" id="{42DF628A-80C7-5F47-C6ED-37AD1BFCFEF4}"/>
              </a:ext>
            </a:extLst>
          </p:cNvPr>
          <p:cNvSpPr txBox="1"/>
          <p:nvPr/>
        </p:nvSpPr>
        <p:spPr>
          <a:xfrm>
            <a:off x="6041675" y="1934328"/>
            <a:ext cx="4345186" cy="369332"/>
          </a:xfrm>
          <a:prstGeom prst="rect">
            <a:avLst/>
          </a:prstGeom>
          <a:noFill/>
        </p:spPr>
        <p:txBody>
          <a:bodyPr wrap="square">
            <a:spAutoFit/>
          </a:bodyPr>
          <a:lstStyle/>
          <a:p>
            <a:r>
              <a:rPr lang="en-GB" b="1" dirty="0">
                <a:effectLst/>
                <a:latin typeface="Arial" panose="020B0604020202020204" pitchFamily="34" charset="0"/>
                <a:ea typeface="Calibri" panose="020F0502020204030204" pitchFamily="34" charset="0"/>
              </a:rPr>
              <a:t>Insulated niche:</a:t>
            </a:r>
            <a:r>
              <a:rPr lang="en-GB" dirty="0">
                <a:effectLst/>
                <a:latin typeface="Arial" panose="020B0604020202020204" pitchFamily="34" charset="0"/>
                <a:ea typeface="Calibri" panose="020F0502020204030204" pitchFamily="34" charset="0"/>
              </a:rPr>
              <a:t> </a:t>
            </a:r>
            <a:r>
              <a:rPr lang="en-GB" dirty="0">
                <a:latin typeface="Arial" panose="020B0604020202020204" pitchFamily="34" charset="0"/>
                <a:ea typeface="Calibri" panose="020F0502020204030204" pitchFamily="34" charset="0"/>
              </a:rPr>
              <a:t>U-value: </a:t>
            </a:r>
            <a:r>
              <a:rPr lang="en-GB" sz="1800" dirty="0">
                <a:effectLst/>
                <a:latin typeface="Arial" panose="020B0604020202020204" pitchFamily="34" charset="0"/>
                <a:ea typeface="Calibri" panose="020F0502020204030204" pitchFamily="34" charset="0"/>
              </a:rPr>
              <a:t>0.33 W/m²K</a:t>
            </a:r>
            <a:endParaRPr lang="en-US" dirty="0"/>
          </a:p>
        </p:txBody>
      </p:sp>
      <p:grpSp>
        <p:nvGrpSpPr>
          <p:cNvPr id="12" name="Group 11">
            <a:extLst>
              <a:ext uri="{FF2B5EF4-FFF2-40B4-BE49-F238E27FC236}">
                <a16:creationId xmlns:a16="http://schemas.microsoft.com/office/drawing/2014/main" id="{6DB0DB2F-6668-2FA9-2E01-A65F67915784}"/>
              </a:ext>
            </a:extLst>
          </p:cNvPr>
          <p:cNvGrpSpPr/>
          <p:nvPr/>
        </p:nvGrpSpPr>
        <p:grpSpPr>
          <a:xfrm>
            <a:off x="213705" y="1323466"/>
            <a:ext cx="5414418" cy="612884"/>
            <a:chOff x="213705" y="1323466"/>
            <a:chExt cx="5414418" cy="612884"/>
          </a:xfrm>
        </p:grpSpPr>
        <p:pic>
          <p:nvPicPr>
            <p:cNvPr id="4" name="Picture 3">
              <a:extLst>
                <a:ext uri="{FF2B5EF4-FFF2-40B4-BE49-F238E27FC236}">
                  <a16:creationId xmlns:a16="http://schemas.microsoft.com/office/drawing/2014/main" id="{1FF4664C-7A66-F03E-07C7-53F2B28CA449}"/>
                </a:ext>
              </a:extLst>
            </p:cNvPr>
            <p:cNvPicPr>
              <a:picLocks noChangeAspect="1"/>
            </p:cNvPicPr>
            <p:nvPr/>
          </p:nvPicPr>
          <p:blipFill>
            <a:blip r:embed="rId3"/>
            <a:srcRect b="33283"/>
            <a:stretch/>
          </p:blipFill>
          <p:spPr>
            <a:xfrm>
              <a:off x="213705" y="1323466"/>
              <a:ext cx="5414418" cy="610324"/>
            </a:xfrm>
            <a:prstGeom prst="rect">
              <a:avLst/>
            </a:prstGeom>
          </p:spPr>
        </p:pic>
        <p:pic>
          <p:nvPicPr>
            <p:cNvPr id="10" name="Picture 9">
              <a:extLst>
                <a:ext uri="{FF2B5EF4-FFF2-40B4-BE49-F238E27FC236}">
                  <a16:creationId xmlns:a16="http://schemas.microsoft.com/office/drawing/2014/main" id="{694A1F89-51B2-63FC-1558-4317DC3CF4F8}"/>
                </a:ext>
              </a:extLst>
            </p:cNvPr>
            <p:cNvPicPr>
              <a:picLocks noChangeAspect="1"/>
            </p:cNvPicPr>
            <p:nvPr/>
          </p:nvPicPr>
          <p:blipFill>
            <a:blip r:embed="rId4"/>
            <a:srcRect l="290" t="83086" r="91632" b="782"/>
            <a:stretch/>
          </p:blipFill>
          <p:spPr>
            <a:xfrm rot="5400000">
              <a:off x="4722464" y="1299926"/>
              <a:ext cx="369332" cy="903516"/>
            </a:xfrm>
            <a:prstGeom prst="rect">
              <a:avLst/>
            </a:prstGeom>
          </p:spPr>
        </p:pic>
      </p:grpSp>
      <p:grpSp>
        <p:nvGrpSpPr>
          <p:cNvPr id="13" name="Group 12">
            <a:extLst>
              <a:ext uri="{FF2B5EF4-FFF2-40B4-BE49-F238E27FC236}">
                <a16:creationId xmlns:a16="http://schemas.microsoft.com/office/drawing/2014/main" id="{74AC9624-F258-A62A-B295-1184631B0C57}"/>
              </a:ext>
            </a:extLst>
          </p:cNvPr>
          <p:cNvGrpSpPr/>
          <p:nvPr/>
        </p:nvGrpSpPr>
        <p:grpSpPr>
          <a:xfrm>
            <a:off x="5963415" y="1332261"/>
            <a:ext cx="5935033" cy="610328"/>
            <a:chOff x="5963415" y="1332261"/>
            <a:chExt cx="5935033" cy="610328"/>
          </a:xfrm>
        </p:grpSpPr>
        <p:pic>
          <p:nvPicPr>
            <p:cNvPr id="6" name="Picture 5">
              <a:extLst>
                <a:ext uri="{FF2B5EF4-FFF2-40B4-BE49-F238E27FC236}">
                  <a16:creationId xmlns:a16="http://schemas.microsoft.com/office/drawing/2014/main" id="{2C2E5BBD-189B-C350-65C8-289FEFB8E123}"/>
                </a:ext>
              </a:extLst>
            </p:cNvPr>
            <p:cNvPicPr>
              <a:picLocks noChangeAspect="1"/>
            </p:cNvPicPr>
            <p:nvPr/>
          </p:nvPicPr>
          <p:blipFill>
            <a:blip r:embed="rId5"/>
            <a:srcRect b="33283"/>
            <a:stretch/>
          </p:blipFill>
          <p:spPr>
            <a:xfrm>
              <a:off x="5963415" y="1332261"/>
              <a:ext cx="5935033" cy="610325"/>
            </a:xfrm>
            <a:prstGeom prst="rect">
              <a:avLst/>
            </a:prstGeom>
          </p:spPr>
        </p:pic>
        <p:pic>
          <p:nvPicPr>
            <p:cNvPr id="9" name="Picture 8">
              <a:extLst>
                <a:ext uri="{FF2B5EF4-FFF2-40B4-BE49-F238E27FC236}">
                  <a16:creationId xmlns:a16="http://schemas.microsoft.com/office/drawing/2014/main" id="{4A191033-81C8-4F3E-DC8A-BB950A77406C}"/>
                </a:ext>
              </a:extLst>
            </p:cNvPr>
            <p:cNvPicPr>
              <a:picLocks noChangeAspect="1"/>
            </p:cNvPicPr>
            <p:nvPr/>
          </p:nvPicPr>
          <p:blipFill>
            <a:blip r:embed="rId4"/>
            <a:srcRect l="290" t="83086" r="91632" b="782"/>
            <a:stretch/>
          </p:blipFill>
          <p:spPr>
            <a:xfrm rot="5400000">
              <a:off x="11001531" y="1306165"/>
              <a:ext cx="369332" cy="903516"/>
            </a:xfrm>
            <a:prstGeom prst="rect">
              <a:avLst/>
            </a:prstGeom>
          </p:spPr>
        </p:pic>
        <p:pic>
          <p:nvPicPr>
            <p:cNvPr id="11" name="Picture 10">
              <a:extLst>
                <a:ext uri="{FF2B5EF4-FFF2-40B4-BE49-F238E27FC236}">
                  <a16:creationId xmlns:a16="http://schemas.microsoft.com/office/drawing/2014/main" id="{7D6F53AA-B097-4EFB-52BF-D7A97EB6DE0B}"/>
                </a:ext>
              </a:extLst>
            </p:cNvPr>
            <p:cNvPicPr>
              <a:picLocks noChangeAspect="1"/>
            </p:cNvPicPr>
            <p:nvPr/>
          </p:nvPicPr>
          <p:blipFill>
            <a:blip r:embed="rId4"/>
            <a:srcRect l="290" t="83086" r="91632" b="782"/>
            <a:stretch/>
          </p:blipFill>
          <p:spPr>
            <a:xfrm rot="5400000">
              <a:off x="6106253" y="1565073"/>
              <a:ext cx="369332" cy="369856"/>
            </a:xfrm>
            <a:prstGeom prst="rect">
              <a:avLst/>
            </a:prstGeom>
          </p:spPr>
        </p:pic>
      </p:grpSp>
      <p:sp>
        <p:nvSpPr>
          <p:cNvPr id="3" name="Google Shape;68;p14">
            <a:extLst>
              <a:ext uri="{FF2B5EF4-FFF2-40B4-BE49-F238E27FC236}">
                <a16:creationId xmlns:a16="http://schemas.microsoft.com/office/drawing/2014/main" id="{12F117A0-8A2D-5278-1CC9-45EDD005A60C}"/>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17</a:t>
            </a:fld>
            <a:endParaRPr lang="en" dirty="0">
              <a:solidFill>
                <a:srgbClr val="999999"/>
              </a:solidFill>
            </a:endParaRPr>
          </a:p>
        </p:txBody>
      </p:sp>
    </p:spTree>
    <p:extLst>
      <p:ext uri="{BB962C8B-B14F-4D97-AF65-F5344CB8AC3E}">
        <p14:creationId xmlns:p14="http://schemas.microsoft.com/office/powerpoint/2010/main" val="156208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p:bldP spid="32" grpId="0"/>
      <p:bldP spid="33" grpId="0"/>
      <p:bldP spid="34" grpId="0"/>
      <p:bldP spid="37" grpId="0"/>
      <p:bldP spid="38"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2EA4EEF-97DA-C62A-C96C-99253471804C}"/>
              </a:ext>
            </a:extLst>
          </p:cNvPr>
          <p:cNvPicPr>
            <a:picLocks noChangeAspect="1"/>
          </p:cNvPicPr>
          <p:nvPr/>
        </p:nvPicPr>
        <p:blipFill>
          <a:blip r:embed="rId3"/>
          <a:srcRect l="2490"/>
          <a:stretch/>
        </p:blipFill>
        <p:spPr>
          <a:xfrm>
            <a:off x="609600" y="1257039"/>
            <a:ext cx="11081658" cy="5600961"/>
          </a:xfrm>
          <a:prstGeom prst="rect">
            <a:avLst/>
          </a:prstGeom>
        </p:spPr>
      </p:pic>
      <p:sp>
        <p:nvSpPr>
          <p:cNvPr id="2" name="Title 3">
            <a:extLst>
              <a:ext uri="{FF2B5EF4-FFF2-40B4-BE49-F238E27FC236}">
                <a16:creationId xmlns:a16="http://schemas.microsoft.com/office/drawing/2014/main" id="{CA60B1FD-F8C4-C669-9F7B-2C593B39F8C3}"/>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Comparison pinpointed renovations x new building </a:t>
            </a:r>
            <a:endParaRPr lang="en-US" sz="2100" b="0" i="1" dirty="0"/>
          </a:p>
        </p:txBody>
      </p:sp>
      <p:pic>
        <p:nvPicPr>
          <p:cNvPr id="11" name="Picture 10">
            <a:extLst>
              <a:ext uri="{FF2B5EF4-FFF2-40B4-BE49-F238E27FC236}">
                <a16:creationId xmlns:a16="http://schemas.microsoft.com/office/drawing/2014/main" id="{40C46AB5-CC56-72D1-1F2C-1A965316B787}"/>
              </a:ext>
            </a:extLst>
          </p:cNvPr>
          <p:cNvPicPr>
            <a:picLocks noChangeAspect="1"/>
          </p:cNvPicPr>
          <p:nvPr/>
        </p:nvPicPr>
        <p:blipFill>
          <a:blip r:embed="rId4" cstate="email">
            <a:extLst>
              <a:ext uri="{28A0092B-C50C-407E-A947-70E740481C1C}">
                <a14:useLocalDpi xmlns:a14="http://schemas.microsoft.com/office/drawing/2010/main"/>
              </a:ext>
            </a:extLst>
          </a:blip>
          <a:srcRect t="73438" r="5366" b="7812"/>
          <a:stretch/>
        </p:blipFill>
        <p:spPr>
          <a:xfrm>
            <a:off x="5509415" y="4752658"/>
            <a:ext cx="1907459" cy="235974"/>
          </a:xfrm>
          <a:prstGeom prst="rect">
            <a:avLst/>
          </a:prstGeom>
        </p:spPr>
      </p:pic>
      <p:sp>
        <p:nvSpPr>
          <p:cNvPr id="13" name="Rectangle 12">
            <a:extLst>
              <a:ext uri="{FF2B5EF4-FFF2-40B4-BE49-F238E27FC236}">
                <a16:creationId xmlns:a16="http://schemas.microsoft.com/office/drawing/2014/main" id="{549D81B3-7C10-520D-0A07-FCCAF8F117B6}"/>
              </a:ext>
            </a:extLst>
          </p:cNvPr>
          <p:cNvSpPr/>
          <p:nvPr/>
        </p:nvSpPr>
        <p:spPr>
          <a:xfrm flipH="1">
            <a:off x="2413883" y="1796143"/>
            <a:ext cx="411065" cy="4516167"/>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4490993-472E-CCA0-7B8E-C4F1309B8F89}"/>
              </a:ext>
            </a:extLst>
          </p:cNvPr>
          <p:cNvSpPr txBox="1"/>
          <p:nvPr/>
        </p:nvSpPr>
        <p:spPr>
          <a:xfrm>
            <a:off x="2801246" y="5575576"/>
            <a:ext cx="1428946" cy="646331"/>
          </a:xfrm>
          <a:prstGeom prst="rect">
            <a:avLst/>
          </a:prstGeom>
          <a:noFill/>
        </p:spPr>
        <p:txBody>
          <a:bodyPr wrap="square" rtlCol="0">
            <a:spAutoFit/>
          </a:bodyPr>
          <a:lstStyle/>
          <a:p>
            <a:r>
              <a:rPr lang="en-US" dirty="0"/>
              <a:t>between 5  and 7 years</a:t>
            </a:r>
          </a:p>
        </p:txBody>
      </p:sp>
      <p:pic>
        <p:nvPicPr>
          <p:cNvPr id="22" name="Picture 21">
            <a:extLst>
              <a:ext uri="{FF2B5EF4-FFF2-40B4-BE49-F238E27FC236}">
                <a16:creationId xmlns:a16="http://schemas.microsoft.com/office/drawing/2014/main" id="{C0353083-8D77-2180-B5F3-F5FF0EF30A0F}"/>
              </a:ext>
            </a:extLst>
          </p:cNvPr>
          <p:cNvPicPr>
            <a:picLocks noChangeAspect="1"/>
          </p:cNvPicPr>
          <p:nvPr/>
        </p:nvPicPr>
        <p:blipFill>
          <a:blip r:embed="rId4" cstate="email">
            <a:extLst>
              <a:ext uri="{28A0092B-C50C-407E-A947-70E740481C1C}">
                <a14:useLocalDpi xmlns:a14="http://schemas.microsoft.com/office/drawing/2010/main"/>
              </a:ext>
            </a:extLst>
          </a:blip>
          <a:srcRect l="22441" t="57986" r="21866" b="25229"/>
          <a:stretch/>
        </p:blipFill>
        <p:spPr>
          <a:xfrm rot="20912221">
            <a:off x="1543889" y="4915672"/>
            <a:ext cx="1122541" cy="211237"/>
          </a:xfrm>
          <a:prstGeom prst="rect">
            <a:avLst/>
          </a:prstGeom>
        </p:spPr>
      </p:pic>
      <p:pic>
        <p:nvPicPr>
          <p:cNvPr id="23" name="Picture 22">
            <a:extLst>
              <a:ext uri="{FF2B5EF4-FFF2-40B4-BE49-F238E27FC236}">
                <a16:creationId xmlns:a16="http://schemas.microsoft.com/office/drawing/2014/main" id="{8036FA9E-68FB-272F-730F-E557C6B1CBF3}"/>
              </a:ext>
            </a:extLst>
          </p:cNvPr>
          <p:cNvPicPr>
            <a:picLocks noChangeAspect="1"/>
          </p:cNvPicPr>
          <p:nvPr/>
        </p:nvPicPr>
        <p:blipFill>
          <a:blip r:embed="rId4" cstate="email">
            <a:extLst>
              <a:ext uri="{28A0092B-C50C-407E-A947-70E740481C1C}">
                <a14:useLocalDpi xmlns:a14="http://schemas.microsoft.com/office/drawing/2010/main"/>
              </a:ext>
            </a:extLst>
          </a:blip>
          <a:srcRect l="23250" t="4491" r="17618" b="80078"/>
          <a:stretch/>
        </p:blipFill>
        <p:spPr>
          <a:xfrm rot="20223979">
            <a:off x="1454503" y="5903312"/>
            <a:ext cx="1191868" cy="194202"/>
          </a:xfrm>
          <a:prstGeom prst="rect">
            <a:avLst/>
          </a:prstGeom>
        </p:spPr>
      </p:pic>
      <p:pic>
        <p:nvPicPr>
          <p:cNvPr id="24" name="Picture 23">
            <a:extLst>
              <a:ext uri="{FF2B5EF4-FFF2-40B4-BE49-F238E27FC236}">
                <a16:creationId xmlns:a16="http://schemas.microsoft.com/office/drawing/2014/main" id="{6C73EFFE-EF38-BB62-585A-D1B5A811C2C5}"/>
              </a:ext>
            </a:extLst>
          </p:cNvPr>
          <p:cNvPicPr>
            <a:picLocks noChangeAspect="1"/>
          </p:cNvPicPr>
          <p:nvPr/>
        </p:nvPicPr>
        <p:blipFill>
          <a:blip r:embed="rId4" cstate="email">
            <a:extLst>
              <a:ext uri="{28A0092B-C50C-407E-A947-70E740481C1C}">
                <a14:useLocalDpi xmlns:a14="http://schemas.microsoft.com/office/drawing/2010/main"/>
              </a:ext>
            </a:extLst>
          </a:blip>
          <a:srcRect l="22451" t="20829" r="24435" b="64132"/>
          <a:stretch/>
        </p:blipFill>
        <p:spPr>
          <a:xfrm rot="20441769">
            <a:off x="1482784" y="5603392"/>
            <a:ext cx="1070571" cy="189274"/>
          </a:xfrm>
          <a:prstGeom prst="rect">
            <a:avLst/>
          </a:prstGeom>
        </p:spPr>
      </p:pic>
      <p:cxnSp>
        <p:nvCxnSpPr>
          <p:cNvPr id="38" name="Straight Connector 37">
            <a:extLst>
              <a:ext uri="{FF2B5EF4-FFF2-40B4-BE49-F238E27FC236}">
                <a16:creationId xmlns:a16="http://schemas.microsoft.com/office/drawing/2014/main" id="{1467C543-9915-9FE8-81A0-DC80649C2BBE}"/>
              </a:ext>
            </a:extLst>
          </p:cNvPr>
          <p:cNvCxnSpPr>
            <a:cxnSpLocks/>
          </p:cNvCxnSpPr>
          <p:nvPr/>
        </p:nvCxnSpPr>
        <p:spPr>
          <a:xfrm>
            <a:off x="5143423" y="1796142"/>
            <a:ext cx="0" cy="4516167"/>
          </a:xfrm>
          <a:prstGeom prst="lin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cxnSp>
      <p:sp>
        <p:nvSpPr>
          <p:cNvPr id="41" name="TextBox 40">
            <a:extLst>
              <a:ext uri="{FF2B5EF4-FFF2-40B4-BE49-F238E27FC236}">
                <a16:creationId xmlns:a16="http://schemas.microsoft.com/office/drawing/2014/main" id="{DA785623-F814-72EC-D8FF-2E1F32788D3D}"/>
              </a:ext>
            </a:extLst>
          </p:cNvPr>
          <p:cNvSpPr txBox="1"/>
          <p:nvPr/>
        </p:nvSpPr>
        <p:spPr>
          <a:xfrm>
            <a:off x="5099879" y="3848521"/>
            <a:ext cx="1428946" cy="369332"/>
          </a:xfrm>
          <a:prstGeom prst="rect">
            <a:avLst/>
          </a:prstGeom>
          <a:noFill/>
        </p:spPr>
        <p:txBody>
          <a:bodyPr wrap="square" rtlCol="0">
            <a:spAutoFit/>
          </a:bodyPr>
          <a:lstStyle/>
          <a:p>
            <a:r>
              <a:rPr lang="en-US" dirty="0"/>
              <a:t>18 years</a:t>
            </a:r>
          </a:p>
        </p:txBody>
      </p:sp>
      <p:sp>
        <p:nvSpPr>
          <p:cNvPr id="42" name="Google Shape;68;p14">
            <a:extLst>
              <a:ext uri="{FF2B5EF4-FFF2-40B4-BE49-F238E27FC236}">
                <a16:creationId xmlns:a16="http://schemas.microsoft.com/office/drawing/2014/main" id="{01D45668-24A1-2B5C-5F5B-F6B4EA2D856A}"/>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18</a:t>
            </a:fld>
            <a:endParaRPr lang="en" dirty="0">
              <a:solidFill>
                <a:srgbClr val="999999"/>
              </a:solidFill>
            </a:endParaRPr>
          </a:p>
        </p:txBody>
      </p:sp>
      <p:pic>
        <p:nvPicPr>
          <p:cNvPr id="43" name="Picture 42">
            <a:extLst>
              <a:ext uri="{FF2B5EF4-FFF2-40B4-BE49-F238E27FC236}">
                <a16:creationId xmlns:a16="http://schemas.microsoft.com/office/drawing/2014/main" id="{2E9B08F4-5233-0706-FFAE-02E2296FDD06}"/>
              </a:ext>
            </a:extLst>
          </p:cNvPr>
          <p:cNvPicPr>
            <a:picLocks noChangeAspect="1"/>
          </p:cNvPicPr>
          <p:nvPr/>
        </p:nvPicPr>
        <p:blipFill>
          <a:blip r:embed="rId3"/>
          <a:srcRect l="575" t="41111" r="97319"/>
          <a:stretch/>
        </p:blipFill>
        <p:spPr>
          <a:xfrm>
            <a:off x="370115" y="2971798"/>
            <a:ext cx="239485" cy="3298371"/>
          </a:xfrm>
          <a:prstGeom prst="rect">
            <a:avLst/>
          </a:prstGeom>
        </p:spPr>
      </p:pic>
      <p:pic>
        <p:nvPicPr>
          <p:cNvPr id="44" name="Picture 43">
            <a:extLst>
              <a:ext uri="{FF2B5EF4-FFF2-40B4-BE49-F238E27FC236}">
                <a16:creationId xmlns:a16="http://schemas.microsoft.com/office/drawing/2014/main" id="{3D2D1606-E2FF-E8B4-0C78-866D91FEEAC9}"/>
              </a:ext>
            </a:extLst>
          </p:cNvPr>
          <p:cNvPicPr>
            <a:picLocks noChangeAspect="1"/>
          </p:cNvPicPr>
          <p:nvPr/>
        </p:nvPicPr>
        <p:blipFill>
          <a:blip r:embed="rId4" cstate="email">
            <a:extLst>
              <a:ext uri="{28A0092B-C50C-407E-A947-70E740481C1C}">
                <a14:useLocalDpi xmlns:a14="http://schemas.microsoft.com/office/drawing/2010/main"/>
              </a:ext>
            </a:extLst>
          </a:blip>
          <a:srcRect l="22451" t="20829" r="24435" b="64132"/>
          <a:stretch/>
        </p:blipFill>
        <p:spPr>
          <a:xfrm>
            <a:off x="6143304" y="4937626"/>
            <a:ext cx="965067" cy="170621"/>
          </a:xfrm>
          <a:prstGeom prst="rect">
            <a:avLst/>
          </a:prstGeom>
        </p:spPr>
      </p:pic>
    </p:spTree>
    <p:extLst>
      <p:ext uri="{BB962C8B-B14F-4D97-AF65-F5344CB8AC3E}">
        <p14:creationId xmlns:p14="http://schemas.microsoft.com/office/powerpoint/2010/main" val="26821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8D3F7D8-B260-4E71-05D9-4825F4ADF04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l="30465" t="32901" b="16559"/>
          <a:stretch/>
        </p:blipFill>
        <p:spPr bwMode="auto">
          <a:xfrm>
            <a:off x="0" y="1"/>
            <a:ext cx="12192000" cy="5414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4">
            <a:extLst>
              <a:ext uri="{FF2B5EF4-FFF2-40B4-BE49-F238E27FC236}">
                <a16:creationId xmlns:a16="http://schemas.microsoft.com/office/drawing/2014/main" id="{9CFF03A0-C58B-4934-A6B9-C2014029B29E}"/>
              </a:ext>
            </a:extLst>
          </p:cNvPr>
          <p:cNvSpPr txBox="1">
            <a:spLocks/>
          </p:cNvSpPr>
          <p:nvPr/>
        </p:nvSpPr>
        <p:spPr>
          <a:xfrm>
            <a:off x="6882580" y="77536"/>
            <a:ext cx="5309420" cy="708957"/>
          </a:xfrm>
          <a:prstGeom prst="rect">
            <a:avLst/>
          </a:prstGeom>
        </p:spPr>
        <p:txBody>
          <a:bodyPr vert="horz" lIns="0" tIns="0" rIns="0"/>
          <a:lstStyle>
            <a:lvl1pPr marL="0" indent="0" algn="l" defTabSz="685800" rtl="0" eaLnBrk="1" latinLnBrk="0" hangingPunct="1">
              <a:lnSpc>
                <a:spcPct val="90000"/>
              </a:lnSpc>
              <a:spcBef>
                <a:spcPts val="750"/>
              </a:spcBef>
              <a:buFont typeface="Arial" panose="020B0604020202020204" pitchFamily="34" charset="0"/>
              <a:buNone/>
              <a:defRPr sz="8800" b="1" kern="1200" baseline="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5000" dirty="0"/>
              <a:t>        </a:t>
            </a:r>
            <a:r>
              <a:rPr lang="fr-CH" sz="5000" dirty="0" err="1"/>
              <a:t>Thank</a:t>
            </a:r>
            <a:r>
              <a:rPr lang="fr-CH" sz="5000" dirty="0"/>
              <a:t> </a:t>
            </a:r>
            <a:r>
              <a:rPr lang="fr-CH" sz="5000" dirty="0" err="1"/>
              <a:t>you</a:t>
            </a:r>
            <a:r>
              <a:rPr lang="fr-CH" sz="5000" dirty="0"/>
              <a:t>!</a:t>
            </a:r>
            <a:endParaRPr lang="fr-CH" sz="6000" dirty="0"/>
          </a:p>
        </p:txBody>
      </p:sp>
      <p:sp>
        <p:nvSpPr>
          <p:cNvPr id="7" name="TextBox 6">
            <a:extLst>
              <a:ext uri="{FF2B5EF4-FFF2-40B4-BE49-F238E27FC236}">
                <a16:creationId xmlns:a16="http://schemas.microsoft.com/office/drawing/2014/main" id="{9EDDCBD0-8B21-E7EF-5891-51D8DA603782}"/>
              </a:ext>
            </a:extLst>
          </p:cNvPr>
          <p:cNvSpPr txBox="1"/>
          <p:nvPr/>
        </p:nvSpPr>
        <p:spPr>
          <a:xfrm>
            <a:off x="247966" y="5626331"/>
            <a:ext cx="10184060" cy="664857"/>
          </a:xfrm>
          <a:prstGeom prst="rect">
            <a:avLst/>
          </a:prstGeom>
        </p:spPr>
        <p:txBody>
          <a:bodyPr vert="horz" lIns="0" tIns="0" rIns="0"/>
          <a:lstStyle>
            <a:defPPr>
              <a:defRPr lang="en-US"/>
            </a:defPPr>
            <a:lvl1pPr indent="0" defTabSz="685800">
              <a:lnSpc>
                <a:spcPct val="90000"/>
              </a:lnSpc>
              <a:spcBef>
                <a:spcPts val="750"/>
              </a:spcBef>
              <a:buFont typeface="Arial" panose="020B0604020202020204" pitchFamily="34" charset="0"/>
              <a:buNone/>
              <a:defRPr sz="5000" b="1" baseline="0">
                <a:solidFill>
                  <a:schemeClr val="bg1"/>
                </a:solidFill>
              </a:defRPr>
            </a:lvl1pPr>
            <a:lvl2pPr marL="514350" indent="-171450" defTabSz="685800">
              <a:lnSpc>
                <a:spcPct val="90000"/>
              </a:lnSpc>
              <a:spcBef>
                <a:spcPts val="375"/>
              </a:spcBef>
              <a:buFont typeface="Arial" panose="020B0604020202020204" pitchFamily="34" charset="0"/>
              <a:buNone/>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fr-CH" sz="4000" dirty="0" err="1"/>
              <a:t>Any</a:t>
            </a:r>
            <a:r>
              <a:rPr lang="fr-CH" sz="4000" dirty="0"/>
              <a:t> 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A60B1FD-F8C4-C669-9F7B-2C593B39F8C3}"/>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Motivation</a:t>
            </a:r>
            <a:endParaRPr lang="en-US" sz="3100" b="0" i="1" dirty="0"/>
          </a:p>
        </p:txBody>
      </p:sp>
      <p:sp>
        <p:nvSpPr>
          <p:cNvPr id="5" name="Google Shape;68;p14">
            <a:extLst>
              <a:ext uri="{FF2B5EF4-FFF2-40B4-BE49-F238E27FC236}">
                <a16:creationId xmlns:a16="http://schemas.microsoft.com/office/drawing/2014/main" id="{522EE261-7F13-9EBA-2F3D-F05036975191}"/>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2</a:t>
            </a:fld>
            <a:endParaRPr lang="en" dirty="0">
              <a:solidFill>
                <a:srgbClr val="999999"/>
              </a:solidFill>
            </a:endParaRPr>
          </a:p>
        </p:txBody>
      </p:sp>
      <p:sp>
        <p:nvSpPr>
          <p:cNvPr id="4" name="Rectangle 3">
            <a:extLst>
              <a:ext uri="{FF2B5EF4-FFF2-40B4-BE49-F238E27FC236}">
                <a16:creationId xmlns:a16="http://schemas.microsoft.com/office/drawing/2014/main" id="{96222F0F-6C82-9A36-4AE9-779DDA8FF506}"/>
              </a:ext>
            </a:extLst>
          </p:cNvPr>
          <p:cNvSpPr/>
          <p:nvPr/>
        </p:nvSpPr>
        <p:spPr>
          <a:xfrm>
            <a:off x="4921599" y="2198846"/>
            <a:ext cx="6882236" cy="3170099"/>
          </a:xfrm>
          <a:prstGeom prst="rect">
            <a:avLst/>
          </a:prstGeom>
          <a:solidFill>
            <a:schemeClr val="bg1"/>
          </a:solidFill>
        </p:spPr>
        <p:txBody>
          <a:bodyPr wrap="square" lIns="91440" tIns="45720" rIns="91440" bIns="45720">
            <a:spAutoFit/>
          </a:bodyPr>
          <a:lstStyle/>
          <a:p>
            <a:pPr algn="ctr"/>
            <a:r>
              <a:rPr lang="en-US" sz="5000" b="1" cap="none" spc="0" dirty="0">
                <a:ln w="22225">
                  <a:solidFill>
                    <a:schemeClr val="accent2"/>
                  </a:solidFill>
                  <a:prstDash val="solid"/>
                </a:ln>
                <a:solidFill>
                  <a:schemeClr val="accent2">
                    <a:lumMod val="40000"/>
                    <a:lumOff val="60000"/>
                  </a:schemeClr>
                </a:solidFill>
                <a:effectLst/>
              </a:rPr>
              <a:t>Optimal operation</a:t>
            </a:r>
          </a:p>
          <a:p>
            <a:pPr algn="ctr"/>
            <a:r>
              <a:rPr lang="en-US" sz="5000" b="1" dirty="0">
                <a:ln w="22225">
                  <a:solidFill>
                    <a:schemeClr val="accent2"/>
                  </a:solidFill>
                  <a:prstDash val="solid"/>
                </a:ln>
                <a:solidFill>
                  <a:schemeClr val="accent2">
                    <a:lumMod val="40000"/>
                    <a:lumOff val="60000"/>
                  </a:schemeClr>
                </a:solidFill>
              </a:rPr>
              <a:t>&amp;</a:t>
            </a:r>
            <a:r>
              <a:rPr lang="en-US" sz="5000" b="1" cap="none" spc="0" dirty="0">
                <a:ln w="22225">
                  <a:solidFill>
                    <a:schemeClr val="accent2"/>
                  </a:solidFill>
                  <a:prstDash val="solid"/>
                </a:ln>
                <a:solidFill>
                  <a:schemeClr val="accent2">
                    <a:lumMod val="40000"/>
                    <a:lumOff val="60000"/>
                  </a:schemeClr>
                </a:solidFill>
                <a:effectLst/>
              </a:rPr>
              <a:t> </a:t>
            </a:r>
          </a:p>
          <a:p>
            <a:pPr algn="ctr"/>
            <a:r>
              <a:rPr lang="en-US" sz="5000" b="1" cap="none" spc="0" dirty="0">
                <a:ln w="22225">
                  <a:solidFill>
                    <a:schemeClr val="accent2"/>
                  </a:solidFill>
                  <a:prstDash val="solid"/>
                </a:ln>
                <a:solidFill>
                  <a:schemeClr val="accent2">
                    <a:lumMod val="40000"/>
                    <a:lumOff val="60000"/>
                  </a:schemeClr>
                </a:solidFill>
                <a:effectLst/>
              </a:rPr>
              <a:t>Pinpointed renovations</a:t>
            </a:r>
          </a:p>
        </p:txBody>
      </p:sp>
      <p:pic>
        <p:nvPicPr>
          <p:cNvPr id="6" name="Picture 5" descr="A graph of energy and energy&#10;&#10;AI-generated content may be incorrect.">
            <a:extLst>
              <a:ext uri="{FF2B5EF4-FFF2-40B4-BE49-F238E27FC236}">
                <a16:creationId xmlns:a16="http://schemas.microsoft.com/office/drawing/2014/main" id="{3920E950-4E3D-57FA-BA4F-8E333504BA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5"/>
          <a:stretch/>
        </p:blipFill>
        <p:spPr bwMode="auto">
          <a:xfrm>
            <a:off x="388166" y="1235463"/>
            <a:ext cx="4533432" cy="5190068"/>
          </a:xfrm>
          <a:prstGeom prst="rect">
            <a:avLst/>
          </a:prstGeom>
          <a:ln>
            <a:no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2F4531FC-C38F-93D0-771C-0546E062A534}"/>
              </a:ext>
            </a:extLst>
          </p:cNvPr>
          <p:cNvCxnSpPr>
            <a:cxnSpLocks/>
          </p:cNvCxnSpPr>
          <p:nvPr/>
        </p:nvCxnSpPr>
        <p:spPr>
          <a:xfrm flipV="1">
            <a:off x="1575837" y="4767331"/>
            <a:ext cx="2984938" cy="320958"/>
          </a:xfrm>
          <a:prstGeom prst="straightConnector1">
            <a:avLst/>
          </a:prstGeom>
          <a:ln>
            <a:solidFill>
              <a:srgbClr val="FF0000"/>
            </a:solidFill>
            <a:headEnd type="none" w="med" len="med"/>
            <a:tailEnd type="arrow" w="med" len="med"/>
          </a:ln>
          <a:effectLst/>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488C51F3-61A1-58CF-7E61-5AA6AD6EF45B}"/>
              </a:ext>
            </a:extLst>
          </p:cNvPr>
          <p:cNvSpPr txBox="1"/>
          <p:nvPr/>
        </p:nvSpPr>
        <p:spPr>
          <a:xfrm>
            <a:off x="0" y="6430367"/>
            <a:ext cx="10482146" cy="461665"/>
          </a:xfrm>
          <a:prstGeom prst="rect">
            <a:avLst/>
          </a:prstGeom>
          <a:noFill/>
        </p:spPr>
        <p:txBody>
          <a:bodyPr wrap="square">
            <a:spAutoFit/>
          </a:bodyPr>
          <a:lstStyle/>
          <a:p>
            <a:r>
              <a:rPr lang="en-GB" sz="1200" dirty="0">
                <a:effectLst/>
                <a:latin typeface="Arial" panose="020B0604020202020204" pitchFamily="34" charset="0"/>
                <a:ea typeface="Times New Roman" panose="02020603050405020304" pitchFamily="18" charset="0"/>
              </a:rPr>
              <a:t>A. D. </a:t>
            </a:r>
            <a:r>
              <a:rPr lang="en-GB" sz="1200" dirty="0" err="1">
                <a:effectLst/>
                <a:latin typeface="Arial" panose="020B0604020202020204" pitchFamily="34" charset="0"/>
                <a:ea typeface="Times New Roman" panose="02020603050405020304" pitchFamily="18" charset="0"/>
              </a:rPr>
              <a:t>Dilsiz</a:t>
            </a:r>
            <a:r>
              <a:rPr lang="en-GB" sz="1200" dirty="0">
                <a:effectLst/>
                <a:latin typeface="Arial" panose="020B0604020202020204" pitchFamily="34" charset="0"/>
                <a:ea typeface="Times New Roman" panose="02020603050405020304" pitchFamily="18" charset="0"/>
              </a:rPr>
              <a:t>, J. Felkner, G. Habert, and Z. Nagy, “Embodied versus operational energy in residential and commercial buildings: Where should we focus?,” in </a:t>
            </a:r>
            <a:r>
              <a:rPr lang="en-GB" sz="1200" i="1" dirty="0">
                <a:effectLst/>
                <a:latin typeface="Arial" panose="020B0604020202020204" pitchFamily="34" charset="0"/>
                <a:ea typeface="Times New Roman" panose="02020603050405020304" pitchFamily="18" charset="0"/>
              </a:rPr>
              <a:t>Journal of Physics: Conference Series</a:t>
            </a:r>
            <a:r>
              <a:rPr lang="en-GB" sz="1200" dirty="0">
                <a:effectLst/>
                <a:latin typeface="Arial" panose="020B0604020202020204" pitchFamily="34" charset="0"/>
                <a:ea typeface="Times New Roman" panose="02020603050405020304" pitchFamily="18" charset="0"/>
              </a:rPr>
              <a:t>, Institute of Physics Publishing, Nov. 2019. </a:t>
            </a:r>
            <a:r>
              <a:rPr lang="en-GB" sz="1200" dirty="0" err="1">
                <a:effectLst/>
                <a:latin typeface="Arial" panose="020B0604020202020204" pitchFamily="34" charset="0"/>
                <a:ea typeface="Times New Roman" panose="02020603050405020304" pitchFamily="18" charset="0"/>
              </a:rPr>
              <a:t>doi</a:t>
            </a:r>
            <a:r>
              <a:rPr lang="en-GB" sz="1200" dirty="0">
                <a:effectLst/>
                <a:latin typeface="Arial" panose="020B0604020202020204" pitchFamily="34" charset="0"/>
                <a:ea typeface="Times New Roman" panose="02020603050405020304" pitchFamily="18" charset="0"/>
              </a:rPr>
              <a:t>: 10.1088/1742-6596/1343/1/012178</a:t>
            </a:r>
            <a:endParaRPr lang="en-GB" sz="1200" dirty="0"/>
          </a:p>
        </p:txBody>
      </p:sp>
    </p:spTree>
    <p:extLst>
      <p:ext uri="{BB962C8B-B14F-4D97-AF65-F5344CB8AC3E}">
        <p14:creationId xmlns:p14="http://schemas.microsoft.com/office/powerpoint/2010/main" val="26660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A60B1FD-F8C4-C669-9F7B-2C593B39F8C3}"/>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err="1"/>
              <a:t>Behavioural</a:t>
            </a:r>
            <a:r>
              <a:rPr lang="en-US" sz="3100" dirty="0"/>
              <a:t> approach</a:t>
            </a:r>
          </a:p>
        </p:txBody>
      </p:sp>
      <p:sp>
        <p:nvSpPr>
          <p:cNvPr id="9" name="Text Placeholder 8"/>
          <p:cNvSpPr>
            <a:spLocks noGrp="1"/>
          </p:cNvSpPr>
          <p:nvPr>
            <p:ph type="body" sz="quarter" idx="13"/>
          </p:nvPr>
        </p:nvSpPr>
        <p:spPr>
          <a:xfrm>
            <a:off x="662516" y="1717040"/>
            <a:ext cx="10848000" cy="4917929"/>
          </a:xfrm>
        </p:spPr>
        <p:txBody>
          <a:bodyPr/>
          <a:lstStyle/>
          <a:p>
            <a:pPr>
              <a:lnSpc>
                <a:spcPct val="120000"/>
              </a:lnSpc>
              <a:buClr>
                <a:schemeClr val="tx1">
                  <a:lumMod val="50000"/>
                  <a:lumOff val="50000"/>
                </a:schemeClr>
              </a:buClr>
              <a:buFontTx/>
              <a:buChar char="-"/>
            </a:pPr>
            <a:r>
              <a:rPr lang="en-US" sz="2800" b="1" dirty="0">
                <a:solidFill>
                  <a:schemeClr val="tx1">
                    <a:lumMod val="50000"/>
                    <a:lumOff val="50000"/>
                  </a:schemeClr>
                </a:solidFill>
                <a:latin typeface="+mj-lt"/>
                <a:cs typeface="Open Sans"/>
              </a:rPr>
              <a:t>Stakeholders</a:t>
            </a:r>
          </a:p>
          <a:p>
            <a:pPr lvl="1">
              <a:lnSpc>
                <a:spcPct val="120000"/>
              </a:lnSpc>
              <a:buClr>
                <a:schemeClr val="tx1">
                  <a:lumMod val="50000"/>
                  <a:lumOff val="50000"/>
                </a:schemeClr>
              </a:buClr>
              <a:buFontTx/>
              <a:buChar char="-"/>
            </a:pPr>
            <a:r>
              <a:rPr lang="en-US" sz="2600" dirty="0">
                <a:solidFill>
                  <a:schemeClr val="tx1">
                    <a:lumMod val="50000"/>
                    <a:lumOff val="50000"/>
                  </a:schemeClr>
                </a:solidFill>
                <a:latin typeface="+mj-lt"/>
                <a:cs typeface="Open Sans"/>
              </a:rPr>
              <a:t>Complex chain</a:t>
            </a:r>
          </a:p>
          <a:p>
            <a:pPr lvl="1">
              <a:lnSpc>
                <a:spcPct val="120000"/>
              </a:lnSpc>
              <a:buClr>
                <a:schemeClr val="tx1">
                  <a:lumMod val="50000"/>
                  <a:lumOff val="50000"/>
                </a:schemeClr>
              </a:buClr>
              <a:buFontTx/>
              <a:buChar char="-"/>
            </a:pPr>
            <a:r>
              <a:rPr lang="en-US" sz="2600" dirty="0">
                <a:solidFill>
                  <a:schemeClr val="tx1">
                    <a:lumMod val="50000"/>
                    <a:lumOff val="50000"/>
                  </a:schemeClr>
                </a:solidFill>
                <a:latin typeface="+mj-lt"/>
                <a:cs typeface="Open Sans"/>
              </a:rPr>
              <a:t>Positive attitude</a:t>
            </a:r>
          </a:p>
          <a:p>
            <a:pPr marL="0" indent="0">
              <a:lnSpc>
                <a:spcPct val="120000"/>
              </a:lnSpc>
              <a:buClr>
                <a:schemeClr val="tx1">
                  <a:lumMod val="50000"/>
                  <a:lumOff val="50000"/>
                </a:schemeClr>
              </a:buClr>
              <a:buNone/>
            </a:pPr>
            <a:endParaRPr lang="en-US" sz="2800" dirty="0">
              <a:solidFill>
                <a:schemeClr val="tx1">
                  <a:lumMod val="50000"/>
                  <a:lumOff val="50000"/>
                </a:schemeClr>
              </a:solidFill>
              <a:latin typeface="+mj-lt"/>
              <a:cs typeface="Open Sans"/>
            </a:endParaRPr>
          </a:p>
          <a:p>
            <a:pPr marL="0" indent="0">
              <a:lnSpc>
                <a:spcPct val="120000"/>
              </a:lnSpc>
              <a:buClr>
                <a:schemeClr val="tx1">
                  <a:lumMod val="50000"/>
                  <a:lumOff val="50000"/>
                </a:schemeClr>
              </a:buClr>
              <a:buNone/>
            </a:pPr>
            <a:endParaRPr lang="en-US" sz="2800" dirty="0">
              <a:solidFill>
                <a:schemeClr val="tx1">
                  <a:lumMod val="50000"/>
                  <a:lumOff val="50000"/>
                </a:schemeClr>
              </a:solidFill>
              <a:latin typeface="+mj-lt"/>
              <a:cs typeface="Open Sans"/>
            </a:endParaRPr>
          </a:p>
        </p:txBody>
      </p:sp>
      <p:sp>
        <p:nvSpPr>
          <p:cNvPr id="5" name="Google Shape;68;p14">
            <a:extLst>
              <a:ext uri="{FF2B5EF4-FFF2-40B4-BE49-F238E27FC236}">
                <a16:creationId xmlns:a16="http://schemas.microsoft.com/office/drawing/2014/main" id="{522EE261-7F13-9EBA-2F3D-F05036975191}"/>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3</a:t>
            </a:fld>
            <a:endParaRPr lang="en" dirty="0">
              <a:solidFill>
                <a:srgbClr val="999999"/>
              </a:solidFill>
            </a:endParaRPr>
          </a:p>
        </p:txBody>
      </p:sp>
      <p:graphicFrame>
        <p:nvGraphicFramePr>
          <p:cNvPr id="3" name="Diagram 2">
            <a:extLst>
              <a:ext uri="{FF2B5EF4-FFF2-40B4-BE49-F238E27FC236}">
                <a16:creationId xmlns:a16="http://schemas.microsoft.com/office/drawing/2014/main" id="{2A4A99E2-AE66-D5B4-B415-E65A6951D6D5}"/>
              </a:ext>
            </a:extLst>
          </p:cNvPr>
          <p:cNvGraphicFramePr/>
          <p:nvPr>
            <p:extLst>
              <p:ext uri="{D42A27DB-BD31-4B8C-83A1-F6EECF244321}">
                <p14:modId xmlns:p14="http://schemas.microsoft.com/office/powerpoint/2010/main" val="2401238727"/>
              </p:ext>
            </p:extLst>
          </p:nvPr>
        </p:nvGraphicFramePr>
        <p:xfrm>
          <a:off x="5572331" y="10457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A graph of green and orange bars&#10;&#10;AI-generated content may be incorrect.">
            <a:extLst>
              <a:ext uri="{FF2B5EF4-FFF2-40B4-BE49-F238E27FC236}">
                <a16:creationId xmlns:a16="http://schemas.microsoft.com/office/drawing/2014/main" id="{B8E3A5BF-8F62-B605-D511-0DD233082164}"/>
              </a:ext>
            </a:extLst>
          </p:cNvPr>
          <p:cNvPicPr>
            <a:picLocks noChangeAspect="1"/>
          </p:cNvPicPr>
          <p:nvPr/>
        </p:nvPicPr>
        <p:blipFill>
          <a:blip r:embed="rId8"/>
          <a:srcRect b="6460"/>
          <a:stretch/>
        </p:blipFill>
        <p:spPr>
          <a:xfrm>
            <a:off x="20268" y="3594917"/>
            <a:ext cx="6792687" cy="3229234"/>
          </a:xfrm>
          <a:prstGeom prst="rect">
            <a:avLst/>
          </a:prstGeom>
        </p:spPr>
      </p:pic>
    </p:spTree>
    <p:extLst>
      <p:ext uri="{BB962C8B-B14F-4D97-AF65-F5344CB8AC3E}">
        <p14:creationId xmlns:p14="http://schemas.microsoft.com/office/powerpoint/2010/main" val="8096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graphicEl>
                                              <a:dgm id="{6DEF2C5C-1418-4270-94AC-42E60F1A6269}"/>
                                            </p:graphic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500"/>
                                  </p:stCondLst>
                                  <p:childTnLst>
                                    <p:set>
                                      <p:cBhvr>
                                        <p:cTn id="12" dur="1" fill="hold">
                                          <p:stCondLst>
                                            <p:cond delay="0"/>
                                          </p:stCondLst>
                                        </p:cTn>
                                        <p:tgtEl>
                                          <p:spTgt spid="3">
                                            <p:graphicEl>
                                              <a:dgm id="{B0E8B79B-8DD1-4133-8F76-F6475155E3CB}"/>
                                            </p:graphic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3">
                                            <p:graphicEl>
                                              <a:dgm id="{7AE68826-367F-4150-B8F4-5EC8ECAFF716}"/>
                                            </p:graphic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500"/>
                                  </p:stCondLst>
                                  <p:childTnLst>
                                    <p:set>
                                      <p:cBhvr>
                                        <p:cTn id="17" dur="1" fill="hold">
                                          <p:stCondLst>
                                            <p:cond delay="0"/>
                                          </p:stCondLst>
                                        </p:cTn>
                                        <p:tgtEl>
                                          <p:spTgt spid="3">
                                            <p:graphicEl>
                                              <a:dgm id="{A61C1993-95DC-4E85-A584-D76AB3EC88D3}"/>
                                            </p:graphic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3">
                                            <p:graphicEl>
                                              <a:dgm id="{A36F8EA5-6EA0-4687-AC0B-7D1122184C67}"/>
                                            </p:graphic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500"/>
                                  </p:stCondLst>
                                  <p:childTnLst>
                                    <p:set>
                                      <p:cBhvr>
                                        <p:cTn id="23" dur="1" fill="hold">
                                          <p:stCondLst>
                                            <p:cond delay="0"/>
                                          </p:stCondLst>
                                        </p:cTn>
                                        <p:tgtEl>
                                          <p:spTgt spid="3">
                                            <p:graphicEl>
                                              <a:dgm id="{342BBB14-1B92-40F9-8FD7-953F6BBCFADB}"/>
                                            </p:graphicEl>
                                          </p:spTgt>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3">
                                            <p:graphicEl>
                                              <a:dgm id="{9DD2C548-D5C3-4401-AC30-AE0CA8463EB7}"/>
                                            </p:graphicEl>
                                          </p:spTgt>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grpId="0" nodeType="afterEffect">
                                  <p:stCondLst>
                                    <p:cond delay="500"/>
                                  </p:stCondLst>
                                  <p:childTnLst>
                                    <p:set>
                                      <p:cBhvr>
                                        <p:cTn id="29" dur="1" fill="hold">
                                          <p:stCondLst>
                                            <p:cond delay="0"/>
                                          </p:stCondLst>
                                        </p:cTn>
                                        <p:tgtEl>
                                          <p:spTgt spid="3">
                                            <p:graphicEl>
                                              <a:dgm id="{3B60E959-C544-4CE4-89E6-B352C9CFCA07}"/>
                                            </p:graphicEl>
                                          </p:spTgt>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3">
                                            <p:graphicEl>
                                              <a:dgm id="{8F4DC061-5751-4789-BAC9-AC0AEC5814AC}"/>
                                            </p:graphicEl>
                                          </p:spTgt>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0" nodeType="afterEffect">
                                  <p:stCondLst>
                                    <p:cond delay="500"/>
                                  </p:stCondLst>
                                  <p:childTnLst>
                                    <p:set>
                                      <p:cBhvr>
                                        <p:cTn id="35" dur="1" fill="hold">
                                          <p:stCondLst>
                                            <p:cond delay="0"/>
                                          </p:stCondLst>
                                        </p:cTn>
                                        <p:tgtEl>
                                          <p:spTgt spid="3">
                                            <p:graphicEl>
                                              <a:dgm id="{B97853A6-4257-4543-BA84-5266A3E4A8EE}"/>
                                            </p:graphicEl>
                                          </p:spTgt>
                                        </p:tgtEl>
                                        <p:attrNameLst>
                                          <p:attrName>style.visibility</p:attrName>
                                        </p:attrNameLst>
                                      </p:cBhvr>
                                      <p:to>
                                        <p:strVal val="visible"/>
                                      </p:to>
                                    </p:set>
                                  </p:childTnLst>
                                </p:cTn>
                              </p:par>
                            </p:childTnLst>
                          </p:cTn>
                        </p:par>
                        <p:par>
                          <p:cTn id="36" fill="hold">
                            <p:stCondLst>
                              <p:cond delay="2500"/>
                            </p:stCondLst>
                            <p:childTnLst>
                              <p:par>
                                <p:cTn id="37" presetID="1" presetClass="entr" presetSubtype="0" fill="hold" grpId="0" nodeType="afterEffect">
                                  <p:stCondLst>
                                    <p:cond delay="0"/>
                                  </p:stCondLst>
                                  <p:childTnLst>
                                    <p:set>
                                      <p:cBhvr>
                                        <p:cTn id="38" dur="1" fill="hold">
                                          <p:stCondLst>
                                            <p:cond delay="0"/>
                                          </p:stCondLst>
                                        </p:cTn>
                                        <p:tgtEl>
                                          <p:spTgt spid="3">
                                            <p:graphicEl>
                                              <a:dgm id="{DC5137DF-02CB-4A49-8E78-D202179AC5DA}"/>
                                            </p:graphicEl>
                                          </p:spTgt>
                                        </p:tgtEl>
                                        <p:attrNameLst>
                                          <p:attrName>style.visibility</p:attrName>
                                        </p:attrNameLst>
                                      </p:cBhvr>
                                      <p:to>
                                        <p:strVal val="visible"/>
                                      </p:to>
                                    </p:set>
                                  </p:childTnLst>
                                </p:cTn>
                              </p:par>
                            </p:childTnLst>
                          </p:cTn>
                        </p:par>
                        <p:par>
                          <p:cTn id="39" fill="hold">
                            <p:stCondLst>
                              <p:cond delay="2500"/>
                            </p:stCondLst>
                            <p:childTnLst>
                              <p:par>
                                <p:cTn id="40" presetID="1" presetClass="entr" presetSubtype="0" fill="hold" grpId="0" nodeType="afterEffect">
                                  <p:stCondLst>
                                    <p:cond delay="500"/>
                                  </p:stCondLst>
                                  <p:childTnLst>
                                    <p:set>
                                      <p:cBhvr>
                                        <p:cTn id="41" dur="1" fill="hold">
                                          <p:stCondLst>
                                            <p:cond delay="0"/>
                                          </p:stCondLst>
                                        </p:cTn>
                                        <p:tgtEl>
                                          <p:spTgt spid="3">
                                            <p:graphicEl>
                                              <a:dgm id="{FDA27FBE-406A-4BD6-B8B3-EAC5CFA5BC44}"/>
                                            </p:graphicEl>
                                          </p:spTgt>
                                        </p:tgtEl>
                                        <p:attrNameLst>
                                          <p:attrName>style.visibility</p:attrName>
                                        </p:attrNameLst>
                                      </p:cBhvr>
                                      <p:to>
                                        <p:strVal val="visible"/>
                                      </p:to>
                                    </p:set>
                                  </p:child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0"/>
                                          </p:stCondLst>
                                        </p:cTn>
                                        <p:tgtEl>
                                          <p:spTgt spid="3">
                                            <p:graphicEl>
                                              <a:dgm id="{CB150C97-E890-4C56-B85D-83005DD7BF6D}"/>
                                            </p:graphicEl>
                                          </p:spTgt>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grpId="0" nodeType="afterEffect">
                                  <p:stCondLst>
                                    <p:cond delay="500"/>
                                  </p:stCondLst>
                                  <p:childTnLst>
                                    <p:set>
                                      <p:cBhvr>
                                        <p:cTn id="47" dur="1" fill="hold">
                                          <p:stCondLst>
                                            <p:cond delay="0"/>
                                          </p:stCondLst>
                                        </p:cTn>
                                        <p:tgtEl>
                                          <p:spTgt spid="3">
                                            <p:graphicEl>
                                              <a:dgm id="{A2758598-0C6C-4A48-A1CE-63A9A56B13FC}"/>
                                            </p:graphicEl>
                                          </p:spTgt>
                                        </p:tgtEl>
                                        <p:attrNameLst>
                                          <p:attrName>style.visibility</p:attrName>
                                        </p:attrNameLst>
                                      </p:cBhvr>
                                      <p:to>
                                        <p:strVal val="visible"/>
                                      </p:to>
                                    </p:set>
                                  </p:childTnLst>
                                </p:cTn>
                              </p:par>
                            </p:childTnLst>
                          </p:cTn>
                        </p:par>
                        <p:par>
                          <p:cTn id="48" fill="hold">
                            <p:stCondLst>
                              <p:cond delay="3500"/>
                            </p:stCondLst>
                            <p:childTnLst>
                              <p:par>
                                <p:cTn id="49" presetID="1" presetClass="entr" presetSubtype="0" fill="hold" grpId="0" nodeType="afterEffect">
                                  <p:stCondLst>
                                    <p:cond delay="0"/>
                                  </p:stCondLst>
                                  <p:childTnLst>
                                    <p:set>
                                      <p:cBhvr>
                                        <p:cTn id="50" dur="1" fill="hold">
                                          <p:stCondLst>
                                            <p:cond delay="0"/>
                                          </p:stCondLst>
                                        </p:cTn>
                                        <p:tgtEl>
                                          <p:spTgt spid="3">
                                            <p:graphicEl>
                                              <a:dgm id="{A5F04B86-C623-4CC7-B1F2-A07C5531E87B}"/>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C1B5C-64B4-4AEA-7898-E2094835B763}"/>
            </a:ext>
          </a:extLst>
        </p:cNvPr>
        <p:cNvGrpSpPr/>
        <p:nvPr/>
      </p:nvGrpSpPr>
      <p:grpSpPr>
        <a:xfrm>
          <a:off x="0" y="0"/>
          <a:ext cx="0" cy="0"/>
          <a:chOff x="0" y="0"/>
          <a:chExt cx="0" cy="0"/>
        </a:xfrm>
      </p:grpSpPr>
      <p:sp>
        <p:nvSpPr>
          <p:cNvPr id="28" name="Text Placeholder 8">
            <a:extLst>
              <a:ext uri="{FF2B5EF4-FFF2-40B4-BE49-F238E27FC236}">
                <a16:creationId xmlns:a16="http://schemas.microsoft.com/office/drawing/2014/main" id="{411628CD-B22A-9423-31AC-4C88658F143A}"/>
              </a:ext>
            </a:extLst>
          </p:cNvPr>
          <p:cNvSpPr txBox="1">
            <a:spLocks/>
          </p:cNvSpPr>
          <p:nvPr/>
        </p:nvSpPr>
        <p:spPr>
          <a:xfrm>
            <a:off x="656876" y="1711787"/>
            <a:ext cx="3814880" cy="4917929"/>
          </a:xfrm>
          <a:prstGeom prst="rect">
            <a:avLst/>
          </a:prstGeom>
        </p:spPr>
        <p:txBody>
          <a:bodyPr vert="horz" lIns="0" tIns="0" rIns="0" bIns="0"/>
          <a:lstStyle>
            <a:lvl1pPr marL="230400" indent="-230400" algn="l" defTabSz="457200" rtl="0" eaLnBrk="1" latinLnBrk="0" hangingPunct="1">
              <a:spcBef>
                <a:spcPts val="20"/>
              </a:spcBef>
              <a:buClr>
                <a:srgbClr val="0FA5B0"/>
              </a:buClr>
              <a:buSzPct val="100000"/>
              <a:buFont typeface="Wingdings" charset="2"/>
              <a:buChar char="§"/>
              <a:defRPr sz="2000" kern="1200">
                <a:solidFill>
                  <a:schemeClr val="tx1">
                    <a:lumMod val="65000"/>
                    <a:lumOff val="35000"/>
                  </a:schemeClr>
                </a:solidFill>
                <a:latin typeface="Arial"/>
                <a:ea typeface="+mn-ea"/>
                <a:cs typeface="Arial"/>
              </a:defRPr>
            </a:lvl1pPr>
            <a:lvl2pPr marL="457200" indent="-230400" algn="l" defTabSz="457200" rtl="0" eaLnBrk="1" latinLnBrk="0" hangingPunct="1">
              <a:spcBef>
                <a:spcPts val="600"/>
              </a:spcBef>
              <a:buClr>
                <a:srgbClr val="0FA5B0"/>
              </a:buClr>
              <a:buSzPct val="100000"/>
              <a:buFont typeface="Wingdings" charset="2"/>
              <a:buChar char="§"/>
              <a:defRPr sz="1800" kern="1200">
                <a:solidFill>
                  <a:schemeClr val="tx1">
                    <a:lumMod val="65000"/>
                    <a:lumOff val="35000"/>
                  </a:schemeClr>
                </a:solidFill>
                <a:latin typeface="Arial"/>
                <a:ea typeface="+mn-ea"/>
                <a:cs typeface="Arial"/>
              </a:defRPr>
            </a:lvl2pPr>
            <a:lvl3pPr marL="687600" indent="-228600" algn="l" defTabSz="457200" rtl="0" eaLnBrk="1" latinLnBrk="0" hangingPunct="1">
              <a:spcBef>
                <a:spcPts val="600"/>
              </a:spcBef>
              <a:buClr>
                <a:srgbClr val="0FA5B0"/>
              </a:buClr>
              <a:buSzPct val="100000"/>
              <a:buFont typeface="Wingdings" charset="2"/>
              <a:buChar char="§"/>
              <a:defRPr sz="1800" kern="1200">
                <a:solidFill>
                  <a:schemeClr val="tx1">
                    <a:lumMod val="65000"/>
                    <a:lumOff val="35000"/>
                  </a:schemeClr>
                </a:solidFill>
                <a:latin typeface="Arial"/>
                <a:ea typeface="+mn-ea"/>
                <a:cs typeface="Arial"/>
              </a:defRPr>
            </a:lvl3pPr>
            <a:lvl4pPr marL="914400" indent="-228600" algn="l" defTabSz="457200" rtl="0" eaLnBrk="1" latinLnBrk="0" hangingPunct="1">
              <a:spcBef>
                <a:spcPts val="600"/>
              </a:spcBef>
              <a:buClr>
                <a:srgbClr val="0FA5B0"/>
              </a:buClr>
              <a:buSzPct val="100000"/>
              <a:buFont typeface="Wingdings" charset="2"/>
              <a:buChar char="§"/>
              <a:defRPr sz="1800" kern="1200">
                <a:solidFill>
                  <a:schemeClr val="tx1">
                    <a:lumMod val="65000"/>
                    <a:lumOff val="35000"/>
                  </a:schemeClr>
                </a:solidFill>
                <a:latin typeface="Arial"/>
                <a:ea typeface="+mn-ea"/>
                <a:cs typeface="Arial"/>
              </a:defRPr>
            </a:lvl4pPr>
            <a:lvl5pPr marL="1144800" indent="-228600" algn="l" defTabSz="457200" rtl="0" eaLnBrk="1" latinLnBrk="0" hangingPunct="1">
              <a:spcBef>
                <a:spcPts val="600"/>
              </a:spcBef>
              <a:buClr>
                <a:srgbClr val="0FA5B0"/>
              </a:buClr>
              <a:buSzPct val="100000"/>
              <a:buFont typeface="Wingdings" charset="2"/>
              <a:buChar char="§"/>
              <a:defRPr sz="18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Clr>
                <a:schemeClr val="tx1">
                  <a:lumMod val="50000"/>
                  <a:lumOff val="50000"/>
                </a:schemeClr>
              </a:buClr>
              <a:buNone/>
            </a:pPr>
            <a:r>
              <a:rPr lang="en-US" sz="2800" b="1" dirty="0">
                <a:solidFill>
                  <a:schemeClr val="tx1">
                    <a:lumMod val="50000"/>
                    <a:lumOff val="50000"/>
                  </a:schemeClr>
                </a:solidFill>
                <a:latin typeface="+mj-lt"/>
                <a:cs typeface="Open Sans"/>
              </a:rPr>
              <a:t>- Barriers</a:t>
            </a:r>
          </a:p>
          <a:p>
            <a:pPr lvl="1">
              <a:lnSpc>
                <a:spcPct val="120000"/>
              </a:lnSpc>
              <a:buClr>
                <a:schemeClr val="tx1">
                  <a:lumMod val="50000"/>
                  <a:lumOff val="50000"/>
                </a:schemeClr>
              </a:buClr>
              <a:buFontTx/>
              <a:buChar char="-"/>
            </a:pPr>
            <a:r>
              <a:rPr lang="en-US" sz="2600" dirty="0">
                <a:solidFill>
                  <a:schemeClr val="tx1">
                    <a:lumMod val="50000"/>
                    <a:lumOff val="50000"/>
                  </a:schemeClr>
                </a:solidFill>
                <a:latin typeface="+mj-lt"/>
                <a:cs typeface="Open Sans"/>
              </a:rPr>
              <a:t>Users:</a:t>
            </a:r>
          </a:p>
          <a:p>
            <a:pPr marL="0" indent="0">
              <a:lnSpc>
                <a:spcPct val="120000"/>
              </a:lnSpc>
              <a:buClr>
                <a:schemeClr val="tx1">
                  <a:lumMod val="50000"/>
                  <a:lumOff val="50000"/>
                </a:schemeClr>
              </a:buClr>
              <a:buFont typeface="Wingdings" charset="2"/>
              <a:buNone/>
            </a:pPr>
            <a:endParaRPr lang="en-US" sz="2800" dirty="0">
              <a:solidFill>
                <a:schemeClr val="tx1">
                  <a:lumMod val="50000"/>
                  <a:lumOff val="50000"/>
                </a:schemeClr>
              </a:solidFill>
              <a:latin typeface="+mj-lt"/>
              <a:cs typeface="Open Sans"/>
            </a:endParaRPr>
          </a:p>
          <a:p>
            <a:pPr marL="0" indent="0">
              <a:lnSpc>
                <a:spcPct val="120000"/>
              </a:lnSpc>
              <a:buClr>
                <a:schemeClr val="tx1">
                  <a:lumMod val="50000"/>
                  <a:lumOff val="50000"/>
                </a:schemeClr>
              </a:buClr>
              <a:buFont typeface="Wingdings" charset="2"/>
              <a:buNone/>
            </a:pPr>
            <a:endParaRPr lang="en-US" sz="2800" dirty="0">
              <a:solidFill>
                <a:schemeClr val="tx1">
                  <a:lumMod val="50000"/>
                  <a:lumOff val="50000"/>
                </a:schemeClr>
              </a:solidFill>
              <a:latin typeface="+mj-lt"/>
              <a:cs typeface="Open Sans"/>
            </a:endParaRPr>
          </a:p>
        </p:txBody>
      </p:sp>
      <p:pic>
        <p:nvPicPr>
          <p:cNvPr id="13" name="Picture 12" descr="A graph of different colored bars&#10;&#10;AI-generated content may be incorrect.">
            <a:extLst>
              <a:ext uri="{FF2B5EF4-FFF2-40B4-BE49-F238E27FC236}">
                <a16:creationId xmlns:a16="http://schemas.microsoft.com/office/drawing/2014/main" id="{1B86F691-A97F-ECCF-BE20-5537BB16FB1F}"/>
              </a:ext>
            </a:extLst>
          </p:cNvPr>
          <p:cNvPicPr>
            <a:picLocks noChangeAspect="1"/>
          </p:cNvPicPr>
          <p:nvPr/>
        </p:nvPicPr>
        <p:blipFill>
          <a:blip r:embed="rId3"/>
          <a:stretch>
            <a:fillRect/>
          </a:stretch>
        </p:blipFill>
        <p:spPr>
          <a:xfrm>
            <a:off x="13511" y="2858814"/>
            <a:ext cx="7998372" cy="3999186"/>
          </a:xfrm>
          <a:prstGeom prst="rect">
            <a:avLst/>
          </a:prstGeom>
        </p:spPr>
      </p:pic>
      <p:sp>
        <p:nvSpPr>
          <p:cNvPr id="9" name="Text Placeholder 8">
            <a:extLst>
              <a:ext uri="{FF2B5EF4-FFF2-40B4-BE49-F238E27FC236}">
                <a16:creationId xmlns:a16="http://schemas.microsoft.com/office/drawing/2014/main" id="{8C12D2A3-961A-EE98-BED1-2CA66444482B}"/>
              </a:ext>
            </a:extLst>
          </p:cNvPr>
          <p:cNvSpPr>
            <a:spLocks noGrp="1"/>
          </p:cNvSpPr>
          <p:nvPr>
            <p:ph type="body" sz="quarter" idx="13"/>
          </p:nvPr>
        </p:nvSpPr>
        <p:spPr>
          <a:xfrm>
            <a:off x="8075688" y="1717040"/>
            <a:ext cx="3814880" cy="4917929"/>
          </a:xfrm>
        </p:spPr>
        <p:txBody>
          <a:bodyPr/>
          <a:lstStyle/>
          <a:p>
            <a:pPr>
              <a:lnSpc>
                <a:spcPct val="120000"/>
              </a:lnSpc>
              <a:buClr>
                <a:schemeClr val="tx1">
                  <a:lumMod val="50000"/>
                  <a:lumOff val="50000"/>
                </a:schemeClr>
              </a:buClr>
              <a:buFontTx/>
              <a:buChar char="-"/>
            </a:pPr>
            <a:endParaRPr lang="en-US" sz="2800" b="1" dirty="0">
              <a:solidFill>
                <a:schemeClr val="tx1">
                  <a:lumMod val="50000"/>
                  <a:lumOff val="50000"/>
                </a:schemeClr>
              </a:solidFill>
              <a:latin typeface="+mj-lt"/>
              <a:cs typeface="Open Sans"/>
            </a:endParaRPr>
          </a:p>
          <a:p>
            <a:pPr lvl="1">
              <a:lnSpc>
                <a:spcPct val="120000"/>
              </a:lnSpc>
              <a:buClr>
                <a:schemeClr val="tx1">
                  <a:lumMod val="50000"/>
                  <a:lumOff val="50000"/>
                </a:schemeClr>
              </a:buClr>
              <a:buFontTx/>
              <a:buChar char="-"/>
            </a:pPr>
            <a:r>
              <a:rPr lang="en-US" sz="2600" dirty="0">
                <a:solidFill>
                  <a:schemeClr val="tx1">
                    <a:lumMod val="50000"/>
                    <a:lumOff val="50000"/>
                  </a:schemeClr>
                </a:solidFill>
                <a:latin typeface="+mj-lt"/>
                <a:cs typeface="Open Sans"/>
              </a:rPr>
              <a:t>Energy managers:</a:t>
            </a:r>
            <a:endParaRPr lang="en-US" sz="2800" dirty="0">
              <a:solidFill>
                <a:schemeClr val="tx1">
                  <a:lumMod val="50000"/>
                  <a:lumOff val="50000"/>
                </a:schemeClr>
              </a:solidFill>
              <a:latin typeface="+mj-lt"/>
              <a:cs typeface="Open Sans"/>
            </a:endParaRPr>
          </a:p>
        </p:txBody>
      </p:sp>
      <p:sp>
        <p:nvSpPr>
          <p:cNvPr id="2" name="Title 3">
            <a:extLst>
              <a:ext uri="{FF2B5EF4-FFF2-40B4-BE49-F238E27FC236}">
                <a16:creationId xmlns:a16="http://schemas.microsoft.com/office/drawing/2014/main" id="{A1813556-9F53-348F-6878-C2400DB13434}"/>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err="1"/>
              <a:t>Behavioural</a:t>
            </a:r>
            <a:r>
              <a:rPr lang="en-US" sz="3100" dirty="0"/>
              <a:t> approach</a:t>
            </a:r>
          </a:p>
        </p:txBody>
      </p:sp>
      <p:sp>
        <p:nvSpPr>
          <p:cNvPr id="5" name="Google Shape;68;p14">
            <a:extLst>
              <a:ext uri="{FF2B5EF4-FFF2-40B4-BE49-F238E27FC236}">
                <a16:creationId xmlns:a16="http://schemas.microsoft.com/office/drawing/2014/main" id="{8A0F7D9C-226E-FB5A-2C3B-2ED40829666E}"/>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4</a:t>
            </a:fld>
            <a:endParaRPr lang="en" dirty="0">
              <a:solidFill>
                <a:srgbClr val="999999"/>
              </a:solidFill>
            </a:endParaRPr>
          </a:p>
        </p:txBody>
      </p:sp>
      <p:pic>
        <p:nvPicPr>
          <p:cNvPr id="27" name="Picture 26" descr="A diagram of two people with a brick wall&#10;&#10;AI-generated content may be incorrect.">
            <a:extLst>
              <a:ext uri="{FF2B5EF4-FFF2-40B4-BE49-F238E27FC236}">
                <a16:creationId xmlns:a16="http://schemas.microsoft.com/office/drawing/2014/main" id="{8E33B3CD-1332-4DA2-E86E-FAF7C5F212FA}"/>
              </a:ext>
            </a:extLst>
          </p:cNvPr>
          <p:cNvPicPr>
            <a:picLocks noChangeAspect="1"/>
          </p:cNvPicPr>
          <p:nvPr/>
        </p:nvPicPr>
        <p:blipFill>
          <a:blip r:embed="rId4"/>
          <a:srcRect l="8104" t="10115" r="49221" b="22896"/>
          <a:stretch/>
        </p:blipFill>
        <p:spPr>
          <a:xfrm>
            <a:off x="8266440" y="2961629"/>
            <a:ext cx="3910246" cy="3452648"/>
          </a:xfrm>
          <a:prstGeom prst="rect">
            <a:avLst/>
          </a:prstGeom>
        </p:spPr>
      </p:pic>
    </p:spTree>
    <p:extLst>
      <p:ext uri="{BB962C8B-B14F-4D97-AF65-F5344CB8AC3E}">
        <p14:creationId xmlns:p14="http://schemas.microsoft.com/office/powerpoint/2010/main" val="38490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960FB-CE33-4A4B-1620-0FC0DF85BCE8}"/>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0AA526A9-997F-DE69-FBFC-6BF7D5F8DEE7}"/>
              </a:ext>
            </a:extLst>
          </p:cNvPr>
          <p:cNvSpPr/>
          <p:nvPr/>
        </p:nvSpPr>
        <p:spPr>
          <a:xfrm>
            <a:off x="6261222" y="1717040"/>
            <a:ext cx="5665076" cy="47473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EDADD430-AF52-1E76-F4D1-9BFF9C3A1113}"/>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Energy Audit</a:t>
            </a:r>
          </a:p>
        </p:txBody>
      </p:sp>
      <p:sp>
        <p:nvSpPr>
          <p:cNvPr id="5" name="Google Shape;68;p14">
            <a:extLst>
              <a:ext uri="{FF2B5EF4-FFF2-40B4-BE49-F238E27FC236}">
                <a16:creationId xmlns:a16="http://schemas.microsoft.com/office/drawing/2014/main" id="{52E76556-86D0-42DE-FD8F-3CDF41B576F9}"/>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5</a:t>
            </a:fld>
            <a:endParaRPr lang="en" dirty="0">
              <a:solidFill>
                <a:srgbClr val="999999"/>
              </a:solidFill>
            </a:endParaRPr>
          </a:p>
        </p:txBody>
      </p:sp>
      <p:sp>
        <p:nvSpPr>
          <p:cNvPr id="9" name="Text Placeholder 8">
            <a:extLst>
              <a:ext uri="{FF2B5EF4-FFF2-40B4-BE49-F238E27FC236}">
                <a16:creationId xmlns:a16="http://schemas.microsoft.com/office/drawing/2014/main" id="{8D845E93-00D7-20A8-7EFF-9EDA557F6EBA}"/>
              </a:ext>
            </a:extLst>
          </p:cNvPr>
          <p:cNvSpPr>
            <a:spLocks noGrp="1"/>
          </p:cNvSpPr>
          <p:nvPr>
            <p:ph type="body" sz="quarter" idx="13"/>
          </p:nvPr>
        </p:nvSpPr>
        <p:spPr>
          <a:xfrm>
            <a:off x="662516" y="1717040"/>
            <a:ext cx="5433484" cy="4917929"/>
          </a:xfrm>
        </p:spPr>
        <p:txBody>
          <a:bodyPr/>
          <a:lstStyle/>
          <a:p>
            <a:pPr algn="just">
              <a:lnSpc>
                <a:spcPct val="120000"/>
              </a:lnSpc>
              <a:spcBef>
                <a:spcPts val="0"/>
              </a:spcBef>
              <a:buClr>
                <a:schemeClr val="tx1">
                  <a:lumMod val="50000"/>
                  <a:lumOff val="50000"/>
                </a:schemeClr>
              </a:buClr>
              <a:buFontTx/>
              <a:buChar char="-"/>
            </a:pPr>
            <a:r>
              <a:rPr lang="en-US" sz="2400" dirty="0">
                <a:solidFill>
                  <a:schemeClr val="tx1">
                    <a:lumMod val="50000"/>
                    <a:lumOff val="50000"/>
                  </a:schemeClr>
                </a:solidFill>
                <a:latin typeface="+mj-lt"/>
                <a:cs typeface="Open Sans"/>
              </a:rPr>
              <a:t>Year of construction: 1974</a:t>
            </a:r>
          </a:p>
          <a:p>
            <a:pPr algn="just">
              <a:lnSpc>
                <a:spcPct val="120000"/>
              </a:lnSpc>
              <a:spcBef>
                <a:spcPts val="0"/>
              </a:spcBef>
              <a:buClr>
                <a:schemeClr val="tx1">
                  <a:lumMod val="50000"/>
                  <a:lumOff val="50000"/>
                </a:schemeClr>
              </a:buClr>
              <a:buFontTx/>
              <a:buChar char="-"/>
            </a:pPr>
            <a:r>
              <a:rPr lang="en-US" sz="2400" dirty="0">
                <a:solidFill>
                  <a:schemeClr val="tx1">
                    <a:lumMod val="50000"/>
                    <a:lumOff val="50000"/>
                  </a:schemeClr>
                </a:solidFill>
                <a:latin typeface="+mj-lt"/>
                <a:cs typeface="Open Sans"/>
              </a:rPr>
              <a:t>Heated gross floor area: 23,480 m</a:t>
            </a:r>
            <a:r>
              <a:rPr lang="en-US" sz="2400" baseline="30000" dirty="0">
                <a:solidFill>
                  <a:schemeClr val="tx1">
                    <a:lumMod val="50000"/>
                    <a:lumOff val="50000"/>
                  </a:schemeClr>
                </a:solidFill>
                <a:latin typeface="+mj-lt"/>
                <a:cs typeface="Open Sans"/>
              </a:rPr>
              <a:t>2</a:t>
            </a:r>
          </a:p>
          <a:p>
            <a:pPr algn="just">
              <a:lnSpc>
                <a:spcPct val="120000"/>
              </a:lnSpc>
              <a:spcBef>
                <a:spcPts val="0"/>
              </a:spcBef>
              <a:buClr>
                <a:schemeClr val="tx1">
                  <a:lumMod val="50000"/>
                  <a:lumOff val="50000"/>
                </a:schemeClr>
              </a:buClr>
              <a:buFontTx/>
              <a:buChar char="-"/>
            </a:pPr>
            <a:endParaRPr lang="en-US" sz="2200" dirty="0">
              <a:solidFill>
                <a:schemeClr val="tx1">
                  <a:lumMod val="50000"/>
                  <a:lumOff val="50000"/>
                </a:schemeClr>
              </a:solidFill>
              <a:latin typeface="+mj-lt"/>
              <a:cs typeface="Open Sans"/>
            </a:endParaRPr>
          </a:p>
          <a:p>
            <a:pPr algn="just">
              <a:lnSpc>
                <a:spcPct val="120000"/>
              </a:lnSpc>
              <a:spcBef>
                <a:spcPts val="0"/>
              </a:spcBef>
              <a:buClr>
                <a:schemeClr val="tx1">
                  <a:lumMod val="50000"/>
                  <a:lumOff val="50000"/>
                </a:schemeClr>
              </a:buClr>
              <a:buFontTx/>
              <a:buChar char="-"/>
            </a:pPr>
            <a:endParaRPr lang="en-US" sz="2200" dirty="0">
              <a:solidFill>
                <a:schemeClr val="tx1">
                  <a:lumMod val="50000"/>
                  <a:lumOff val="50000"/>
                </a:schemeClr>
              </a:solidFill>
              <a:latin typeface="+mj-lt"/>
              <a:cs typeface="Open Sans"/>
            </a:endParaRPr>
          </a:p>
          <a:p>
            <a:pPr algn="just">
              <a:lnSpc>
                <a:spcPct val="120000"/>
              </a:lnSpc>
              <a:spcBef>
                <a:spcPts val="0"/>
              </a:spcBef>
              <a:buClr>
                <a:schemeClr val="tx1">
                  <a:lumMod val="50000"/>
                  <a:lumOff val="50000"/>
                </a:schemeClr>
              </a:buClr>
              <a:buFontTx/>
              <a:buChar char="-"/>
            </a:pPr>
            <a:endParaRPr lang="en-US" sz="2200" dirty="0">
              <a:solidFill>
                <a:schemeClr val="tx1">
                  <a:lumMod val="50000"/>
                  <a:lumOff val="50000"/>
                </a:schemeClr>
              </a:solidFill>
              <a:latin typeface="+mj-lt"/>
              <a:cs typeface="Open Sans"/>
            </a:endParaRPr>
          </a:p>
          <a:p>
            <a:pPr algn="just">
              <a:lnSpc>
                <a:spcPct val="120000"/>
              </a:lnSpc>
              <a:spcBef>
                <a:spcPts val="0"/>
              </a:spcBef>
              <a:buClr>
                <a:schemeClr val="tx1">
                  <a:lumMod val="50000"/>
                  <a:lumOff val="50000"/>
                </a:schemeClr>
              </a:buClr>
              <a:buFontTx/>
              <a:buChar char="-"/>
            </a:pPr>
            <a:endParaRPr lang="en-US" sz="2200" dirty="0">
              <a:solidFill>
                <a:schemeClr val="tx1">
                  <a:lumMod val="50000"/>
                  <a:lumOff val="50000"/>
                </a:schemeClr>
              </a:solidFill>
              <a:latin typeface="+mj-lt"/>
              <a:cs typeface="Open Sans"/>
            </a:endParaRPr>
          </a:p>
          <a:p>
            <a:pPr algn="just">
              <a:lnSpc>
                <a:spcPct val="120000"/>
              </a:lnSpc>
              <a:spcBef>
                <a:spcPts val="0"/>
              </a:spcBef>
              <a:buClr>
                <a:schemeClr val="tx1">
                  <a:lumMod val="50000"/>
                  <a:lumOff val="50000"/>
                </a:schemeClr>
              </a:buClr>
              <a:buFontTx/>
              <a:buChar char="-"/>
            </a:pPr>
            <a:endParaRPr lang="en-US" sz="2200" dirty="0">
              <a:solidFill>
                <a:schemeClr val="tx1">
                  <a:lumMod val="50000"/>
                  <a:lumOff val="50000"/>
                </a:schemeClr>
              </a:solidFill>
              <a:latin typeface="+mj-lt"/>
              <a:cs typeface="Open Sans"/>
            </a:endParaRPr>
          </a:p>
          <a:p>
            <a:pPr algn="just">
              <a:spcBef>
                <a:spcPts val="0"/>
              </a:spcBef>
              <a:buClr>
                <a:schemeClr val="tx1">
                  <a:lumMod val="50000"/>
                  <a:lumOff val="50000"/>
                </a:schemeClr>
              </a:buClr>
              <a:buFontTx/>
              <a:buChar char="-"/>
            </a:pPr>
            <a:endParaRPr lang="en-US" sz="2200" dirty="0">
              <a:solidFill>
                <a:schemeClr val="tx1">
                  <a:lumMod val="50000"/>
                  <a:lumOff val="50000"/>
                </a:schemeClr>
              </a:solidFill>
              <a:latin typeface="+mj-lt"/>
              <a:cs typeface="Open Sans"/>
            </a:endParaRPr>
          </a:p>
          <a:p>
            <a:pPr algn="just">
              <a:spcBef>
                <a:spcPts val="0"/>
              </a:spcBef>
              <a:buClr>
                <a:schemeClr val="tx1">
                  <a:lumMod val="50000"/>
                  <a:lumOff val="50000"/>
                </a:schemeClr>
              </a:buClr>
              <a:buFontTx/>
              <a:buChar char="-"/>
            </a:pPr>
            <a:r>
              <a:rPr lang="en-US" sz="2400" dirty="0">
                <a:solidFill>
                  <a:schemeClr val="tx1">
                    <a:lumMod val="50000"/>
                    <a:lumOff val="50000"/>
                  </a:schemeClr>
                </a:solidFill>
                <a:latin typeface="+mj-lt"/>
                <a:cs typeface="Open Sans"/>
              </a:rPr>
              <a:t>Heating system: District heating with a combined heat and power system operation with a mix between gas and wood pellets</a:t>
            </a:r>
          </a:p>
        </p:txBody>
      </p:sp>
      <p:pic>
        <p:nvPicPr>
          <p:cNvPr id="15" name="Picture 14" descr="A building with trees in the background&#10;&#10;AI-generated content may be incorrect.">
            <a:extLst>
              <a:ext uri="{FF2B5EF4-FFF2-40B4-BE49-F238E27FC236}">
                <a16:creationId xmlns:a16="http://schemas.microsoft.com/office/drawing/2014/main" id="{88FF0898-B912-3B10-42B4-DA9DF7C0AFA2}"/>
              </a:ext>
            </a:extLst>
          </p:cNvPr>
          <p:cNvPicPr>
            <a:picLocks noChangeAspect="1"/>
          </p:cNvPicPr>
          <p:nvPr/>
        </p:nvPicPr>
        <p:blipFill>
          <a:blip r:embed="rId3"/>
          <a:stretch>
            <a:fillRect/>
          </a:stretch>
        </p:blipFill>
        <p:spPr>
          <a:xfrm>
            <a:off x="6261222" y="2209738"/>
            <a:ext cx="5665076" cy="3761964"/>
          </a:xfrm>
          <a:prstGeom prst="rect">
            <a:avLst/>
          </a:prstGeom>
        </p:spPr>
      </p:pic>
      <p:pic>
        <p:nvPicPr>
          <p:cNvPr id="16" name="Picture 15">
            <a:extLst>
              <a:ext uri="{FF2B5EF4-FFF2-40B4-BE49-F238E27FC236}">
                <a16:creationId xmlns:a16="http://schemas.microsoft.com/office/drawing/2014/main" id="{968520D7-6A83-6B40-0ACE-2E33E3A206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51" t="9504" r="8261" b="4966"/>
          <a:stretch/>
        </p:blipFill>
        <p:spPr bwMode="auto">
          <a:xfrm>
            <a:off x="2139233" y="2555168"/>
            <a:ext cx="2411745" cy="2407250"/>
          </a:xfrm>
          <a:prstGeom prst="rect">
            <a:avLst/>
          </a:prstGeom>
          <a:noFill/>
          <a:ln>
            <a:noFill/>
          </a:ln>
          <a:extLst>
            <a:ext uri="{53640926-AAD7-44D8-BBD7-CCE9431645EC}">
              <a14:shadowObscured xmlns:a14="http://schemas.microsoft.com/office/drawing/2010/main"/>
            </a:ext>
          </a:extLst>
        </p:spPr>
      </p:pic>
      <p:sp>
        <p:nvSpPr>
          <p:cNvPr id="3" name="Title 3">
            <a:extLst>
              <a:ext uri="{FF2B5EF4-FFF2-40B4-BE49-F238E27FC236}">
                <a16:creationId xmlns:a16="http://schemas.microsoft.com/office/drawing/2014/main" id="{B4FFA19B-D1ED-8EEA-0EBE-2CDC43E15681}"/>
              </a:ext>
            </a:extLst>
          </p:cNvPr>
          <p:cNvSpPr txBox="1">
            <a:spLocks/>
          </p:cNvSpPr>
          <p:nvPr/>
        </p:nvSpPr>
        <p:spPr>
          <a:xfrm>
            <a:off x="6261222" y="2363995"/>
            <a:ext cx="5665076" cy="547371"/>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Campus Kirchberg</a:t>
            </a:r>
          </a:p>
        </p:txBody>
      </p:sp>
    </p:spTree>
    <p:extLst>
      <p:ext uri="{BB962C8B-B14F-4D97-AF65-F5344CB8AC3E}">
        <p14:creationId xmlns:p14="http://schemas.microsoft.com/office/powerpoint/2010/main" val="2730554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7516-23D1-CCD7-CEB1-806CC2F89854}"/>
            </a:ext>
          </a:extLst>
        </p:cNvPr>
        <p:cNvGrpSpPr/>
        <p:nvPr/>
      </p:nvGrpSpPr>
      <p:grpSpPr>
        <a:xfrm>
          <a:off x="0" y="0"/>
          <a:ext cx="0" cy="0"/>
          <a:chOff x="0" y="0"/>
          <a:chExt cx="0" cy="0"/>
        </a:xfrm>
      </p:grpSpPr>
      <p:pic>
        <p:nvPicPr>
          <p:cNvPr id="6" name="Picture 5" descr="A graph with red and white lines&#10;&#10;AI-generated content may be incorrect.">
            <a:extLst>
              <a:ext uri="{FF2B5EF4-FFF2-40B4-BE49-F238E27FC236}">
                <a16:creationId xmlns:a16="http://schemas.microsoft.com/office/drawing/2014/main" id="{FAAA2E8E-7400-0E95-AFB8-723C0D8EA5BD}"/>
              </a:ext>
            </a:extLst>
          </p:cNvPr>
          <p:cNvPicPr>
            <a:picLocks noChangeAspect="1"/>
          </p:cNvPicPr>
          <p:nvPr/>
        </p:nvPicPr>
        <p:blipFill>
          <a:blip r:embed="rId3"/>
          <a:stretch>
            <a:fillRect/>
          </a:stretch>
        </p:blipFill>
        <p:spPr>
          <a:xfrm>
            <a:off x="1329053" y="1270594"/>
            <a:ext cx="9396246" cy="5637748"/>
          </a:xfrm>
          <a:prstGeom prst="rect">
            <a:avLst/>
          </a:prstGeom>
        </p:spPr>
      </p:pic>
      <p:sp>
        <p:nvSpPr>
          <p:cNvPr id="2" name="Title 3">
            <a:extLst>
              <a:ext uri="{FF2B5EF4-FFF2-40B4-BE49-F238E27FC236}">
                <a16:creationId xmlns:a16="http://schemas.microsoft.com/office/drawing/2014/main" id="{DBF79486-5C77-7064-A207-47C22AE21D28}"/>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Energy Audit</a:t>
            </a:r>
          </a:p>
        </p:txBody>
      </p:sp>
      <p:sp>
        <p:nvSpPr>
          <p:cNvPr id="5" name="Google Shape;68;p14">
            <a:extLst>
              <a:ext uri="{FF2B5EF4-FFF2-40B4-BE49-F238E27FC236}">
                <a16:creationId xmlns:a16="http://schemas.microsoft.com/office/drawing/2014/main" id="{5B05D082-A291-C508-FB78-D22EF8509E20}"/>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6</a:t>
            </a:fld>
            <a:endParaRPr lang="en" dirty="0">
              <a:solidFill>
                <a:srgbClr val="999999"/>
              </a:solidFill>
            </a:endParaRPr>
          </a:p>
        </p:txBody>
      </p:sp>
      <p:pic>
        <p:nvPicPr>
          <p:cNvPr id="7" name="Picture 6" descr="A graph showing the amount of energy consumption&#10;&#10;AI-generated content may be incorrect.">
            <a:extLst>
              <a:ext uri="{FF2B5EF4-FFF2-40B4-BE49-F238E27FC236}">
                <a16:creationId xmlns:a16="http://schemas.microsoft.com/office/drawing/2014/main" id="{EA9B8001-25B5-7C91-2B5C-7A35B7713FEB}"/>
              </a:ext>
            </a:extLst>
          </p:cNvPr>
          <p:cNvPicPr>
            <a:picLocks noChangeAspect="1"/>
          </p:cNvPicPr>
          <p:nvPr/>
        </p:nvPicPr>
        <p:blipFill>
          <a:blip r:embed="rId4" cstate="email">
            <a:extLst>
              <a:ext uri="{28A0092B-C50C-407E-A947-70E740481C1C}">
                <a14:useLocalDpi xmlns:a14="http://schemas.microsoft.com/office/drawing/2010/main"/>
              </a:ext>
            </a:extLst>
          </a:blip>
          <a:srcRect l="12773" t="37234" r="36861" b="34785"/>
          <a:stretch/>
        </p:blipFill>
        <p:spPr>
          <a:xfrm>
            <a:off x="2292614" y="3613181"/>
            <a:ext cx="2035278" cy="226142"/>
          </a:xfrm>
          <a:prstGeom prst="rect">
            <a:avLst/>
          </a:prstGeom>
        </p:spPr>
      </p:pic>
      <p:grpSp>
        <p:nvGrpSpPr>
          <p:cNvPr id="16" name="Group 15">
            <a:extLst>
              <a:ext uri="{FF2B5EF4-FFF2-40B4-BE49-F238E27FC236}">
                <a16:creationId xmlns:a16="http://schemas.microsoft.com/office/drawing/2014/main" id="{3E098B1E-60D5-32C7-8A66-668DE9E7810F}"/>
              </a:ext>
            </a:extLst>
          </p:cNvPr>
          <p:cNvGrpSpPr/>
          <p:nvPr/>
        </p:nvGrpSpPr>
        <p:grpSpPr>
          <a:xfrm>
            <a:off x="2253286" y="1681319"/>
            <a:ext cx="4041058" cy="545254"/>
            <a:chOff x="924233" y="1681319"/>
            <a:chExt cx="4041058" cy="545254"/>
          </a:xfrm>
        </p:grpSpPr>
        <p:pic>
          <p:nvPicPr>
            <p:cNvPr id="11" name="Picture 10" descr="A graph showing the amount of energy consumption&#10;&#10;AI-generated content may be incorrect.">
              <a:extLst>
                <a:ext uri="{FF2B5EF4-FFF2-40B4-BE49-F238E27FC236}">
                  <a16:creationId xmlns:a16="http://schemas.microsoft.com/office/drawing/2014/main" id="{58EC364B-86DB-9078-0BEF-FF79BCD9E044}"/>
                </a:ext>
              </a:extLst>
            </p:cNvPr>
            <p:cNvPicPr>
              <a:picLocks noChangeAspect="1"/>
            </p:cNvPicPr>
            <p:nvPr/>
          </p:nvPicPr>
          <p:blipFill>
            <a:blip r:embed="rId4" cstate="email">
              <a:extLst>
                <a:ext uri="{28A0092B-C50C-407E-A947-70E740481C1C}">
                  <a14:useLocalDpi xmlns:a14="http://schemas.microsoft.com/office/drawing/2010/main"/>
                </a:ext>
              </a:extLst>
            </a:blip>
            <a:srcRect b="32536"/>
            <a:stretch/>
          </p:blipFill>
          <p:spPr>
            <a:xfrm>
              <a:off x="924233" y="1681319"/>
              <a:ext cx="4041058" cy="545254"/>
            </a:xfrm>
            <a:prstGeom prst="rect">
              <a:avLst/>
            </a:prstGeom>
          </p:spPr>
        </p:pic>
        <p:pic>
          <p:nvPicPr>
            <p:cNvPr id="8" name="Picture 7" descr="A graph showing the amount of energy consumption&#10;&#10;AI-generated content may be incorrect.">
              <a:extLst>
                <a:ext uri="{FF2B5EF4-FFF2-40B4-BE49-F238E27FC236}">
                  <a16:creationId xmlns:a16="http://schemas.microsoft.com/office/drawing/2014/main" id="{1D7843F1-B7F2-58F7-5538-911B18827157}"/>
                </a:ext>
              </a:extLst>
            </p:cNvPr>
            <p:cNvPicPr>
              <a:picLocks noChangeAspect="1"/>
            </p:cNvPicPr>
            <p:nvPr/>
          </p:nvPicPr>
          <p:blipFill>
            <a:blip r:embed="rId4" cstate="email">
              <a:extLst>
                <a:ext uri="{28A0092B-C50C-407E-A947-70E740481C1C}">
                  <a14:useLocalDpi xmlns:a14="http://schemas.microsoft.com/office/drawing/2010/main"/>
                </a:ext>
              </a:extLst>
            </a:blip>
            <a:srcRect t="65085"/>
            <a:stretch/>
          </p:blipFill>
          <p:spPr>
            <a:xfrm>
              <a:off x="924233" y="1944384"/>
              <a:ext cx="4041058" cy="282189"/>
            </a:xfrm>
            <a:prstGeom prst="rect">
              <a:avLst/>
            </a:prstGeom>
          </p:spPr>
        </p:pic>
      </p:grpSp>
      <p:sp>
        <p:nvSpPr>
          <p:cNvPr id="14" name="Freeform: Shape 13">
            <a:extLst>
              <a:ext uri="{FF2B5EF4-FFF2-40B4-BE49-F238E27FC236}">
                <a16:creationId xmlns:a16="http://schemas.microsoft.com/office/drawing/2014/main" id="{210A5EDB-492E-779B-6CA5-B09F2C2C9E13}"/>
              </a:ext>
            </a:extLst>
          </p:cNvPr>
          <p:cNvSpPr/>
          <p:nvPr/>
        </p:nvSpPr>
        <p:spPr>
          <a:xfrm rot="19268249" flipV="1">
            <a:off x="7899347" y="2664638"/>
            <a:ext cx="207164" cy="611498"/>
          </a:xfrm>
          <a:custGeom>
            <a:avLst/>
            <a:gdLst>
              <a:gd name="connsiteX0" fmla="*/ 566534 w 864331"/>
              <a:gd name="connsiteY0" fmla="*/ 149264 h 2678115"/>
              <a:gd name="connsiteX1" fmla="*/ 759658 w 864331"/>
              <a:gd name="connsiteY1" fmla="*/ 614998 h 2678115"/>
              <a:gd name="connsiteX2" fmla="*/ 527333 w 864331"/>
              <a:gd name="connsiteY2" fmla="*/ 1913378 h 2678115"/>
              <a:gd name="connsiteX3" fmla="*/ 127705 w 864331"/>
              <a:gd name="connsiteY3" fmla="*/ 2477893 h 2678115"/>
              <a:gd name="connsiteX4" fmla="*/ 5785 w 864331"/>
              <a:gd name="connsiteY4" fmla="*/ 2666184 h 2678115"/>
              <a:gd name="connsiteX5" fmla="*/ 183924 w 864331"/>
              <a:gd name="connsiteY5" fmla="*/ 2548472 h 2678115"/>
              <a:gd name="connsiteX6" fmla="*/ 563062 w 864331"/>
              <a:gd name="connsiteY6" fmla="*/ 2026290 h 2678115"/>
              <a:gd name="connsiteX7" fmla="*/ 841615 w 864331"/>
              <a:gd name="connsiteY7" fmla="*/ 600876 h 2678115"/>
              <a:gd name="connsiteX8" fmla="*/ 693279 w 864331"/>
              <a:gd name="connsiteY8" fmla="*/ 191597 h 2678115"/>
              <a:gd name="connsiteX9" fmla="*/ 526401 w 864331"/>
              <a:gd name="connsiteY9" fmla="*/ 1066 h 2678115"/>
              <a:gd name="connsiteX10" fmla="*/ 472045 w 864331"/>
              <a:gd name="connsiteY10" fmla="*/ 92810 h 2678115"/>
              <a:gd name="connsiteX11" fmla="*/ 462308 w 864331"/>
              <a:gd name="connsiteY11" fmla="*/ 441135 h 2678115"/>
              <a:gd name="connsiteX12" fmla="*/ 538339 w 864331"/>
              <a:gd name="connsiteY12" fmla="*/ 318631 h 2678115"/>
              <a:gd name="connsiteX13" fmla="*/ 566534 w 864331"/>
              <a:gd name="connsiteY13" fmla="*/ 149264 h 26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331" h="2678115">
                <a:moveTo>
                  <a:pt x="566534" y="149264"/>
                </a:moveTo>
                <a:cubicBezTo>
                  <a:pt x="637315" y="301266"/>
                  <a:pt x="724606" y="448476"/>
                  <a:pt x="759658" y="614998"/>
                </a:cubicBezTo>
                <a:cubicBezTo>
                  <a:pt x="845595" y="1024404"/>
                  <a:pt x="702169" y="1543190"/>
                  <a:pt x="527333" y="1913378"/>
                </a:cubicBezTo>
                <a:cubicBezTo>
                  <a:pt x="428781" y="2122099"/>
                  <a:pt x="281037" y="2307138"/>
                  <a:pt x="127705" y="2477893"/>
                </a:cubicBezTo>
                <a:cubicBezTo>
                  <a:pt x="99003" y="2509779"/>
                  <a:pt x="-28419" y="2613792"/>
                  <a:pt x="5785" y="2666184"/>
                </a:cubicBezTo>
                <a:cubicBezTo>
                  <a:pt x="41431" y="2720785"/>
                  <a:pt x="163097" y="2571594"/>
                  <a:pt x="183924" y="2548472"/>
                </a:cubicBezTo>
                <a:cubicBezTo>
                  <a:pt x="326926" y="2390120"/>
                  <a:pt x="466881" y="2217814"/>
                  <a:pt x="563062" y="2026290"/>
                </a:cubicBezTo>
                <a:cubicBezTo>
                  <a:pt x="769310" y="1615750"/>
                  <a:pt x="924419" y="1062241"/>
                  <a:pt x="841615" y="600876"/>
                </a:cubicBezTo>
                <a:cubicBezTo>
                  <a:pt x="815792" y="457078"/>
                  <a:pt x="739761" y="328486"/>
                  <a:pt x="693279" y="191597"/>
                </a:cubicBezTo>
                <a:cubicBezTo>
                  <a:pt x="930938" y="332025"/>
                  <a:pt x="682442" y="-21788"/>
                  <a:pt x="526401" y="1066"/>
                </a:cubicBezTo>
                <a:cubicBezTo>
                  <a:pt x="483475" y="7416"/>
                  <a:pt x="476955" y="57520"/>
                  <a:pt x="472045" y="92810"/>
                </a:cubicBezTo>
                <a:cubicBezTo>
                  <a:pt x="460022" y="180192"/>
                  <a:pt x="423023" y="359838"/>
                  <a:pt x="462308" y="441135"/>
                </a:cubicBezTo>
                <a:cubicBezTo>
                  <a:pt x="513024" y="545707"/>
                  <a:pt x="538339" y="344166"/>
                  <a:pt x="538339" y="318631"/>
                </a:cubicBezTo>
                <a:cubicBezTo>
                  <a:pt x="538424" y="256655"/>
                  <a:pt x="539440" y="205719"/>
                  <a:pt x="566534" y="149264"/>
                </a:cubicBezTo>
              </a:path>
            </a:pathLst>
          </a:custGeom>
          <a:solidFill>
            <a:srgbClr val="0C0C0C"/>
          </a:solidFill>
          <a:ln w="8467"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F407D9A5-D1AC-F66C-27EF-20DB2CE25411}"/>
              </a:ext>
            </a:extLst>
          </p:cNvPr>
          <p:cNvGrpSpPr/>
          <p:nvPr/>
        </p:nvGrpSpPr>
        <p:grpSpPr>
          <a:xfrm>
            <a:off x="4244322" y="2368926"/>
            <a:ext cx="3738944" cy="830997"/>
            <a:chOff x="1981202" y="2300101"/>
            <a:chExt cx="3738944" cy="830997"/>
          </a:xfrm>
        </p:grpSpPr>
        <p:sp>
          <p:nvSpPr>
            <p:cNvPr id="12" name="TextBox 11">
              <a:extLst>
                <a:ext uri="{FF2B5EF4-FFF2-40B4-BE49-F238E27FC236}">
                  <a16:creationId xmlns:a16="http://schemas.microsoft.com/office/drawing/2014/main" id="{E5EA8D36-554A-0AC3-5108-962C154C8DC8}"/>
                </a:ext>
              </a:extLst>
            </p:cNvPr>
            <p:cNvSpPr txBox="1"/>
            <p:nvPr/>
          </p:nvSpPr>
          <p:spPr>
            <a:xfrm>
              <a:off x="1981202" y="2300101"/>
              <a:ext cx="3738944" cy="830997"/>
            </a:xfrm>
            <a:prstGeom prst="rect">
              <a:avLst/>
            </a:prstGeom>
            <a:noFill/>
          </p:spPr>
          <p:txBody>
            <a:bodyPr wrap="square" rtlCol="0">
              <a:spAutoFit/>
            </a:bodyPr>
            <a:lstStyle/>
            <a:p>
              <a:r>
                <a:rPr lang="en-GB" sz="1600" dirty="0">
                  <a:solidFill>
                    <a:srgbClr val="0070C0"/>
                  </a:solidFill>
                </a:rPr>
                <a:t>Balancing radiators</a:t>
              </a:r>
            </a:p>
            <a:p>
              <a:r>
                <a:rPr lang="en-GB" sz="1600" dirty="0">
                  <a:solidFill>
                    <a:srgbClr val="0070C0"/>
                  </a:solidFill>
                </a:rPr>
                <a:t>Different setpoints for common areas</a:t>
              </a:r>
            </a:p>
            <a:p>
              <a:r>
                <a:rPr lang="en-GB" sz="1600" dirty="0">
                  <a:solidFill>
                    <a:srgbClr val="0070C0"/>
                  </a:solidFill>
                </a:rPr>
                <a:t>Reduced temperatures </a:t>
              </a:r>
            </a:p>
          </p:txBody>
        </p:sp>
        <p:pic>
          <p:nvPicPr>
            <p:cNvPr id="1026" name="Picture 2" descr="Snowflake">
              <a:extLst>
                <a:ext uri="{FF2B5EF4-FFF2-40B4-BE49-F238E27FC236}">
                  <a16:creationId xmlns:a16="http://schemas.microsoft.com/office/drawing/2014/main" id="{8835C021-4BAE-29DE-5C93-5D78A74AF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1295" y="2828717"/>
              <a:ext cx="292549" cy="29254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reeform: Shape 18">
            <a:extLst>
              <a:ext uri="{FF2B5EF4-FFF2-40B4-BE49-F238E27FC236}">
                <a16:creationId xmlns:a16="http://schemas.microsoft.com/office/drawing/2014/main" id="{434AE5A9-60F7-BC04-D134-64416DAAD958}"/>
              </a:ext>
            </a:extLst>
          </p:cNvPr>
          <p:cNvSpPr/>
          <p:nvPr/>
        </p:nvSpPr>
        <p:spPr>
          <a:xfrm rot="563943" flipV="1">
            <a:off x="9035274" y="3148736"/>
            <a:ext cx="207164" cy="611498"/>
          </a:xfrm>
          <a:custGeom>
            <a:avLst/>
            <a:gdLst>
              <a:gd name="connsiteX0" fmla="*/ 566534 w 864331"/>
              <a:gd name="connsiteY0" fmla="*/ 149264 h 2678115"/>
              <a:gd name="connsiteX1" fmla="*/ 759658 w 864331"/>
              <a:gd name="connsiteY1" fmla="*/ 614998 h 2678115"/>
              <a:gd name="connsiteX2" fmla="*/ 527333 w 864331"/>
              <a:gd name="connsiteY2" fmla="*/ 1913378 h 2678115"/>
              <a:gd name="connsiteX3" fmla="*/ 127705 w 864331"/>
              <a:gd name="connsiteY3" fmla="*/ 2477893 h 2678115"/>
              <a:gd name="connsiteX4" fmla="*/ 5785 w 864331"/>
              <a:gd name="connsiteY4" fmla="*/ 2666184 h 2678115"/>
              <a:gd name="connsiteX5" fmla="*/ 183924 w 864331"/>
              <a:gd name="connsiteY5" fmla="*/ 2548472 h 2678115"/>
              <a:gd name="connsiteX6" fmla="*/ 563062 w 864331"/>
              <a:gd name="connsiteY6" fmla="*/ 2026290 h 2678115"/>
              <a:gd name="connsiteX7" fmla="*/ 841615 w 864331"/>
              <a:gd name="connsiteY7" fmla="*/ 600876 h 2678115"/>
              <a:gd name="connsiteX8" fmla="*/ 693279 w 864331"/>
              <a:gd name="connsiteY8" fmla="*/ 191597 h 2678115"/>
              <a:gd name="connsiteX9" fmla="*/ 526401 w 864331"/>
              <a:gd name="connsiteY9" fmla="*/ 1066 h 2678115"/>
              <a:gd name="connsiteX10" fmla="*/ 472045 w 864331"/>
              <a:gd name="connsiteY10" fmla="*/ 92810 h 2678115"/>
              <a:gd name="connsiteX11" fmla="*/ 462308 w 864331"/>
              <a:gd name="connsiteY11" fmla="*/ 441135 h 2678115"/>
              <a:gd name="connsiteX12" fmla="*/ 538339 w 864331"/>
              <a:gd name="connsiteY12" fmla="*/ 318631 h 2678115"/>
              <a:gd name="connsiteX13" fmla="*/ 566534 w 864331"/>
              <a:gd name="connsiteY13" fmla="*/ 149264 h 26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331" h="2678115">
                <a:moveTo>
                  <a:pt x="566534" y="149264"/>
                </a:moveTo>
                <a:cubicBezTo>
                  <a:pt x="637315" y="301266"/>
                  <a:pt x="724606" y="448476"/>
                  <a:pt x="759658" y="614998"/>
                </a:cubicBezTo>
                <a:cubicBezTo>
                  <a:pt x="845595" y="1024404"/>
                  <a:pt x="702169" y="1543190"/>
                  <a:pt x="527333" y="1913378"/>
                </a:cubicBezTo>
                <a:cubicBezTo>
                  <a:pt x="428781" y="2122099"/>
                  <a:pt x="281037" y="2307138"/>
                  <a:pt x="127705" y="2477893"/>
                </a:cubicBezTo>
                <a:cubicBezTo>
                  <a:pt x="99003" y="2509779"/>
                  <a:pt x="-28419" y="2613792"/>
                  <a:pt x="5785" y="2666184"/>
                </a:cubicBezTo>
                <a:cubicBezTo>
                  <a:pt x="41431" y="2720785"/>
                  <a:pt x="163097" y="2571594"/>
                  <a:pt x="183924" y="2548472"/>
                </a:cubicBezTo>
                <a:cubicBezTo>
                  <a:pt x="326926" y="2390120"/>
                  <a:pt x="466881" y="2217814"/>
                  <a:pt x="563062" y="2026290"/>
                </a:cubicBezTo>
                <a:cubicBezTo>
                  <a:pt x="769310" y="1615750"/>
                  <a:pt x="924419" y="1062241"/>
                  <a:pt x="841615" y="600876"/>
                </a:cubicBezTo>
                <a:cubicBezTo>
                  <a:pt x="815792" y="457078"/>
                  <a:pt x="739761" y="328486"/>
                  <a:pt x="693279" y="191597"/>
                </a:cubicBezTo>
                <a:cubicBezTo>
                  <a:pt x="930938" y="332025"/>
                  <a:pt x="682442" y="-21788"/>
                  <a:pt x="526401" y="1066"/>
                </a:cubicBezTo>
                <a:cubicBezTo>
                  <a:pt x="483475" y="7416"/>
                  <a:pt x="476955" y="57520"/>
                  <a:pt x="472045" y="92810"/>
                </a:cubicBezTo>
                <a:cubicBezTo>
                  <a:pt x="460022" y="180192"/>
                  <a:pt x="423023" y="359838"/>
                  <a:pt x="462308" y="441135"/>
                </a:cubicBezTo>
                <a:cubicBezTo>
                  <a:pt x="513024" y="545707"/>
                  <a:pt x="538339" y="344166"/>
                  <a:pt x="538339" y="318631"/>
                </a:cubicBezTo>
                <a:cubicBezTo>
                  <a:pt x="538424" y="256655"/>
                  <a:pt x="539440" y="205719"/>
                  <a:pt x="566534" y="149264"/>
                </a:cubicBezTo>
              </a:path>
            </a:pathLst>
          </a:custGeom>
          <a:solidFill>
            <a:srgbClr val="0C0C0C"/>
          </a:solidFill>
          <a:ln w="8467" cap="flat">
            <a:noFill/>
            <a:prstDash val="solid"/>
            <a:miter/>
          </a:ln>
        </p:spPr>
        <p:txBody>
          <a:bodyPr rtlCol="0" anchor="ctr"/>
          <a:lstStyle/>
          <a:p>
            <a:endParaRPr lang="en-US"/>
          </a:p>
        </p:txBody>
      </p:sp>
      <p:sp>
        <p:nvSpPr>
          <p:cNvPr id="20" name="TextBox 19">
            <a:extLst>
              <a:ext uri="{FF2B5EF4-FFF2-40B4-BE49-F238E27FC236}">
                <a16:creationId xmlns:a16="http://schemas.microsoft.com/office/drawing/2014/main" id="{BC9650DE-C61F-FB25-CD37-5DE27AADAA47}"/>
              </a:ext>
            </a:extLst>
          </p:cNvPr>
          <p:cNvSpPr txBox="1"/>
          <p:nvPr/>
        </p:nvSpPr>
        <p:spPr>
          <a:xfrm>
            <a:off x="8379709" y="1812118"/>
            <a:ext cx="1340352" cy="1323439"/>
          </a:xfrm>
          <a:prstGeom prst="rect">
            <a:avLst/>
          </a:prstGeom>
          <a:noFill/>
        </p:spPr>
        <p:txBody>
          <a:bodyPr wrap="square" rtlCol="0">
            <a:spAutoFit/>
          </a:bodyPr>
          <a:lstStyle/>
          <a:p>
            <a:pPr algn="ctr"/>
            <a:r>
              <a:rPr lang="en-GB" sz="1600" dirty="0">
                <a:solidFill>
                  <a:srgbClr val="0070C0"/>
                </a:solidFill>
              </a:rPr>
              <a:t>Reduced operational mode over Christmas holidays</a:t>
            </a:r>
          </a:p>
        </p:txBody>
      </p:sp>
    </p:spTree>
    <p:extLst>
      <p:ext uri="{BB962C8B-B14F-4D97-AF65-F5344CB8AC3E}">
        <p14:creationId xmlns:p14="http://schemas.microsoft.com/office/powerpoint/2010/main" val="303000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A363-9E92-3CC1-6732-CCE0F201644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9945C5E-E430-8BE9-70DC-2FF5305C6C98}"/>
              </a:ext>
            </a:extLst>
          </p:cNvPr>
          <p:cNvPicPr>
            <a:picLocks noChangeAspect="1"/>
          </p:cNvPicPr>
          <p:nvPr/>
        </p:nvPicPr>
        <p:blipFill>
          <a:blip r:embed="rId3"/>
          <a:srcRect t="2457" r="49239" b="19375"/>
          <a:stretch/>
        </p:blipFill>
        <p:spPr>
          <a:xfrm>
            <a:off x="96390" y="1533085"/>
            <a:ext cx="6188796" cy="4765128"/>
          </a:xfrm>
          <a:prstGeom prst="rect">
            <a:avLst/>
          </a:prstGeom>
        </p:spPr>
      </p:pic>
      <p:sp>
        <p:nvSpPr>
          <p:cNvPr id="2" name="Title 3">
            <a:extLst>
              <a:ext uri="{FF2B5EF4-FFF2-40B4-BE49-F238E27FC236}">
                <a16:creationId xmlns:a16="http://schemas.microsoft.com/office/drawing/2014/main" id="{438C0DA4-9768-2567-8D92-4C9DDBC0A9AE}"/>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Energy Audit</a:t>
            </a:r>
          </a:p>
        </p:txBody>
      </p:sp>
      <p:sp>
        <p:nvSpPr>
          <p:cNvPr id="5" name="Google Shape;68;p14">
            <a:extLst>
              <a:ext uri="{FF2B5EF4-FFF2-40B4-BE49-F238E27FC236}">
                <a16:creationId xmlns:a16="http://schemas.microsoft.com/office/drawing/2014/main" id="{C4B83909-9353-8223-CC9B-965324F0AA41}"/>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7</a:t>
            </a:fld>
            <a:endParaRPr lang="en" dirty="0">
              <a:solidFill>
                <a:srgbClr val="999999"/>
              </a:solidFill>
            </a:endParaRPr>
          </a:p>
        </p:txBody>
      </p:sp>
      <p:pic>
        <p:nvPicPr>
          <p:cNvPr id="4" name="Picture 3">
            <a:extLst>
              <a:ext uri="{FF2B5EF4-FFF2-40B4-BE49-F238E27FC236}">
                <a16:creationId xmlns:a16="http://schemas.microsoft.com/office/drawing/2014/main" id="{65E171CD-6712-8457-9512-F71A64927602}"/>
              </a:ext>
            </a:extLst>
          </p:cNvPr>
          <p:cNvPicPr>
            <a:picLocks noChangeAspect="1"/>
          </p:cNvPicPr>
          <p:nvPr/>
        </p:nvPicPr>
        <p:blipFill>
          <a:blip r:embed="rId4"/>
          <a:stretch>
            <a:fillRect/>
          </a:stretch>
        </p:blipFill>
        <p:spPr>
          <a:xfrm rot="14550695" flipV="1">
            <a:off x="5818086" y="3443353"/>
            <a:ext cx="701101" cy="1790855"/>
          </a:xfrm>
          <a:prstGeom prst="rect">
            <a:avLst/>
          </a:prstGeom>
        </p:spPr>
      </p:pic>
      <p:sp>
        <p:nvSpPr>
          <p:cNvPr id="141" name="Freeform: Shape 140">
            <a:extLst>
              <a:ext uri="{FF2B5EF4-FFF2-40B4-BE49-F238E27FC236}">
                <a16:creationId xmlns:a16="http://schemas.microsoft.com/office/drawing/2014/main" id="{1E68EECB-F6A5-E6AC-0184-01E12B9F6115}"/>
              </a:ext>
            </a:extLst>
          </p:cNvPr>
          <p:cNvSpPr/>
          <p:nvPr/>
        </p:nvSpPr>
        <p:spPr>
          <a:xfrm>
            <a:off x="7124778" y="2301208"/>
            <a:ext cx="1906470" cy="3027063"/>
          </a:xfrm>
          <a:custGeom>
            <a:avLst/>
            <a:gdLst>
              <a:gd name="connsiteX0" fmla="*/ 1906471 w 1906470"/>
              <a:gd name="connsiteY0" fmla="*/ 0 h 3027063"/>
              <a:gd name="connsiteX1" fmla="*/ 910344 w 1906470"/>
              <a:gd name="connsiteY1" fmla="*/ 280936 h 3027063"/>
              <a:gd name="connsiteX2" fmla="*/ 207791 w 1906470"/>
              <a:gd name="connsiteY2" fmla="*/ 1040952 h 3027063"/>
              <a:gd name="connsiteX3" fmla="*/ 5874 w 1906470"/>
              <a:gd name="connsiteY3" fmla="*/ 2056058 h 3027063"/>
              <a:gd name="connsiteX4" fmla="*/ 364110 w 1906470"/>
              <a:gd name="connsiteY4" fmla="*/ 3027063 h 3027063"/>
              <a:gd name="connsiteX5" fmla="*/ 1906471 w 1906470"/>
              <a:gd name="connsiteY5" fmla="*/ 1906476 h 30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6470" h="3027063">
                <a:moveTo>
                  <a:pt x="1906471" y="0"/>
                </a:moveTo>
                <a:cubicBezTo>
                  <a:pt x="1554910" y="0"/>
                  <a:pt x="1210099" y="97246"/>
                  <a:pt x="910344" y="280936"/>
                </a:cubicBezTo>
                <a:cubicBezTo>
                  <a:pt x="610587" y="464626"/>
                  <a:pt x="367400" y="727710"/>
                  <a:pt x="207791" y="1040952"/>
                </a:cubicBezTo>
                <a:cubicBezTo>
                  <a:pt x="48195" y="1354195"/>
                  <a:pt x="-21704" y="1705574"/>
                  <a:pt x="5874" y="2056058"/>
                </a:cubicBezTo>
                <a:cubicBezTo>
                  <a:pt x="33462" y="2406529"/>
                  <a:pt x="157463" y="2742644"/>
                  <a:pt x="364110" y="3027063"/>
                </a:cubicBezTo>
                <a:lnTo>
                  <a:pt x="1906471" y="1906476"/>
                </a:lnTo>
                <a:close/>
              </a:path>
            </a:pathLst>
          </a:custGeom>
          <a:solidFill>
            <a:srgbClr val="4C72B0"/>
          </a:solidFill>
          <a:ln w="12095" cap="flat">
            <a:noFill/>
            <a:prstDash val="solid"/>
            <a:round/>
          </a:ln>
        </p:spPr>
        <p:txBody>
          <a:bodyPr rtlCol="0" anchor="ctr"/>
          <a:lstStyle/>
          <a:p>
            <a:endParaRPr lang="en-GB"/>
          </a:p>
        </p:txBody>
      </p:sp>
      <p:sp>
        <p:nvSpPr>
          <p:cNvPr id="142" name="Freeform: Shape 141">
            <a:extLst>
              <a:ext uri="{FF2B5EF4-FFF2-40B4-BE49-F238E27FC236}">
                <a16:creationId xmlns:a16="http://schemas.microsoft.com/office/drawing/2014/main" id="{70A0B82C-745A-AB9C-E509-06CA00BCAE13}"/>
              </a:ext>
            </a:extLst>
          </p:cNvPr>
          <p:cNvSpPr/>
          <p:nvPr/>
        </p:nvSpPr>
        <p:spPr>
          <a:xfrm>
            <a:off x="7488889" y="4207684"/>
            <a:ext cx="1899605" cy="1906466"/>
          </a:xfrm>
          <a:custGeom>
            <a:avLst/>
            <a:gdLst>
              <a:gd name="connsiteX0" fmla="*/ 0 w 1899605"/>
              <a:gd name="connsiteY0" fmla="*/ 1120588 h 1906466"/>
              <a:gd name="connsiteX1" fmla="*/ 840547 w 1899605"/>
              <a:gd name="connsiteY1" fmla="*/ 1772594 h 1906466"/>
              <a:gd name="connsiteX2" fmla="*/ 1899606 w 1899605"/>
              <a:gd name="connsiteY2" fmla="*/ 1872706 h 1906466"/>
              <a:gd name="connsiteX3" fmla="*/ 1542361 w 1899605"/>
              <a:gd name="connsiteY3" fmla="*/ 0 h 1906466"/>
            </a:gdLst>
            <a:ahLst/>
            <a:cxnLst>
              <a:cxn ang="0">
                <a:pos x="connsiteX0" y="connsiteY0"/>
              </a:cxn>
              <a:cxn ang="0">
                <a:pos x="connsiteX1" y="connsiteY1"/>
              </a:cxn>
              <a:cxn ang="0">
                <a:pos x="connsiteX2" y="connsiteY2"/>
              </a:cxn>
              <a:cxn ang="0">
                <a:pos x="connsiteX3" y="connsiteY3"/>
              </a:cxn>
            </a:cxnLst>
            <a:rect l="l" t="t" r="r" b="b"/>
            <a:pathLst>
              <a:path w="1899605" h="1906466">
                <a:moveTo>
                  <a:pt x="0" y="1120588"/>
                </a:moveTo>
                <a:cubicBezTo>
                  <a:pt x="212622" y="1413244"/>
                  <a:pt x="504214" y="1639425"/>
                  <a:pt x="840547" y="1772594"/>
                </a:cubicBezTo>
                <a:cubicBezTo>
                  <a:pt x="1176878" y="1905750"/>
                  <a:pt x="1544271" y="1940487"/>
                  <a:pt x="1899606" y="1872706"/>
                </a:cubicBezTo>
                <a:lnTo>
                  <a:pt x="1542361" y="0"/>
                </a:lnTo>
                <a:close/>
              </a:path>
            </a:pathLst>
          </a:custGeom>
          <a:solidFill>
            <a:srgbClr val="5A9BD4"/>
          </a:solidFill>
          <a:ln w="12095" cap="flat">
            <a:noFill/>
            <a:prstDash val="solid"/>
            <a:round/>
          </a:ln>
        </p:spPr>
        <p:txBody>
          <a:bodyPr rtlCol="0" anchor="ctr"/>
          <a:lstStyle/>
          <a:p>
            <a:endParaRPr lang="en-GB"/>
          </a:p>
        </p:txBody>
      </p:sp>
      <p:sp>
        <p:nvSpPr>
          <p:cNvPr id="143" name="Freeform: Shape 142">
            <a:extLst>
              <a:ext uri="{FF2B5EF4-FFF2-40B4-BE49-F238E27FC236}">
                <a16:creationId xmlns:a16="http://schemas.microsoft.com/office/drawing/2014/main" id="{7986C879-FDDC-9E5F-9F9C-25912D302B91}"/>
              </a:ext>
            </a:extLst>
          </p:cNvPr>
          <p:cNvSpPr/>
          <p:nvPr/>
        </p:nvSpPr>
        <p:spPr>
          <a:xfrm>
            <a:off x="9031249" y="4207684"/>
            <a:ext cx="1813172" cy="1872705"/>
          </a:xfrm>
          <a:custGeom>
            <a:avLst/>
            <a:gdLst>
              <a:gd name="connsiteX0" fmla="*/ 357245 w 1813172"/>
              <a:gd name="connsiteY0" fmla="*/ 1872706 h 1872705"/>
              <a:gd name="connsiteX1" fmla="*/ 1260783 w 1813172"/>
              <a:gd name="connsiteY1" fmla="*/ 1430069 h 1872705"/>
              <a:gd name="connsiteX2" fmla="*/ 1813173 w 1813172"/>
              <a:gd name="connsiteY2" fmla="*/ 589135 h 1872705"/>
              <a:gd name="connsiteX3" fmla="*/ 0 w 1813172"/>
              <a:gd name="connsiteY3" fmla="*/ 0 h 1872705"/>
            </a:gdLst>
            <a:ahLst/>
            <a:cxnLst>
              <a:cxn ang="0">
                <a:pos x="connsiteX0" y="connsiteY0"/>
              </a:cxn>
              <a:cxn ang="0">
                <a:pos x="connsiteX1" y="connsiteY1"/>
              </a:cxn>
              <a:cxn ang="0">
                <a:pos x="connsiteX2" y="connsiteY2"/>
              </a:cxn>
              <a:cxn ang="0">
                <a:pos x="connsiteX3" y="connsiteY3"/>
              </a:cxn>
            </a:cxnLst>
            <a:rect l="l" t="t" r="r" b="b"/>
            <a:pathLst>
              <a:path w="1813172" h="1872705">
                <a:moveTo>
                  <a:pt x="357245" y="1872706"/>
                </a:moveTo>
                <a:cubicBezTo>
                  <a:pt x="692597" y="1808734"/>
                  <a:pt x="1004691" y="1655838"/>
                  <a:pt x="1260783" y="1430069"/>
                </a:cubicBezTo>
                <a:cubicBezTo>
                  <a:pt x="1516864" y="1204286"/>
                  <a:pt x="1707666" y="913819"/>
                  <a:pt x="1813173" y="589135"/>
                </a:cubicBezTo>
                <a:lnTo>
                  <a:pt x="0" y="0"/>
                </a:lnTo>
                <a:close/>
              </a:path>
            </a:pathLst>
          </a:custGeom>
          <a:solidFill>
            <a:srgbClr val="6BAED6"/>
          </a:solidFill>
          <a:ln w="12095" cap="flat">
            <a:noFill/>
            <a:prstDash val="solid"/>
            <a:round/>
          </a:ln>
        </p:spPr>
        <p:txBody>
          <a:bodyPr rtlCol="0" anchor="ctr"/>
          <a:lstStyle/>
          <a:p>
            <a:endParaRPr lang="en-GB"/>
          </a:p>
        </p:txBody>
      </p:sp>
      <p:sp>
        <p:nvSpPr>
          <p:cNvPr id="144" name="Freeform: Shape 143">
            <a:extLst>
              <a:ext uri="{FF2B5EF4-FFF2-40B4-BE49-F238E27FC236}">
                <a16:creationId xmlns:a16="http://schemas.microsoft.com/office/drawing/2014/main" id="{E5B2B670-49E1-CD27-C204-9DE06792AB2C}"/>
              </a:ext>
            </a:extLst>
          </p:cNvPr>
          <p:cNvSpPr/>
          <p:nvPr/>
        </p:nvSpPr>
        <p:spPr>
          <a:xfrm>
            <a:off x="9031249" y="3505858"/>
            <a:ext cx="1906473" cy="1290961"/>
          </a:xfrm>
          <a:custGeom>
            <a:avLst/>
            <a:gdLst>
              <a:gd name="connsiteX0" fmla="*/ 1813173 w 1906473"/>
              <a:gd name="connsiteY0" fmla="*/ 1290961 h 1290961"/>
              <a:gd name="connsiteX1" fmla="*/ 1905532 w 1906473"/>
              <a:gd name="connsiteY1" fmla="*/ 641943 h 1290961"/>
              <a:gd name="connsiteX2" fmla="*/ 1772593 w 1906473"/>
              <a:gd name="connsiteY2" fmla="*/ 0 h 1290961"/>
              <a:gd name="connsiteX3" fmla="*/ 0 w 1906473"/>
              <a:gd name="connsiteY3" fmla="*/ 701826 h 1290961"/>
            </a:gdLst>
            <a:ahLst/>
            <a:cxnLst>
              <a:cxn ang="0">
                <a:pos x="connsiteX0" y="connsiteY0"/>
              </a:cxn>
              <a:cxn ang="0">
                <a:pos x="connsiteX1" y="connsiteY1"/>
              </a:cxn>
              <a:cxn ang="0">
                <a:pos x="connsiteX2" y="connsiteY2"/>
              </a:cxn>
              <a:cxn ang="0">
                <a:pos x="connsiteX3" y="connsiteY3"/>
              </a:cxn>
            </a:cxnLst>
            <a:rect l="l" t="t" r="r" b="b"/>
            <a:pathLst>
              <a:path w="1906473" h="1290961">
                <a:moveTo>
                  <a:pt x="1813173" y="1290961"/>
                </a:moveTo>
                <a:cubicBezTo>
                  <a:pt x="1881196" y="1081581"/>
                  <a:pt x="1912450" y="861979"/>
                  <a:pt x="1905532" y="641943"/>
                </a:cubicBezTo>
                <a:cubicBezTo>
                  <a:pt x="1898625" y="421894"/>
                  <a:pt x="1853643" y="204700"/>
                  <a:pt x="1772593" y="0"/>
                </a:cubicBezTo>
                <a:lnTo>
                  <a:pt x="0" y="701826"/>
                </a:lnTo>
                <a:close/>
              </a:path>
            </a:pathLst>
          </a:custGeom>
          <a:solidFill>
            <a:srgbClr val="9ECAE1"/>
          </a:solidFill>
          <a:ln w="12095" cap="flat">
            <a:noFill/>
            <a:prstDash val="solid"/>
            <a:round/>
          </a:ln>
        </p:spPr>
        <p:txBody>
          <a:bodyPr rtlCol="0" anchor="ctr"/>
          <a:lstStyle/>
          <a:p>
            <a:endParaRPr lang="en-GB"/>
          </a:p>
        </p:txBody>
      </p:sp>
      <p:sp>
        <p:nvSpPr>
          <p:cNvPr id="145" name="Freeform: Shape 144">
            <a:extLst>
              <a:ext uri="{FF2B5EF4-FFF2-40B4-BE49-F238E27FC236}">
                <a16:creationId xmlns:a16="http://schemas.microsoft.com/office/drawing/2014/main" id="{71D75C1A-CCBC-CFF7-3674-60923D0640F2}"/>
              </a:ext>
            </a:extLst>
          </p:cNvPr>
          <p:cNvSpPr/>
          <p:nvPr/>
        </p:nvSpPr>
        <p:spPr>
          <a:xfrm>
            <a:off x="9031249" y="2361104"/>
            <a:ext cx="1772593" cy="1846579"/>
          </a:xfrm>
          <a:custGeom>
            <a:avLst/>
            <a:gdLst>
              <a:gd name="connsiteX0" fmla="*/ 1772593 w 1772593"/>
              <a:gd name="connsiteY0" fmla="*/ 1144754 h 1846579"/>
              <a:gd name="connsiteX1" fmla="*/ 1260783 w 1772593"/>
              <a:gd name="connsiteY1" fmla="*/ 416512 h 1846579"/>
              <a:gd name="connsiteX2" fmla="*/ 474121 w 1772593"/>
              <a:gd name="connsiteY2" fmla="*/ 0 h 1846579"/>
              <a:gd name="connsiteX3" fmla="*/ 0 w 1772593"/>
              <a:gd name="connsiteY3" fmla="*/ 1846580 h 1846579"/>
            </a:gdLst>
            <a:ahLst/>
            <a:cxnLst>
              <a:cxn ang="0">
                <a:pos x="connsiteX0" y="connsiteY0"/>
              </a:cxn>
              <a:cxn ang="0">
                <a:pos x="connsiteX1" y="connsiteY1"/>
              </a:cxn>
              <a:cxn ang="0">
                <a:pos x="connsiteX2" y="connsiteY2"/>
              </a:cxn>
              <a:cxn ang="0">
                <a:pos x="connsiteX3" y="connsiteY3"/>
              </a:cxn>
            </a:cxnLst>
            <a:rect l="l" t="t" r="r" b="b"/>
            <a:pathLst>
              <a:path w="1772593" h="1846579">
                <a:moveTo>
                  <a:pt x="1772593" y="1144754"/>
                </a:moveTo>
                <a:cubicBezTo>
                  <a:pt x="1661849" y="865039"/>
                  <a:pt x="1486444" y="615466"/>
                  <a:pt x="1260783" y="416512"/>
                </a:cubicBezTo>
                <a:cubicBezTo>
                  <a:pt x="1035110" y="217557"/>
                  <a:pt x="765520" y="74821"/>
                  <a:pt x="474121" y="0"/>
                </a:cubicBezTo>
                <a:lnTo>
                  <a:pt x="0" y="1846580"/>
                </a:lnTo>
                <a:close/>
              </a:path>
            </a:pathLst>
          </a:custGeom>
          <a:solidFill>
            <a:srgbClr val="C6DBEF"/>
          </a:solidFill>
          <a:ln w="12095" cap="flat">
            <a:noFill/>
            <a:prstDash val="solid"/>
            <a:round/>
          </a:ln>
        </p:spPr>
        <p:txBody>
          <a:bodyPr rtlCol="0" anchor="ctr"/>
          <a:lstStyle/>
          <a:p>
            <a:endParaRPr lang="en-GB"/>
          </a:p>
        </p:txBody>
      </p:sp>
      <p:sp>
        <p:nvSpPr>
          <p:cNvPr id="146" name="Freeform: Shape 145">
            <a:extLst>
              <a:ext uri="{FF2B5EF4-FFF2-40B4-BE49-F238E27FC236}">
                <a16:creationId xmlns:a16="http://schemas.microsoft.com/office/drawing/2014/main" id="{6EFE23AC-0507-5508-752B-C1947B14B041}"/>
              </a:ext>
            </a:extLst>
          </p:cNvPr>
          <p:cNvSpPr/>
          <p:nvPr/>
        </p:nvSpPr>
        <p:spPr>
          <a:xfrm>
            <a:off x="9031249" y="2304970"/>
            <a:ext cx="474120" cy="1902714"/>
          </a:xfrm>
          <a:custGeom>
            <a:avLst/>
            <a:gdLst>
              <a:gd name="connsiteX0" fmla="*/ 474121 w 474120"/>
              <a:gd name="connsiteY0" fmla="*/ 56134 h 1902714"/>
              <a:gd name="connsiteX1" fmla="*/ 298244 w 474120"/>
              <a:gd name="connsiteY1" fmla="*/ 19709 h 1902714"/>
              <a:gd name="connsiteX2" fmla="*/ 119706 w 474120"/>
              <a:gd name="connsiteY2" fmla="*/ 0 h 1902714"/>
              <a:gd name="connsiteX3" fmla="*/ 0 w 474120"/>
              <a:gd name="connsiteY3" fmla="*/ 1902714 h 1902714"/>
            </a:gdLst>
            <a:ahLst/>
            <a:cxnLst>
              <a:cxn ang="0">
                <a:pos x="connsiteX0" y="connsiteY0"/>
              </a:cxn>
              <a:cxn ang="0">
                <a:pos x="connsiteX1" y="connsiteY1"/>
              </a:cxn>
              <a:cxn ang="0">
                <a:pos x="connsiteX2" y="connsiteY2"/>
              </a:cxn>
              <a:cxn ang="0">
                <a:pos x="connsiteX3" y="connsiteY3"/>
              </a:cxn>
            </a:cxnLst>
            <a:rect l="l" t="t" r="r" b="b"/>
            <a:pathLst>
              <a:path w="474120" h="1902714">
                <a:moveTo>
                  <a:pt x="474121" y="56134"/>
                </a:moveTo>
                <a:cubicBezTo>
                  <a:pt x="416100" y="41235"/>
                  <a:pt x="357414" y="29081"/>
                  <a:pt x="298244" y="19709"/>
                </a:cubicBezTo>
                <a:cubicBezTo>
                  <a:pt x="239074" y="10339"/>
                  <a:pt x="179493" y="3762"/>
                  <a:pt x="119706" y="0"/>
                </a:cubicBezTo>
                <a:lnTo>
                  <a:pt x="0" y="1902714"/>
                </a:lnTo>
                <a:close/>
              </a:path>
            </a:pathLst>
          </a:custGeom>
          <a:solidFill>
            <a:srgbClr val="DEEBF7"/>
          </a:solidFill>
          <a:ln w="12095" cap="flat">
            <a:noFill/>
            <a:prstDash val="solid"/>
            <a:round/>
          </a:ln>
        </p:spPr>
        <p:txBody>
          <a:bodyPr rtlCol="0" anchor="ctr"/>
          <a:lstStyle/>
          <a:p>
            <a:endParaRPr lang="en-GB"/>
          </a:p>
        </p:txBody>
      </p:sp>
      <p:sp>
        <p:nvSpPr>
          <p:cNvPr id="147" name="Freeform: Shape 146">
            <a:extLst>
              <a:ext uri="{FF2B5EF4-FFF2-40B4-BE49-F238E27FC236}">
                <a16:creationId xmlns:a16="http://schemas.microsoft.com/office/drawing/2014/main" id="{42615DCF-3018-317B-736B-3F47B7B1B2BA}"/>
              </a:ext>
            </a:extLst>
          </p:cNvPr>
          <p:cNvSpPr/>
          <p:nvPr/>
        </p:nvSpPr>
        <p:spPr>
          <a:xfrm>
            <a:off x="9031249" y="2301208"/>
            <a:ext cx="119706" cy="1906475"/>
          </a:xfrm>
          <a:custGeom>
            <a:avLst/>
            <a:gdLst>
              <a:gd name="connsiteX0" fmla="*/ 119706 w 119706"/>
              <a:gd name="connsiteY0" fmla="*/ 3762 h 1906475"/>
              <a:gd name="connsiteX1" fmla="*/ 59883 w 119706"/>
              <a:gd name="connsiteY1" fmla="*/ 940 h 1906475"/>
              <a:gd name="connsiteX2" fmla="*/ 0 w 119706"/>
              <a:gd name="connsiteY2" fmla="*/ 0 h 1906475"/>
              <a:gd name="connsiteX3" fmla="*/ 0 w 119706"/>
              <a:gd name="connsiteY3" fmla="*/ 1906476 h 1906475"/>
            </a:gdLst>
            <a:ahLst/>
            <a:cxnLst>
              <a:cxn ang="0">
                <a:pos x="connsiteX0" y="connsiteY0"/>
              </a:cxn>
              <a:cxn ang="0">
                <a:pos x="connsiteX1" y="connsiteY1"/>
              </a:cxn>
              <a:cxn ang="0">
                <a:pos x="connsiteX2" y="connsiteY2"/>
              </a:cxn>
              <a:cxn ang="0">
                <a:pos x="connsiteX3" y="connsiteY3"/>
              </a:cxn>
            </a:cxnLst>
            <a:rect l="l" t="t" r="r" b="b"/>
            <a:pathLst>
              <a:path w="119706" h="1906475">
                <a:moveTo>
                  <a:pt x="119706" y="3762"/>
                </a:moveTo>
                <a:cubicBezTo>
                  <a:pt x="99786" y="2507"/>
                  <a:pt x="79841" y="1568"/>
                  <a:pt x="59883" y="940"/>
                </a:cubicBezTo>
                <a:cubicBezTo>
                  <a:pt x="39939" y="313"/>
                  <a:pt x="19969" y="0"/>
                  <a:pt x="0" y="0"/>
                </a:cubicBezTo>
                <a:lnTo>
                  <a:pt x="0" y="1906476"/>
                </a:lnTo>
                <a:close/>
              </a:path>
            </a:pathLst>
          </a:custGeom>
          <a:solidFill>
            <a:srgbClr val="F7FBFF"/>
          </a:solidFill>
          <a:ln w="12095" cap="flat">
            <a:noFill/>
            <a:prstDash val="solid"/>
            <a:round/>
          </a:ln>
        </p:spPr>
        <p:txBody>
          <a:bodyPr rtlCol="0" anchor="ctr"/>
          <a:lstStyle/>
          <a:p>
            <a:endParaRPr lang="en-GB"/>
          </a:p>
        </p:txBody>
      </p:sp>
      <p:sp>
        <p:nvSpPr>
          <p:cNvPr id="148" name="Freeform: Shape 147">
            <a:extLst>
              <a:ext uri="{FF2B5EF4-FFF2-40B4-BE49-F238E27FC236}">
                <a16:creationId xmlns:a16="http://schemas.microsoft.com/office/drawing/2014/main" id="{66327808-F51C-4E5D-D7F7-9A97BA2793FE}"/>
              </a:ext>
            </a:extLst>
          </p:cNvPr>
          <p:cNvSpPr/>
          <p:nvPr/>
        </p:nvSpPr>
        <p:spPr>
          <a:xfrm>
            <a:off x="7696721" y="2873144"/>
            <a:ext cx="2669068" cy="2669068"/>
          </a:xfrm>
          <a:custGeom>
            <a:avLst/>
            <a:gdLst>
              <a:gd name="connsiteX0" fmla="*/ 1334528 w 2669068"/>
              <a:gd name="connsiteY0" fmla="*/ 2669068 h 2669068"/>
              <a:gd name="connsiteX1" fmla="*/ 2278187 w 2669068"/>
              <a:gd name="connsiteY1" fmla="*/ 2278199 h 2669068"/>
              <a:gd name="connsiteX2" fmla="*/ 2669069 w 2669068"/>
              <a:gd name="connsiteY2" fmla="*/ 1334540 h 2669068"/>
              <a:gd name="connsiteX3" fmla="*/ 2278187 w 2669068"/>
              <a:gd name="connsiteY3" fmla="*/ 390882 h 2669068"/>
              <a:gd name="connsiteX4" fmla="*/ 1334528 w 2669068"/>
              <a:gd name="connsiteY4" fmla="*/ 0 h 2669068"/>
              <a:gd name="connsiteX5" fmla="*/ 390882 w 2669068"/>
              <a:gd name="connsiteY5" fmla="*/ 390882 h 2669068"/>
              <a:gd name="connsiteX6" fmla="*/ 0 w 2669068"/>
              <a:gd name="connsiteY6" fmla="*/ 1334540 h 2669068"/>
              <a:gd name="connsiteX7" fmla="*/ 390882 w 2669068"/>
              <a:gd name="connsiteY7" fmla="*/ 2278199 h 2669068"/>
              <a:gd name="connsiteX8" fmla="*/ 1334528 w 2669068"/>
              <a:gd name="connsiteY8" fmla="*/ 2669068 h 26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068" h="2669068">
                <a:moveTo>
                  <a:pt x="1334528" y="2669068"/>
                </a:moveTo>
                <a:cubicBezTo>
                  <a:pt x="1688459" y="2669068"/>
                  <a:pt x="2027924" y="2528449"/>
                  <a:pt x="2278187" y="2278199"/>
                </a:cubicBezTo>
                <a:cubicBezTo>
                  <a:pt x="2528449" y="2027936"/>
                  <a:pt x="2669069" y="1688459"/>
                  <a:pt x="2669069" y="1334540"/>
                </a:cubicBezTo>
                <a:cubicBezTo>
                  <a:pt x="2669069" y="980609"/>
                  <a:pt x="2528449" y="641144"/>
                  <a:pt x="2278187" y="390882"/>
                </a:cubicBezTo>
                <a:cubicBezTo>
                  <a:pt x="2027924" y="140619"/>
                  <a:pt x="1688459" y="0"/>
                  <a:pt x="1334528" y="0"/>
                </a:cubicBezTo>
                <a:cubicBezTo>
                  <a:pt x="980610" y="0"/>
                  <a:pt x="641133" y="140619"/>
                  <a:pt x="390882" y="390882"/>
                </a:cubicBezTo>
                <a:cubicBezTo>
                  <a:pt x="140620" y="641144"/>
                  <a:pt x="0" y="980609"/>
                  <a:pt x="0" y="1334540"/>
                </a:cubicBezTo>
                <a:cubicBezTo>
                  <a:pt x="0" y="1688459"/>
                  <a:pt x="140620" y="2027936"/>
                  <a:pt x="390882" y="2278199"/>
                </a:cubicBezTo>
                <a:cubicBezTo>
                  <a:pt x="641133" y="2528449"/>
                  <a:pt x="980610" y="2669068"/>
                  <a:pt x="1334528" y="2669068"/>
                </a:cubicBezTo>
                <a:close/>
              </a:path>
            </a:pathLst>
          </a:custGeom>
          <a:solidFill>
            <a:srgbClr val="FFFFFF"/>
          </a:solidFill>
          <a:ln w="12095" cap="flat">
            <a:noFill/>
            <a:prstDash val="solid"/>
            <a:round/>
          </a:ln>
        </p:spPr>
        <p:txBody>
          <a:bodyPr rtlCol="0" anchor="ctr"/>
          <a:lstStyle/>
          <a:p>
            <a:endParaRPr lang="en-GB"/>
          </a:p>
        </p:txBody>
      </p:sp>
      <p:grpSp>
        <p:nvGrpSpPr>
          <p:cNvPr id="149" name="Graphic 8">
            <a:extLst>
              <a:ext uri="{FF2B5EF4-FFF2-40B4-BE49-F238E27FC236}">
                <a16:creationId xmlns:a16="http://schemas.microsoft.com/office/drawing/2014/main" id="{D9E50969-7357-28F6-F310-FC934DD376C2}"/>
              </a:ext>
            </a:extLst>
          </p:cNvPr>
          <p:cNvGrpSpPr/>
          <p:nvPr/>
        </p:nvGrpSpPr>
        <p:grpSpPr>
          <a:xfrm>
            <a:off x="6500767" y="3173664"/>
            <a:ext cx="654833" cy="131074"/>
            <a:chOff x="6501818" y="2409893"/>
            <a:chExt cx="654833" cy="131074"/>
          </a:xfrm>
          <a:solidFill>
            <a:srgbClr val="000000"/>
          </a:solidFill>
        </p:grpSpPr>
        <p:sp>
          <p:nvSpPr>
            <p:cNvPr id="150" name="Freeform: Shape 149">
              <a:extLst>
                <a:ext uri="{FF2B5EF4-FFF2-40B4-BE49-F238E27FC236}">
                  <a16:creationId xmlns:a16="http://schemas.microsoft.com/office/drawing/2014/main" id="{3C205062-D864-FD17-7978-A182E2F24EFE}"/>
                </a:ext>
              </a:extLst>
            </p:cNvPr>
            <p:cNvSpPr/>
            <p:nvPr/>
          </p:nvSpPr>
          <p:spPr>
            <a:xfrm flipV="1">
              <a:off x="6501818" y="2415106"/>
              <a:ext cx="156262" cy="123454"/>
            </a:xfrm>
            <a:custGeom>
              <a:avLst/>
              <a:gdLst>
                <a:gd name="connsiteX0" fmla="*/ -2622 w 156262"/>
                <a:gd name="connsiteY0" fmla="*/ 121295 h 123454"/>
                <a:gd name="connsiteX1" fmla="*/ 14232 w 156262"/>
                <a:gd name="connsiteY1" fmla="*/ 121295 h 123454"/>
                <a:gd name="connsiteX2" fmla="*/ 40188 w 156262"/>
                <a:gd name="connsiteY2" fmla="*/ 16943 h 123454"/>
                <a:gd name="connsiteX3" fmla="*/ 66064 w 156262"/>
                <a:gd name="connsiteY3" fmla="*/ 121295 h 123454"/>
                <a:gd name="connsiteX4" fmla="*/ 84849 w 156262"/>
                <a:gd name="connsiteY4" fmla="*/ 121295 h 123454"/>
                <a:gd name="connsiteX5" fmla="*/ 110805 w 156262"/>
                <a:gd name="connsiteY5" fmla="*/ 16943 h 123454"/>
                <a:gd name="connsiteX6" fmla="*/ 136681 w 156262"/>
                <a:gd name="connsiteY6" fmla="*/ 121295 h 123454"/>
                <a:gd name="connsiteX7" fmla="*/ 153641 w 156262"/>
                <a:gd name="connsiteY7" fmla="*/ 121295 h 123454"/>
                <a:gd name="connsiteX8" fmla="*/ 122632 w 156262"/>
                <a:gd name="connsiteY8" fmla="*/ -2160 h 123454"/>
                <a:gd name="connsiteX9" fmla="*/ 101624 w 156262"/>
                <a:gd name="connsiteY9" fmla="*/ -2160 h 123454"/>
                <a:gd name="connsiteX10" fmla="*/ 75589 w 156262"/>
                <a:gd name="connsiteY10" fmla="*/ 104997 h 123454"/>
                <a:gd name="connsiteX11" fmla="*/ 49289 w 156262"/>
                <a:gd name="connsiteY11" fmla="*/ -2160 h 123454"/>
                <a:gd name="connsiteX12" fmla="*/ 28281 w 156262"/>
                <a:gd name="connsiteY12" fmla="*/ -2160 h 123454"/>
                <a:gd name="connsiteX13" fmla="*/ -2622 w 156262"/>
                <a:gd name="connsiteY13" fmla="*/ 121295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262" h="123454">
                  <a:moveTo>
                    <a:pt x="-2622" y="121295"/>
                  </a:moveTo>
                  <a:lnTo>
                    <a:pt x="14232" y="121295"/>
                  </a:lnTo>
                  <a:lnTo>
                    <a:pt x="40188" y="16943"/>
                  </a:lnTo>
                  <a:lnTo>
                    <a:pt x="66064" y="121295"/>
                  </a:lnTo>
                  <a:lnTo>
                    <a:pt x="84849" y="121295"/>
                  </a:lnTo>
                  <a:lnTo>
                    <a:pt x="110805" y="16943"/>
                  </a:lnTo>
                  <a:lnTo>
                    <a:pt x="136681" y="121295"/>
                  </a:lnTo>
                  <a:lnTo>
                    <a:pt x="153641" y="121295"/>
                  </a:lnTo>
                  <a:lnTo>
                    <a:pt x="122632" y="-2160"/>
                  </a:lnTo>
                  <a:lnTo>
                    <a:pt x="101624" y="-2160"/>
                  </a:lnTo>
                  <a:lnTo>
                    <a:pt x="75589" y="104997"/>
                  </a:lnTo>
                  <a:lnTo>
                    <a:pt x="49289" y="-2160"/>
                  </a:lnTo>
                  <a:lnTo>
                    <a:pt x="28281" y="-2160"/>
                  </a:lnTo>
                  <a:lnTo>
                    <a:pt x="-2622" y="121295"/>
                  </a:lnTo>
                  <a:close/>
                </a:path>
              </a:pathLst>
            </a:custGeom>
            <a:solidFill>
              <a:srgbClr val="000000"/>
            </a:solidFill>
            <a:ln w="26" cap="flat">
              <a:noFill/>
              <a:prstDash val="solid"/>
              <a:round/>
            </a:ln>
          </p:spPr>
          <p:txBody>
            <a:bodyPr rtlCol="0" anchor="ctr"/>
            <a:lstStyle/>
            <a:p>
              <a:endParaRPr lang="en-GB"/>
            </a:p>
          </p:txBody>
        </p:sp>
        <p:sp>
          <p:nvSpPr>
            <p:cNvPr id="151" name="Freeform: Shape 150">
              <a:extLst>
                <a:ext uri="{FF2B5EF4-FFF2-40B4-BE49-F238E27FC236}">
                  <a16:creationId xmlns:a16="http://schemas.microsoft.com/office/drawing/2014/main" id="{7152A0BD-C12C-3627-6BA5-E2A6EF7C3783}"/>
                </a:ext>
              </a:extLst>
            </p:cNvPr>
            <p:cNvSpPr/>
            <p:nvPr/>
          </p:nvSpPr>
          <p:spPr>
            <a:xfrm flipV="1">
              <a:off x="6675759" y="2409893"/>
              <a:ext cx="15213" cy="128666"/>
            </a:xfrm>
            <a:custGeom>
              <a:avLst/>
              <a:gdLst>
                <a:gd name="connsiteX0" fmla="*/ -338 w 15213"/>
                <a:gd name="connsiteY0" fmla="*/ 90346 h 128666"/>
                <a:gd name="connsiteX1" fmla="*/ 14876 w 15213"/>
                <a:gd name="connsiteY1" fmla="*/ 90346 h 128666"/>
                <a:gd name="connsiteX2" fmla="*/ 14876 w 15213"/>
                <a:gd name="connsiteY2" fmla="*/ -2258 h 128666"/>
                <a:gd name="connsiteX3" fmla="*/ -338 w 15213"/>
                <a:gd name="connsiteY3" fmla="*/ -2258 h 128666"/>
                <a:gd name="connsiteX4" fmla="*/ -338 w 15213"/>
                <a:gd name="connsiteY4" fmla="*/ 90346 h 128666"/>
                <a:gd name="connsiteX5" fmla="*/ -338 w 15213"/>
                <a:gd name="connsiteY5" fmla="*/ 126408 h 128666"/>
                <a:gd name="connsiteX6" fmla="*/ 14876 w 15213"/>
                <a:gd name="connsiteY6" fmla="*/ 126408 h 128666"/>
                <a:gd name="connsiteX7" fmla="*/ 14876 w 15213"/>
                <a:gd name="connsiteY7" fmla="*/ 107120 h 128666"/>
                <a:gd name="connsiteX8" fmla="*/ -338 w 15213"/>
                <a:gd name="connsiteY8" fmla="*/ 107120 h 128666"/>
                <a:gd name="connsiteX9" fmla="*/ -338 w 15213"/>
                <a:gd name="connsiteY9" fmla="*/ 126408 h 12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3" h="128666">
                  <a:moveTo>
                    <a:pt x="-338" y="90346"/>
                  </a:moveTo>
                  <a:lnTo>
                    <a:pt x="14876" y="90346"/>
                  </a:lnTo>
                  <a:lnTo>
                    <a:pt x="14876" y="-2258"/>
                  </a:lnTo>
                  <a:lnTo>
                    <a:pt x="-338" y="-2258"/>
                  </a:lnTo>
                  <a:lnTo>
                    <a:pt x="-338" y="90346"/>
                  </a:lnTo>
                  <a:close/>
                  <a:moveTo>
                    <a:pt x="-338" y="126408"/>
                  </a:moveTo>
                  <a:lnTo>
                    <a:pt x="14876" y="126408"/>
                  </a:lnTo>
                  <a:lnTo>
                    <a:pt x="14876" y="107120"/>
                  </a:lnTo>
                  <a:lnTo>
                    <a:pt x="-338" y="107120"/>
                  </a:lnTo>
                  <a:lnTo>
                    <a:pt x="-338" y="126408"/>
                  </a:lnTo>
                  <a:close/>
                </a:path>
              </a:pathLst>
            </a:custGeom>
            <a:solidFill>
              <a:srgbClr val="000000"/>
            </a:solidFill>
            <a:ln w="26" cap="flat">
              <a:noFill/>
              <a:prstDash val="solid"/>
              <a:round/>
            </a:ln>
          </p:spPr>
          <p:txBody>
            <a:bodyPr rtlCol="0" anchor="ctr"/>
            <a:lstStyle/>
            <a:p>
              <a:endParaRPr lang="en-GB"/>
            </a:p>
          </p:txBody>
        </p:sp>
        <p:sp>
          <p:nvSpPr>
            <p:cNvPr id="152" name="Freeform: Shape 151">
              <a:extLst>
                <a:ext uri="{FF2B5EF4-FFF2-40B4-BE49-F238E27FC236}">
                  <a16:creationId xmlns:a16="http://schemas.microsoft.com/office/drawing/2014/main" id="{7239B6F7-2D5C-4F73-7076-54E5A607B101}"/>
                </a:ext>
              </a:extLst>
            </p:cNvPr>
            <p:cNvSpPr/>
            <p:nvPr/>
          </p:nvSpPr>
          <p:spPr>
            <a:xfrm flipV="1">
              <a:off x="6722222" y="2443733"/>
              <a:ext cx="77575" cy="94826"/>
            </a:xfrm>
            <a:custGeom>
              <a:avLst/>
              <a:gdLst>
                <a:gd name="connsiteX0" fmla="*/ 76088 w 77575"/>
                <a:gd name="connsiteY0" fmla="*/ 54289 h 94826"/>
                <a:gd name="connsiteX1" fmla="*/ 76088 w 77575"/>
                <a:gd name="connsiteY1" fmla="*/ -1618 h 94826"/>
                <a:gd name="connsiteX2" fmla="*/ 60874 w 77575"/>
                <a:gd name="connsiteY2" fmla="*/ -1618 h 94826"/>
                <a:gd name="connsiteX3" fmla="*/ 60874 w 77575"/>
                <a:gd name="connsiteY3" fmla="*/ 53786 h 94826"/>
                <a:gd name="connsiteX4" fmla="*/ 55741 w 77575"/>
                <a:gd name="connsiteY4" fmla="*/ 73445 h 94826"/>
                <a:gd name="connsiteX5" fmla="*/ 40369 w 77575"/>
                <a:gd name="connsiteY5" fmla="*/ 79980 h 94826"/>
                <a:gd name="connsiteX6" fmla="*/ 20922 w 77575"/>
                <a:gd name="connsiteY6" fmla="*/ 72122 h 94826"/>
                <a:gd name="connsiteX7" fmla="*/ 13805 w 77575"/>
                <a:gd name="connsiteY7" fmla="*/ 50717 h 94826"/>
                <a:gd name="connsiteX8" fmla="*/ 13805 w 77575"/>
                <a:gd name="connsiteY8" fmla="*/ -1618 h 94826"/>
                <a:gd name="connsiteX9" fmla="*/ -1488 w 77575"/>
                <a:gd name="connsiteY9" fmla="*/ -1618 h 94826"/>
                <a:gd name="connsiteX10" fmla="*/ -1488 w 77575"/>
                <a:gd name="connsiteY10" fmla="*/ 90987 h 94826"/>
                <a:gd name="connsiteX11" fmla="*/ 13805 w 77575"/>
                <a:gd name="connsiteY11" fmla="*/ 90987 h 94826"/>
                <a:gd name="connsiteX12" fmla="*/ 13805 w 77575"/>
                <a:gd name="connsiteY12" fmla="*/ 76593 h 94826"/>
                <a:gd name="connsiteX13" fmla="*/ 26664 w 77575"/>
                <a:gd name="connsiteY13" fmla="*/ 89082 h 94826"/>
                <a:gd name="connsiteX14" fmla="*/ 43756 w 77575"/>
                <a:gd name="connsiteY14" fmla="*/ 93209 h 94826"/>
                <a:gd name="connsiteX15" fmla="*/ 67886 w 77575"/>
                <a:gd name="connsiteY15" fmla="*/ 83340 h 94826"/>
                <a:gd name="connsiteX16" fmla="*/ 76088 w 77575"/>
                <a:gd name="connsiteY16" fmla="*/ 54289 h 9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75" h="94826">
                  <a:moveTo>
                    <a:pt x="76088" y="54289"/>
                  </a:moveTo>
                  <a:lnTo>
                    <a:pt x="76088" y="-1618"/>
                  </a:lnTo>
                  <a:lnTo>
                    <a:pt x="60874" y="-1618"/>
                  </a:lnTo>
                  <a:lnTo>
                    <a:pt x="60874" y="53786"/>
                  </a:lnTo>
                  <a:cubicBezTo>
                    <a:pt x="60874" y="62553"/>
                    <a:pt x="59163" y="69106"/>
                    <a:pt x="55741" y="73445"/>
                  </a:cubicBezTo>
                  <a:cubicBezTo>
                    <a:pt x="52319" y="77802"/>
                    <a:pt x="47195" y="79980"/>
                    <a:pt x="40369" y="79980"/>
                  </a:cubicBezTo>
                  <a:cubicBezTo>
                    <a:pt x="32149" y="79980"/>
                    <a:pt x="25667" y="77361"/>
                    <a:pt x="20922" y="72122"/>
                  </a:cubicBezTo>
                  <a:cubicBezTo>
                    <a:pt x="16177" y="66901"/>
                    <a:pt x="13805" y="59766"/>
                    <a:pt x="13805" y="50717"/>
                  </a:cubicBezTo>
                  <a:lnTo>
                    <a:pt x="13805" y="-1618"/>
                  </a:lnTo>
                  <a:lnTo>
                    <a:pt x="-1488" y="-1618"/>
                  </a:lnTo>
                  <a:lnTo>
                    <a:pt x="-1488" y="90987"/>
                  </a:lnTo>
                  <a:lnTo>
                    <a:pt x="13805" y="90987"/>
                  </a:lnTo>
                  <a:lnTo>
                    <a:pt x="13805" y="76593"/>
                  </a:lnTo>
                  <a:cubicBezTo>
                    <a:pt x="17456" y="82167"/>
                    <a:pt x="21742" y="86330"/>
                    <a:pt x="26664" y="89082"/>
                  </a:cubicBezTo>
                  <a:cubicBezTo>
                    <a:pt x="31603" y="91833"/>
                    <a:pt x="37300" y="93209"/>
                    <a:pt x="43756" y="93209"/>
                  </a:cubicBezTo>
                  <a:cubicBezTo>
                    <a:pt x="54392" y="93209"/>
                    <a:pt x="62435" y="89920"/>
                    <a:pt x="67886" y="83340"/>
                  </a:cubicBezTo>
                  <a:cubicBezTo>
                    <a:pt x="73354" y="76761"/>
                    <a:pt x="76088" y="67077"/>
                    <a:pt x="76088" y="54289"/>
                  </a:cubicBezTo>
                  <a:close/>
                </a:path>
              </a:pathLst>
            </a:custGeom>
            <a:solidFill>
              <a:srgbClr val="000000"/>
            </a:solidFill>
            <a:ln w="26" cap="flat">
              <a:noFill/>
              <a:prstDash val="solid"/>
              <a:round/>
            </a:ln>
          </p:spPr>
          <p:txBody>
            <a:bodyPr rtlCol="0" anchor="ctr"/>
            <a:lstStyle/>
            <a:p>
              <a:endParaRPr lang="en-GB"/>
            </a:p>
          </p:txBody>
        </p:sp>
        <p:sp>
          <p:nvSpPr>
            <p:cNvPr id="153" name="Freeform: Shape 152">
              <a:extLst>
                <a:ext uri="{FF2B5EF4-FFF2-40B4-BE49-F238E27FC236}">
                  <a16:creationId xmlns:a16="http://schemas.microsoft.com/office/drawing/2014/main" id="{3A2466F3-7884-84CD-DE72-2BCE1C5D83FE}"/>
                </a:ext>
              </a:extLst>
            </p:cNvPr>
            <p:cNvSpPr/>
            <p:nvPr/>
          </p:nvSpPr>
          <p:spPr>
            <a:xfrm flipV="1">
              <a:off x="6823512" y="2409893"/>
              <a:ext cx="82761" cy="131074"/>
            </a:xfrm>
            <a:custGeom>
              <a:avLst/>
              <a:gdLst>
                <a:gd name="connsiteX0" fmla="*/ 66199 w 82761"/>
                <a:gd name="connsiteY0" fmla="*/ 78750 h 131074"/>
                <a:gd name="connsiteX1" fmla="*/ 66199 w 82761"/>
                <a:gd name="connsiteY1" fmla="*/ 128862 h 131074"/>
                <a:gd name="connsiteX2" fmla="*/ 81412 w 82761"/>
                <a:gd name="connsiteY2" fmla="*/ 128862 h 131074"/>
                <a:gd name="connsiteX3" fmla="*/ 81412 w 82761"/>
                <a:gd name="connsiteY3" fmla="*/ 195 h 131074"/>
                <a:gd name="connsiteX4" fmla="*/ 66199 w 82761"/>
                <a:gd name="connsiteY4" fmla="*/ 195 h 131074"/>
                <a:gd name="connsiteX5" fmla="*/ 66199 w 82761"/>
                <a:gd name="connsiteY5" fmla="*/ 14085 h 131074"/>
                <a:gd name="connsiteX6" fmla="*/ 54081 w 82761"/>
                <a:gd name="connsiteY6" fmla="*/ 1809 h 131074"/>
                <a:gd name="connsiteX7" fmla="*/ 36512 w 82761"/>
                <a:gd name="connsiteY7" fmla="*/ -2213 h 131074"/>
                <a:gd name="connsiteX8" fmla="*/ 9181 w 82761"/>
                <a:gd name="connsiteY8" fmla="*/ 11175 h 131074"/>
                <a:gd name="connsiteX9" fmla="*/ -1349 w 82761"/>
                <a:gd name="connsiteY9" fmla="*/ 46418 h 131074"/>
                <a:gd name="connsiteX10" fmla="*/ 9181 w 82761"/>
                <a:gd name="connsiteY10" fmla="*/ 81634 h 131074"/>
                <a:gd name="connsiteX11" fmla="*/ 36512 w 82761"/>
                <a:gd name="connsiteY11" fmla="*/ 95022 h 131074"/>
                <a:gd name="connsiteX12" fmla="*/ 54081 w 82761"/>
                <a:gd name="connsiteY12" fmla="*/ 91000 h 131074"/>
                <a:gd name="connsiteX13" fmla="*/ 66199 w 82761"/>
                <a:gd name="connsiteY13" fmla="*/ 78750 h 131074"/>
                <a:gd name="connsiteX14" fmla="*/ 14367 w 82761"/>
                <a:gd name="connsiteY14" fmla="*/ 46418 h 131074"/>
                <a:gd name="connsiteX15" fmla="*/ 21272 w 82761"/>
                <a:gd name="connsiteY15" fmla="*/ 20092 h 131074"/>
                <a:gd name="connsiteX16" fmla="*/ 40243 w 82761"/>
                <a:gd name="connsiteY16" fmla="*/ 10540 h 131074"/>
                <a:gd name="connsiteX17" fmla="*/ 59240 w 82761"/>
                <a:gd name="connsiteY17" fmla="*/ 20092 h 131074"/>
                <a:gd name="connsiteX18" fmla="*/ 66199 w 82761"/>
                <a:gd name="connsiteY18" fmla="*/ 46418 h 131074"/>
                <a:gd name="connsiteX19" fmla="*/ 59240 w 82761"/>
                <a:gd name="connsiteY19" fmla="*/ 72744 h 131074"/>
                <a:gd name="connsiteX20" fmla="*/ 40243 w 82761"/>
                <a:gd name="connsiteY20" fmla="*/ 82295 h 131074"/>
                <a:gd name="connsiteX21" fmla="*/ 21272 w 82761"/>
                <a:gd name="connsiteY21" fmla="*/ 72744 h 131074"/>
                <a:gd name="connsiteX22" fmla="*/ 14367 w 82761"/>
                <a:gd name="connsiteY22" fmla="*/ 46418 h 13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761" h="131074">
                  <a:moveTo>
                    <a:pt x="66199" y="78750"/>
                  </a:moveTo>
                  <a:lnTo>
                    <a:pt x="66199" y="128862"/>
                  </a:lnTo>
                  <a:lnTo>
                    <a:pt x="81412" y="128862"/>
                  </a:lnTo>
                  <a:lnTo>
                    <a:pt x="81412" y="195"/>
                  </a:lnTo>
                  <a:lnTo>
                    <a:pt x="66199" y="195"/>
                  </a:lnTo>
                  <a:lnTo>
                    <a:pt x="66199" y="14085"/>
                  </a:lnTo>
                  <a:cubicBezTo>
                    <a:pt x="63006" y="8582"/>
                    <a:pt x="58967" y="4490"/>
                    <a:pt x="54081" y="1809"/>
                  </a:cubicBezTo>
                  <a:cubicBezTo>
                    <a:pt x="49212" y="-872"/>
                    <a:pt x="43356" y="-2213"/>
                    <a:pt x="36512" y="-2213"/>
                  </a:cubicBezTo>
                  <a:cubicBezTo>
                    <a:pt x="25329" y="-2213"/>
                    <a:pt x="16219" y="2250"/>
                    <a:pt x="9181" y="11175"/>
                  </a:cubicBezTo>
                  <a:cubicBezTo>
                    <a:pt x="2161" y="20118"/>
                    <a:pt x="-1349" y="31865"/>
                    <a:pt x="-1349" y="46418"/>
                  </a:cubicBezTo>
                  <a:cubicBezTo>
                    <a:pt x="-1349" y="60970"/>
                    <a:pt x="2161" y="72708"/>
                    <a:pt x="9181" y="81634"/>
                  </a:cubicBezTo>
                  <a:cubicBezTo>
                    <a:pt x="16219" y="90559"/>
                    <a:pt x="25329" y="95022"/>
                    <a:pt x="36512" y="95022"/>
                  </a:cubicBezTo>
                  <a:cubicBezTo>
                    <a:pt x="43356" y="95022"/>
                    <a:pt x="49212" y="93681"/>
                    <a:pt x="54081" y="91000"/>
                  </a:cubicBezTo>
                  <a:cubicBezTo>
                    <a:pt x="58967" y="88336"/>
                    <a:pt x="63006" y="84253"/>
                    <a:pt x="66199" y="78750"/>
                  </a:cubicBezTo>
                  <a:close/>
                  <a:moveTo>
                    <a:pt x="14367" y="46418"/>
                  </a:moveTo>
                  <a:cubicBezTo>
                    <a:pt x="14367" y="35234"/>
                    <a:pt x="16669" y="26459"/>
                    <a:pt x="21272" y="20092"/>
                  </a:cubicBezTo>
                  <a:cubicBezTo>
                    <a:pt x="25876" y="13724"/>
                    <a:pt x="32200" y="10540"/>
                    <a:pt x="40243" y="10540"/>
                  </a:cubicBezTo>
                  <a:cubicBezTo>
                    <a:pt x="48286" y="10540"/>
                    <a:pt x="54619" y="13724"/>
                    <a:pt x="59240" y="20092"/>
                  </a:cubicBezTo>
                  <a:cubicBezTo>
                    <a:pt x="63879" y="26459"/>
                    <a:pt x="66199" y="35234"/>
                    <a:pt x="66199" y="46418"/>
                  </a:cubicBezTo>
                  <a:cubicBezTo>
                    <a:pt x="66199" y="57601"/>
                    <a:pt x="63879" y="66376"/>
                    <a:pt x="59240" y="72744"/>
                  </a:cubicBezTo>
                  <a:cubicBezTo>
                    <a:pt x="54619" y="79111"/>
                    <a:pt x="48286" y="82295"/>
                    <a:pt x="40243" y="82295"/>
                  </a:cubicBezTo>
                  <a:cubicBezTo>
                    <a:pt x="32200" y="82295"/>
                    <a:pt x="25876" y="79111"/>
                    <a:pt x="21272" y="72744"/>
                  </a:cubicBezTo>
                  <a:cubicBezTo>
                    <a:pt x="16669" y="66376"/>
                    <a:pt x="14367" y="57601"/>
                    <a:pt x="14367" y="46418"/>
                  </a:cubicBezTo>
                  <a:close/>
                </a:path>
              </a:pathLst>
            </a:custGeom>
            <a:solidFill>
              <a:srgbClr val="000000"/>
            </a:solidFill>
            <a:ln w="26" cap="flat">
              <a:noFill/>
              <a:prstDash val="solid"/>
              <a:round/>
            </a:ln>
          </p:spPr>
          <p:txBody>
            <a:bodyPr rtlCol="0" anchor="ctr"/>
            <a:lstStyle/>
            <a:p>
              <a:endParaRPr lang="en-GB"/>
            </a:p>
          </p:txBody>
        </p:sp>
        <p:sp>
          <p:nvSpPr>
            <p:cNvPr id="154" name="Freeform: Shape 153">
              <a:extLst>
                <a:ext uri="{FF2B5EF4-FFF2-40B4-BE49-F238E27FC236}">
                  <a16:creationId xmlns:a16="http://schemas.microsoft.com/office/drawing/2014/main" id="{E2D4A2AB-56EB-FC42-2CC6-A61F701F10EA}"/>
                </a:ext>
              </a:extLst>
            </p:cNvPr>
            <p:cNvSpPr/>
            <p:nvPr/>
          </p:nvSpPr>
          <p:spPr>
            <a:xfrm flipV="1">
              <a:off x="6930999" y="2443733"/>
              <a:ext cx="85010" cy="97234"/>
            </a:xfrm>
            <a:custGeom>
              <a:avLst/>
              <a:gdLst>
                <a:gd name="connsiteX0" fmla="*/ 41109 w 85010"/>
                <a:gd name="connsiteY0" fmla="*/ 82777 h 97234"/>
                <a:gd name="connsiteX1" fmla="*/ 21768 w 85010"/>
                <a:gd name="connsiteY1" fmla="*/ 73226 h 97234"/>
                <a:gd name="connsiteX2" fmla="*/ 14651 w 85010"/>
                <a:gd name="connsiteY2" fmla="*/ 47058 h 97234"/>
                <a:gd name="connsiteX3" fmla="*/ 21715 w 85010"/>
                <a:gd name="connsiteY3" fmla="*/ 20891 h 97234"/>
                <a:gd name="connsiteX4" fmla="*/ 41109 w 85010"/>
                <a:gd name="connsiteY4" fmla="*/ 11340 h 97234"/>
                <a:gd name="connsiteX5" fmla="*/ 60371 w 85010"/>
                <a:gd name="connsiteY5" fmla="*/ 20918 h 97234"/>
                <a:gd name="connsiteX6" fmla="*/ 67488 w 85010"/>
                <a:gd name="connsiteY6" fmla="*/ 47058 h 97234"/>
                <a:gd name="connsiteX7" fmla="*/ 60371 w 85010"/>
                <a:gd name="connsiteY7" fmla="*/ 73146 h 97234"/>
                <a:gd name="connsiteX8" fmla="*/ 41109 w 85010"/>
                <a:gd name="connsiteY8" fmla="*/ 82777 h 97234"/>
                <a:gd name="connsiteX9" fmla="*/ 41109 w 85010"/>
                <a:gd name="connsiteY9" fmla="*/ 95662 h 97234"/>
                <a:gd name="connsiteX10" fmla="*/ 72277 w 85010"/>
                <a:gd name="connsiteY10" fmla="*/ 82751 h 97234"/>
                <a:gd name="connsiteX11" fmla="*/ 83628 w 85010"/>
                <a:gd name="connsiteY11" fmla="*/ 47058 h 97234"/>
                <a:gd name="connsiteX12" fmla="*/ 72277 w 85010"/>
                <a:gd name="connsiteY12" fmla="*/ 11366 h 97234"/>
                <a:gd name="connsiteX13" fmla="*/ 41109 w 85010"/>
                <a:gd name="connsiteY13" fmla="*/ -1572 h 97234"/>
                <a:gd name="connsiteX14" fmla="*/ 9888 w 85010"/>
                <a:gd name="connsiteY14" fmla="*/ 11366 h 97234"/>
                <a:gd name="connsiteX15" fmla="*/ -1383 w 85010"/>
                <a:gd name="connsiteY15" fmla="*/ 47058 h 97234"/>
                <a:gd name="connsiteX16" fmla="*/ 9888 w 85010"/>
                <a:gd name="connsiteY16" fmla="*/ 82751 h 97234"/>
                <a:gd name="connsiteX17" fmla="*/ 41109 w 85010"/>
                <a:gd name="connsiteY17" fmla="*/ 95662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010" h="97234">
                  <a:moveTo>
                    <a:pt x="41109" y="82777"/>
                  </a:moveTo>
                  <a:cubicBezTo>
                    <a:pt x="32960" y="82777"/>
                    <a:pt x="26513" y="79593"/>
                    <a:pt x="21768" y="73226"/>
                  </a:cubicBezTo>
                  <a:cubicBezTo>
                    <a:pt x="17023" y="66858"/>
                    <a:pt x="14651" y="58136"/>
                    <a:pt x="14651" y="47058"/>
                  </a:cubicBezTo>
                  <a:cubicBezTo>
                    <a:pt x="14651" y="35981"/>
                    <a:pt x="17006" y="27259"/>
                    <a:pt x="21715" y="20891"/>
                  </a:cubicBezTo>
                  <a:cubicBezTo>
                    <a:pt x="26442" y="14524"/>
                    <a:pt x="32907" y="11340"/>
                    <a:pt x="41109" y="11340"/>
                  </a:cubicBezTo>
                  <a:cubicBezTo>
                    <a:pt x="49223" y="11340"/>
                    <a:pt x="55643" y="14532"/>
                    <a:pt x="60371" y="20918"/>
                  </a:cubicBezTo>
                  <a:cubicBezTo>
                    <a:pt x="65116" y="27321"/>
                    <a:pt x="67488" y="36034"/>
                    <a:pt x="67488" y="47058"/>
                  </a:cubicBezTo>
                  <a:cubicBezTo>
                    <a:pt x="67488" y="58030"/>
                    <a:pt x="65116" y="66726"/>
                    <a:pt x="60371" y="73146"/>
                  </a:cubicBezTo>
                  <a:cubicBezTo>
                    <a:pt x="55643" y="79567"/>
                    <a:pt x="49223" y="82777"/>
                    <a:pt x="41109" y="82777"/>
                  </a:cubicBezTo>
                  <a:close/>
                  <a:moveTo>
                    <a:pt x="41109" y="95662"/>
                  </a:moveTo>
                  <a:cubicBezTo>
                    <a:pt x="54338" y="95662"/>
                    <a:pt x="64728" y="91358"/>
                    <a:pt x="72277" y="82751"/>
                  </a:cubicBezTo>
                  <a:cubicBezTo>
                    <a:pt x="79844" y="74161"/>
                    <a:pt x="83628" y="62263"/>
                    <a:pt x="83628" y="47058"/>
                  </a:cubicBezTo>
                  <a:cubicBezTo>
                    <a:pt x="83628" y="31907"/>
                    <a:pt x="79844" y="20009"/>
                    <a:pt x="72277" y="11366"/>
                  </a:cubicBezTo>
                  <a:cubicBezTo>
                    <a:pt x="64728" y="2741"/>
                    <a:pt x="54338" y="-1572"/>
                    <a:pt x="41109" y="-1572"/>
                  </a:cubicBezTo>
                  <a:cubicBezTo>
                    <a:pt x="27827" y="-1572"/>
                    <a:pt x="17420" y="2741"/>
                    <a:pt x="9888" y="11366"/>
                  </a:cubicBezTo>
                  <a:cubicBezTo>
                    <a:pt x="2374" y="20009"/>
                    <a:pt x="-1383" y="31907"/>
                    <a:pt x="-1383" y="47058"/>
                  </a:cubicBezTo>
                  <a:cubicBezTo>
                    <a:pt x="-1383" y="62263"/>
                    <a:pt x="2374" y="74161"/>
                    <a:pt x="9888" y="82751"/>
                  </a:cubicBezTo>
                  <a:cubicBezTo>
                    <a:pt x="17420" y="91358"/>
                    <a:pt x="27827" y="95662"/>
                    <a:pt x="41109" y="95662"/>
                  </a:cubicBezTo>
                  <a:close/>
                </a:path>
              </a:pathLst>
            </a:custGeom>
            <a:solidFill>
              <a:srgbClr val="000000"/>
            </a:solidFill>
            <a:ln w="26" cap="flat">
              <a:noFill/>
              <a:prstDash val="solid"/>
              <a:round/>
            </a:ln>
          </p:spPr>
          <p:txBody>
            <a:bodyPr rtlCol="0" anchor="ctr"/>
            <a:lstStyle/>
            <a:p>
              <a:endParaRPr lang="en-GB"/>
            </a:p>
          </p:txBody>
        </p:sp>
        <p:sp>
          <p:nvSpPr>
            <p:cNvPr id="155" name="Freeform: Shape 154">
              <a:extLst>
                <a:ext uri="{FF2B5EF4-FFF2-40B4-BE49-F238E27FC236}">
                  <a16:creationId xmlns:a16="http://schemas.microsoft.com/office/drawing/2014/main" id="{63399719-EE3F-29D0-AC97-6DE0B5957294}"/>
                </a:ext>
              </a:extLst>
            </p:cNvPr>
            <p:cNvSpPr/>
            <p:nvPr/>
          </p:nvSpPr>
          <p:spPr>
            <a:xfrm flipV="1">
              <a:off x="7032377" y="2445956"/>
              <a:ext cx="124274" cy="92604"/>
            </a:xfrm>
            <a:custGeom>
              <a:avLst/>
              <a:gdLst>
                <a:gd name="connsiteX0" fmla="*/ -2031 w 124274"/>
                <a:gd name="connsiteY0" fmla="*/ 91029 h 92604"/>
                <a:gd name="connsiteX1" fmla="*/ 13183 w 124274"/>
                <a:gd name="connsiteY1" fmla="*/ 91029 h 92604"/>
                <a:gd name="connsiteX2" fmla="*/ 32206 w 124274"/>
                <a:gd name="connsiteY2" fmla="*/ 18771 h 92604"/>
                <a:gd name="connsiteX3" fmla="*/ 51124 w 124274"/>
                <a:gd name="connsiteY3" fmla="*/ 91029 h 92604"/>
                <a:gd name="connsiteX4" fmla="*/ 69063 w 124274"/>
                <a:gd name="connsiteY4" fmla="*/ 91029 h 92604"/>
                <a:gd name="connsiteX5" fmla="*/ 88086 w 124274"/>
                <a:gd name="connsiteY5" fmla="*/ 18771 h 92604"/>
                <a:gd name="connsiteX6" fmla="*/ 107030 w 124274"/>
                <a:gd name="connsiteY6" fmla="*/ 91029 h 92604"/>
                <a:gd name="connsiteX7" fmla="*/ 122244 w 124274"/>
                <a:gd name="connsiteY7" fmla="*/ 91029 h 92604"/>
                <a:gd name="connsiteX8" fmla="*/ 98008 w 124274"/>
                <a:gd name="connsiteY8" fmla="*/ -1575 h 92604"/>
                <a:gd name="connsiteX9" fmla="*/ 80069 w 124274"/>
                <a:gd name="connsiteY9" fmla="*/ -1575 h 92604"/>
                <a:gd name="connsiteX10" fmla="*/ 60146 w 124274"/>
                <a:gd name="connsiteY10" fmla="*/ 74334 h 92604"/>
                <a:gd name="connsiteX11" fmla="*/ 40144 w 124274"/>
                <a:gd name="connsiteY11" fmla="*/ -1575 h 92604"/>
                <a:gd name="connsiteX12" fmla="*/ 22178 w 124274"/>
                <a:gd name="connsiteY12" fmla="*/ -1575 h 92604"/>
                <a:gd name="connsiteX13" fmla="*/ -2031 w 124274"/>
                <a:gd name="connsiteY13" fmla="*/ 91029 h 9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274" h="92604">
                  <a:moveTo>
                    <a:pt x="-2031" y="91029"/>
                  </a:moveTo>
                  <a:lnTo>
                    <a:pt x="13183" y="91029"/>
                  </a:lnTo>
                  <a:lnTo>
                    <a:pt x="32206" y="18771"/>
                  </a:lnTo>
                  <a:lnTo>
                    <a:pt x="51124" y="91029"/>
                  </a:lnTo>
                  <a:lnTo>
                    <a:pt x="69063" y="91029"/>
                  </a:lnTo>
                  <a:lnTo>
                    <a:pt x="88086" y="18771"/>
                  </a:lnTo>
                  <a:lnTo>
                    <a:pt x="107030" y="91029"/>
                  </a:lnTo>
                  <a:lnTo>
                    <a:pt x="122244" y="91029"/>
                  </a:lnTo>
                  <a:lnTo>
                    <a:pt x="98008" y="-1575"/>
                  </a:lnTo>
                  <a:lnTo>
                    <a:pt x="80069" y="-1575"/>
                  </a:lnTo>
                  <a:lnTo>
                    <a:pt x="60146" y="74334"/>
                  </a:lnTo>
                  <a:lnTo>
                    <a:pt x="40144" y="-1575"/>
                  </a:lnTo>
                  <a:lnTo>
                    <a:pt x="22178" y="-1575"/>
                  </a:lnTo>
                  <a:lnTo>
                    <a:pt x="-2031" y="91029"/>
                  </a:lnTo>
                  <a:close/>
                </a:path>
              </a:pathLst>
            </a:custGeom>
            <a:solidFill>
              <a:srgbClr val="000000"/>
            </a:solidFill>
            <a:ln w="26" cap="flat">
              <a:noFill/>
              <a:prstDash val="solid"/>
              <a:round/>
            </a:ln>
          </p:spPr>
          <p:txBody>
            <a:bodyPr rtlCol="0" anchor="ctr"/>
            <a:lstStyle/>
            <a:p>
              <a:endParaRPr lang="en-GB"/>
            </a:p>
          </p:txBody>
        </p:sp>
      </p:grpSp>
      <p:grpSp>
        <p:nvGrpSpPr>
          <p:cNvPr id="156" name="Graphic 8">
            <a:extLst>
              <a:ext uri="{FF2B5EF4-FFF2-40B4-BE49-F238E27FC236}">
                <a16:creationId xmlns:a16="http://schemas.microsoft.com/office/drawing/2014/main" id="{B9BADA71-532C-412F-503C-E246AE73F4E2}"/>
              </a:ext>
            </a:extLst>
          </p:cNvPr>
          <p:cNvGrpSpPr/>
          <p:nvPr/>
        </p:nvGrpSpPr>
        <p:grpSpPr>
          <a:xfrm>
            <a:off x="7412102" y="3393038"/>
            <a:ext cx="354111" cy="128084"/>
            <a:chOff x="7413153" y="2629267"/>
            <a:chExt cx="354111" cy="128084"/>
          </a:xfrm>
          <a:solidFill>
            <a:srgbClr val="000000"/>
          </a:solidFill>
        </p:grpSpPr>
        <p:sp>
          <p:nvSpPr>
            <p:cNvPr id="157" name="Freeform: Shape 156">
              <a:extLst>
                <a:ext uri="{FF2B5EF4-FFF2-40B4-BE49-F238E27FC236}">
                  <a16:creationId xmlns:a16="http://schemas.microsoft.com/office/drawing/2014/main" id="{FC1EEFEF-1CDE-B0BE-32BA-DABF2E6CEE49}"/>
                </a:ext>
              </a:extLst>
            </p:cNvPr>
            <p:cNvSpPr/>
            <p:nvPr/>
          </p:nvSpPr>
          <p:spPr>
            <a:xfrm flipV="1">
              <a:off x="7413153" y="2629267"/>
              <a:ext cx="81253" cy="128084"/>
            </a:xfrm>
            <a:custGeom>
              <a:avLst/>
              <a:gdLst>
                <a:gd name="connsiteX0" fmla="*/ 54393 w 81253"/>
                <a:gd name="connsiteY0" fmla="*/ 66839 h 128084"/>
                <a:gd name="connsiteX1" fmla="*/ 73099 w 81253"/>
                <a:gd name="connsiteY1" fmla="*/ 56149 h 128084"/>
                <a:gd name="connsiteX2" fmla="*/ 79846 w 81253"/>
                <a:gd name="connsiteY2" fmla="*/ 36147 h 128084"/>
                <a:gd name="connsiteX3" fmla="*/ 67279 w 81253"/>
                <a:gd name="connsiteY3" fmla="*/ 7863 h 128084"/>
                <a:gd name="connsiteX4" fmla="*/ 31560 w 81253"/>
                <a:gd name="connsiteY4" fmla="*/ -2138 h 128084"/>
                <a:gd name="connsiteX5" fmla="*/ 15579 w 81253"/>
                <a:gd name="connsiteY5" fmla="*/ -604 h 128084"/>
                <a:gd name="connsiteX6" fmla="*/ -1407 w 81253"/>
                <a:gd name="connsiteY6" fmla="*/ 4000 h 128084"/>
                <a:gd name="connsiteX7" fmla="*/ -1407 w 81253"/>
                <a:gd name="connsiteY7" fmla="*/ 20113 h 128084"/>
                <a:gd name="connsiteX8" fmla="*/ 13780 w 81253"/>
                <a:gd name="connsiteY8" fmla="*/ 14001 h 128084"/>
                <a:gd name="connsiteX9" fmla="*/ 31084 w 81253"/>
                <a:gd name="connsiteY9" fmla="*/ 11938 h 128084"/>
                <a:gd name="connsiteX10" fmla="*/ 55002 w 81253"/>
                <a:gd name="connsiteY10" fmla="*/ 18129 h 128084"/>
                <a:gd name="connsiteX11" fmla="*/ 63230 w 81253"/>
                <a:gd name="connsiteY11" fmla="*/ 36147 h 128084"/>
                <a:gd name="connsiteX12" fmla="*/ 55584 w 81253"/>
                <a:gd name="connsiteY12" fmla="*/ 53213 h 128084"/>
                <a:gd name="connsiteX13" fmla="*/ 34312 w 81253"/>
                <a:gd name="connsiteY13" fmla="*/ 59377 h 128084"/>
                <a:gd name="connsiteX14" fmla="*/ 19918 w 81253"/>
                <a:gd name="connsiteY14" fmla="*/ 59377 h 128084"/>
                <a:gd name="connsiteX15" fmla="*/ 19918 w 81253"/>
                <a:gd name="connsiteY15" fmla="*/ 73109 h 128084"/>
                <a:gd name="connsiteX16" fmla="*/ 34973 w 81253"/>
                <a:gd name="connsiteY16" fmla="*/ 73109 h 128084"/>
                <a:gd name="connsiteX17" fmla="*/ 53811 w 81253"/>
                <a:gd name="connsiteY17" fmla="*/ 78030 h 128084"/>
                <a:gd name="connsiteX18" fmla="*/ 60347 w 81253"/>
                <a:gd name="connsiteY18" fmla="*/ 92212 h 128084"/>
                <a:gd name="connsiteX19" fmla="*/ 53600 w 81253"/>
                <a:gd name="connsiteY19" fmla="*/ 106791 h 128084"/>
                <a:gd name="connsiteX20" fmla="*/ 34312 w 81253"/>
                <a:gd name="connsiteY20" fmla="*/ 111897 h 128084"/>
                <a:gd name="connsiteX21" fmla="*/ 19574 w 81253"/>
                <a:gd name="connsiteY21" fmla="*/ 110389 h 128084"/>
                <a:gd name="connsiteX22" fmla="*/ 2297 w 81253"/>
                <a:gd name="connsiteY22" fmla="*/ 105785 h 128084"/>
                <a:gd name="connsiteX23" fmla="*/ 2297 w 81253"/>
                <a:gd name="connsiteY23" fmla="*/ 120655 h 128084"/>
                <a:gd name="connsiteX24" fmla="*/ 20130 w 81253"/>
                <a:gd name="connsiteY24" fmla="*/ 124624 h 128084"/>
                <a:gd name="connsiteX25" fmla="*/ 35793 w 81253"/>
                <a:gd name="connsiteY25" fmla="*/ 125946 h 128084"/>
                <a:gd name="connsiteX26" fmla="*/ 65876 w 81253"/>
                <a:gd name="connsiteY26" fmla="*/ 117295 h 128084"/>
                <a:gd name="connsiteX27" fmla="*/ 76962 w 81253"/>
                <a:gd name="connsiteY27" fmla="*/ 93958 h 128084"/>
                <a:gd name="connsiteX28" fmla="*/ 71089 w 81253"/>
                <a:gd name="connsiteY28" fmla="*/ 76628 h 128084"/>
                <a:gd name="connsiteX29" fmla="*/ 54393 w 81253"/>
                <a:gd name="connsiteY29" fmla="*/ 66839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253" h="128084">
                  <a:moveTo>
                    <a:pt x="54393" y="66839"/>
                  </a:moveTo>
                  <a:cubicBezTo>
                    <a:pt x="62384" y="65127"/>
                    <a:pt x="68619" y="61565"/>
                    <a:pt x="73099" y="56149"/>
                  </a:cubicBezTo>
                  <a:cubicBezTo>
                    <a:pt x="77597" y="50752"/>
                    <a:pt x="79846" y="44084"/>
                    <a:pt x="79846" y="36147"/>
                  </a:cubicBezTo>
                  <a:cubicBezTo>
                    <a:pt x="79846" y="23976"/>
                    <a:pt x="75657" y="14548"/>
                    <a:pt x="67279" y="7863"/>
                  </a:cubicBezTo>
                  <a:cubicBezTo>
                    <a:pt x="58900" y="1195"/>
                    <a:pt x="46994" y="-2138"/>
                    <a:pt x="31560" y="-2138"/>
                  </a:cubicBezTo>
                  <a:cubicBezTo>
                    <a:pt x="26392" y="-2138"/>
                    <a:pt x="21065" y="-1627"/>
                    <a:pt x="15579" y="-604"/>
                  </a:cubicBezTo>
                  <a:cubicBezTo>
                    <a:pt x="10093" y="419"/>
                    <a:pt x="4431" y="1954"/>
                    <a:pt x="-1407" y="4000"/>
                  </a:cubicBezTo>
                  <a:lnTo>
                    <a:pt x="-1407" y="20113"/>
                  </a:lnTo>
                  <a:cubicBezTo>
                    <a:pt x="3214" y="17414"/>
                    <a:pt x="8277" y="15377"/>
                    <a:pt x="13780" y="14001"/>
                  </a:cubicBezTo>
                  <a:cubicBezTo>
                    <a:pt x="19301" y="12625"/>
                    <a:pt x="25069" y="11938"/>
                    <a:pt x="31084" y="11938"/>
                  </a:cubicBezTo>
                  <a:cubicBezTo>
                    <a:pt x="41543" y="11938"/>
                    <a:pt x="49516" y="14001"/>
                    <a:pt x="55002" y="18129"/>
                  </a:cubicBezTo>
                  <a:cubicBezTo>
                    <a:pt x="60488" y="22256"/>
                    <a:pt x="63230" y="28262"/>
                    <a:pt x="63230" y="36147"/>
                  </a:cubicBezTo>
                  <a:cubicBezTo>
                    <a:pt x="63230" y="43432"/>
                    <a:pt x="60682" y="49120"/>
                    <a:pt x="55584" y="53213"/>
                  </a:cubicBezTo>
                  <a:cubicBezTo>
                    <a:pt x="50486" y="57322"/>
                    <a:pt x="43395" y="59377"/>
                    <a:pt x="34312" y="59377"/>
                  </a:cubicBezTo>
                  <a:lnTo>
                    <a:pt x="19918" y="59377"/>
                  </a:lnTo>
                  <a:lnTo>
                    <a:pt x="19918" y="73109"/>
                  </a:lnTo>
                  <a:lnTo>
                    <a:pt x="34973" y="73109"/>
                  </a:lnTo>
                  <a:cubicBezTo>
                    <a:pt x="43175" y="73109"/>
                    <a:pt x="49454" y="74750"/>
                    <a:pt x="53811" y="78030"/>
                  </a:cubicBezTo>
                  <a:cubicBezTo>
                    <a:pt x="58168" y="81311"/>
                    <a:pt x="60347" y="86039"/>
                    <a:pt x="60347" y="92212"/>
                  </a:cubicBezTo>
                  <a:cubicBezTo>
                    <a:pt x="60347" y="98544"/>
                    <a:pt x="58098" y="103404"/>
                    <a:pt x="53600" y="106791"/>
                  </a:cubicBezTo>
                  <a:cubicBezTo>
                    <a:pt x="49119" y="110195"/>
                    <a:pt x="42690" y="111897"/>
                    <a:pt x="34312" y="111897"/>
                  </a:cubicBezTo>
                  <a:cubicBezTo>
                    <a:pt x="29725" y="111897"/>
                    <a:pt x="24813" y="111394"/>
                    <a:pt x="19574" y="110389"/>
                  </a:cubicBezTo>
                  <a:cubicBezTo>
                    <a:pt x="14335" y="109401"/>
                    <a:pt x="8576" y="107867"/>
                    <a:pt x="2297" y="105785"/>
                  </a:cubicBezTo>
                  <a:lnTo>
                    <a:pt x="2297" y="120655"/>
                  </a:lnTo>
                  <a:cubicBezTo>
                    <a:pt x="8647" y="122419"/>
                    <a:pt x="14591" y="123742"/>
                    <a:pt x="20130" y="124624"/>
                  </a:cubicBezTo>
                  <a:cubicBezTo>
                    <a:pt x="25668" y="125505"/>
                    <a:pt x="30890" y="125946"/>
                    <a:pt x="35793" y="125946"/>
                  </a:cubicBezTo>
                  <a:cubicBezTo>
                    <a:pt x="48475" y="125946"/>
                    <a:pt x="58503" y="123063"/>
                    <a:pt x="65876" y="117295"/>
                  </a:cubicBezTo>
                  <a:cubicBezTo>
                    <a:pt x="73267" y="111544"/>
                    <a:pt x="76962" y="103766"/>
                    <a:pt x="76962" y="93958"/>
                  </a:cubicBezTo>
                  <a:cubicBezTo>
                    <a:pt x="76962" y="87114"/>
                    <a:pt x="75004" y="81338"/>
                    <a:pt x="71089" y="76628"/>
                  </a:cubicBezTo>
                  <a:cubicBezTo>
                    <a:pt x="67173" y="71919"/>
                    <a:pt x="61608" y="68655"/>
                    <a:pt x="54393" y="66839"/>
                  </a:cubicBezTo>
                  <a:close/>
                </a:path>
              </a:pathLst>
            </a:custGeom>
            <a:solidFill>
              <a:srgbClr val="000000"/>
            </a:solidFill>
            <a:ln w="26" cap="flat">
              <a:noFill/>
              <a:prstDash val="solid"/>
              <a:round/>
            </a:ln>
          </p:spPr>
          <p:txBody>
            <a:bodyPr rtlCol="0" anchor="ctr"/>
            <a:lstStyle/>
            <a:p>
              <a:endParaRPr lang="en-GB"/>
            </a:p>
          </p:txBody>
        </p:sp>
        <p:sp>
          <p:nvSpPr>
            <p:cNvPr id="158" name="Freeform: Shape 157">
              <a:extLst>
                <a:ext uri="{FF2B5EF4-FFF2-40B4-BE49-F238E27FC236}">
                  <a16:creationId xmlns:a16="http://schemas.microsoft.com/office/drawing/2014/main" id="{80398FA6-B9C0-6CF5-3B8B-6D210FB275AF}"/>
                </a:ext>
              </a:extLst>
            </p:cNvPr>
            <p:cNvSpPr/>
            <p:nvPr/>
          </p:nvSpPr>
          <p:spPr>
            <a:xfrm flipV="1">
              <a:off x="7521046" y="2631489"/>
              <a:ext cx="79877" cy="125862"/>
            </a:xfrm>
            <a:custGeom>
              <a:avLst/>
              <a:gdLst>
                <a:gd name="connsiteX0" fmla="*/ 3834 w 79877"/>
                <a:gd name="connsiteY0" fmla="*/ 123766 h 125862"/>
                <a:gd name="connsiteX1" fmla="*/ 69398 w 79877"/>
                <a:gd name="connsiteY1" fmla="*/ 123766 h 125862"/>
                <a:gd name="connsiteX2" fmla="*/ 69398 w 79877"/>
                <a:gd name="connsiteY2" fmla="*/ 109690 h 125862"/>
                <a:gd name="connsiteX3" fmla="*/ 19127 w 79877"/>
                <a:gd name="connsiteY3" fmla="*/ 109690 h 125862"/>
                <a:gd name="connsiteX4" fmla="*/ 19127 w 79877"/>
                <a:gd name="connsiteY4" fmla="*/ 79448 h 125862"/>
                <a:gd name="connsiteX5" fmla="*/ 26376 w 79877"/>
                <a:gd name="connsiteY5" fmla="*/ 81300 h 125862"/>
                <a:gd name="connsiteX6" fmla="*/ 33679 w 79877"/>
                <a:gd name="connsiteY6" fmla="*/ 81909 h 125862"/>
                <a:gd name="connsiteX7" fmla="*/ 66408 w 79877"/>
                <a:gd name="connsiteY7" fmla="*/ 70585 h 125862"/>
                <a:gd name="connsiteX8" fmla="*/ 78499 w 79877"/>
                <a:gd name="connsiteY8" fmla="*/ 39920 h 125862"/>
                <a:gd name="connsiteX9" fmla="*/ 66090 w 79877"/>
                <a:gd name="connsiteY9" fmla="*/ 8937 h 125862"/>
                <a:gd name="connsiteX10" fmla="*/ 31112 w 79877"/>
                <a:gd name="connsiteY10" fmla="*/ -2096 h 125862"/>
                <a:gd name="connsiteX11" fmla="*/ 15264 w 79877"/>
                <a:gd name="connsiteY11" fmla="*/ -773 h 125862"/>
                <a:gd name="connsiteX12" fmla="*/ -1378 w 79877"/>
                <a:gd name="connsiteY12" fmla="*/ 3195 h 125862"/>
                <a:gd name="connsiteX13" fmla="*/ -1378 w 79877"/>
                <a:gd name="connsiteY13" fmla="*/ 19996 h 125862"/>
                <a:gd name="connsiteX14" fmla="*/ 13994 w 79877"/>
                <a:gd name="connsiteY14" fmla="*/ 13964 h 125862"/>
                <a:gd name="connsiteX15" fmla="*/ 30768 w 79877"/>
                <a:gd name="connsiteY15" fmla="*/ 11980 h 125862"/>
                <a:gd name="connsiteX16" fmla="*/ 53417 w 79877"/>
                <a:gd name="connsiteY16" fmla="*/ 19494 h 125862"/>
                <a:gd name="connsiteX17" fmla="*/ 61778 w 79877"/>
                <a:gd name="connsiteY17" fmla="*/ 39920 h 125862"/>
                <a:gd name="connsiteX18" fmla="*/ 53417 w 79877"/>
                <a:gd name="connsiteY18" fmla="*/ 60319 h 125862"/>
                <a:gd name="connsiteX19" fmla="*/ 30768 w 79877"/>
                <a:gd name="connsiteY19" fmla="*/ 67860 h 125862"/>
                <a:gd name="connsiteX20" fmla="*/ 17407 w 79877"/>
                <a:gd name="connsiteY20" fmla="*/ 66378 h 125862"/>
                <a:gd name="connsiteX21" fmla="*/ 3834 w 79877"/>
                <a:gd name="connsiteY21" fmla="*/ 61748 h 125862"/>
                <a:gd name="connsiteX22" fmla="*/ 3834 w 79877"/>
                <a:gd name="connsiteY22" fmla="*/ 123766 h 12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877" h="125862">
                  <a:moveTo>
                    <a:pt x="3834" y="123766"/>
                  </a:moveTo>
                  <a:lnTo>
                    <a:pt x="69398" y="123766"/>
                  </a:lnTo>
                  <a:lnTo>
                    <a:pt x="69398" y="109690"/>
                  </a:lnTo>
                  <a:lnTo>
                    <a:pt x="19127" y="109690"/>
                  </a:lnTo>
                  <a:lnTo>
                    <a:pt x="19127" y="79448"/>
                  </a:lnTo>
                  <a:cubicBezTo>
                    <a:pt x="21543" y="80277"/>
                    <a:pt x="23960" y="80895"/>
                    <a:pt x="26376" y="81300"/>
                  </a:cubicBezTo>
                  <a:cubicBezTo>
                    <a:pt x="28811" y="81706"/>
                    <a:pt x="31245" y="81909"/>
                    <a:pt x="33679" y="81909"/>
                  </a:cubicBezTo>
                  <a:cubicBezTo>
                    <a:pt x="47455" y="81909"/>
                    <a:pt x="58365" y="78134"/>
                    <a:pt x="66408" y="70585"/>
                  </a:cubicBezTo>
                  <a:cubicBezTo>
                    <a:pt x="74469" y="63035"/>
                    <a:pt x="78499" y="52814"/>
                    <a:pt x="78499" y="39920"/>
                  </a:cubicBezTo>
                  <a:cubicBezTo>
                    <a:pt x="78499" y="26638"/>
                    <a:pt x="74363" y="16310"/>
                    <a:pt x="66090" y="8937"/>
                  </a:cubicBezTo>
                  <a:cubicBezTo>
                    <a:pt x="57818" y="1581"/>
                    <a:pt x="46159" y="-2096"/>
                    <a:pt x="31112" y="-2096"/>
                  </a:cubicBezTo>
                  <a:cubicBezTo>
                    <a:pt x="25927" y="-2096"/>
                    <a:pt x="20644" y="-1655"/>
                    <a:pt x="15264" y="-773"/>
                  </a:cubicBezTo>
                  <a:cubicBezTo>
                    <a:pt x="9902" y="109"/>
                    <a:pt x="4354" y="1432"/>
                    <a:pt x="-1378" y="3195"/>
                  </a:cubicBezTo>
                  <a:lnTo>
                    <a:pt x="-1378" y="19996"/>
                  </a:lnTo>
                  <a:cubicBezTo>
                    <a:pt x="3578" y="17298"/>
                    <a:pt x="8702" y="15287"/>
                    <a:pt x="13994" y="13964"/>
                  </a:cubicBezTo>
                  <a:cubicBezTo>
                    <a:pt x="19286" y="12641"/>
                    <a:pt x="24877" y="11980"/>
                    <a:pt x="30768" y="11980"/>
                  </a:cubicBezTo>
                  <a:cubicBezTo>
                    <a:pt x="40311" y="11980"/>
                    <a:pt x="47861" y="14484"/>
                    <a:pt x="53417" y="19494"/>
                  </a:cubicBezTo>
                  <a:cubicBezTo>
                    <a:pt x="58991" y="24503"/>
                    <a:pt x="61778" y="31312"/>
                    <a:pt x="61778" y="39920"/>
                  </a:cubicBezTo>
                  <a:cubicBezTo>
                    <a:pt x="61778" y="48510"/>
                    <a:pt x="58991" y="55310"/>
                    <a:pt x="53417" y="60319"/>
                  </a:cubicBezTo>
                  <a:cubicBezTo>
                    <a:pt x="47861" y="65346"/>
                    <a:pt x="40311" y="67860"/>
                    <a:pt x="30768" y="67860"/>
                  </a:cubicBezTo>
                  <a:cubicBezTo>
                    <a:pt x="26306" y="67860"/>
                    <a:pt x="21852" y="67366"/>
                    <a:pt x="17407" y="66378"/>
                  </a:cubicBezTo>
                  <a:cubicBezTo>
                    <a:pt x="12980" y="65390"/>
                    <a:pt x="8455" y="63847"/>
                    <a:pt x="3834" y="61748"/>
                  </a:cubicBezTo>
                  <a:lnTo>
                    <a:pt x="3834" y="123766"/>
                  </a:lnTo>
                  <a:close/>
                </a:path>
              </a:pathLst>
            </a:custGeom>
            <a:solidFill>
              <a:srgbClr val="000000"/>
            </a:solidFill>
            <a:ln w="26" cap="flat">
              <a:noFill/>
              <a:prstDash val="solid"/>
              <a:round/>
            </a:ln>
          </p:spPr>
          <p:txBody>
            <a:bodyPr rtlCol="0" anchor="ctr"/>
            <a:lstStyle/>
            <a:p>
              <a:endParaRPr lang="en-GB"/>
            </a:p>
          </p:txBody>
        </p:sp>
        <p:sp>
          <p:nvSpPr>
            <p:cNvPr id="159" name="Freeform: Shape 158">
              <a:extLst>
                <a:ext uri="{FF2B5EF4-FFF2-40B4-BE49-F238E27FC236}">
                  <a16:creationId xmlns:a16="http://schemas.microsoft.com/office/drawing/2014/main" id="{E527CADB-4136-326F-8E2C-BF65A00CA57E}"/>
                </a:ext>
              </a:extLst>
            </p:cNvPr>
            <p:cNvSpPr/>
            <p:nvPr/>
          </p:nvSpPr>
          <p:spPr>
            <a:xfrm flipV="1">
              <a:off x="7625051" y="2629267"/>
              <a:ext cx="142213" cy="128084"/>
            </a:xfrm>
            <a:custGeom>
              <a:avLst/>
              <a:gdLst>
                <a:gd name="connsiteX0" fmla="*/ 111367 w 142213"/>
                <a:gd name="connsiteY0" fmla="*/ 54588 h 128084"/>
                <a:gd name="connsiteX1" fmla="*/ 100069 w 142213"/>
                <a:gd name="connsiteY1" fmla="*/ 48476 h 128084"/>
                <a:gd name="connsiteX2" fmla="*/ 95994 w 142213"/>
                <a:gd name="connsiteY2" fmla="*/ 31437 h 128084"/>
                <a:gd name="connsiteX3" fmla="*/ 100069 w 142213"/>
                <a:gd name="connsiteY3" fmla="*/ 14530 h 128084"/>
                <a:gd name="connsiteX4" fmla="*/ 111367 w 142213"/>
                <a:gd name="connsiteY4" fmla="*/ 8366 h 128084"/>
                <a:gd name="connsiteX5" fmla="*/ 122479 w 142213"/>
                <a:gd name="connsiteY5" fmla="*/ 14530 h 128084"/>
                <a:gd name="connsiteX6" fmla="*/ 126580 w 142213"/>
                <a:gd name="connsiteY6" fmla="*/ 31437 h 128084"/>
                <a:gd name="connsiteX7" fmla="*/ 122479 w 142213"/>
                <a:gd name="connsiteY7" fmla="*/ 48424 h 128084"/>
                <a:gd name="connsiteX8" fmla="*/ 111367 w 142213"/>
                <a:gd name="connsiteY8" fmla="*/ 54588 h 128084"/>
                <a:gd name="connsiteX9" fmla="*/ 111367 w 142213"/>
                <a:gd name="connsiteY9" fmla="*/ 65092 h 128084"/>
                <a:gd name="connsiteX10" fmla="*/ 132110 w 142213"/>
                <a:gd name="connsiteY10" fmla="*/ 55991 h 128084"/>
                <a:gd name="connsiteX11" fmla="*/ 139809 w 142213"/>
                <a:gd name="connsiteY11" fmla="*/ 31437 h 128084"/>
                <a:gd name="connsiteX12" fmla="*/ 132084 w 142213"/>
                <a:gd name="connsiteY12" fmla="*/ 6910 h 128084"/>
                <a:gd name="connsiteX13" fmla="*/ 111367 w 142213"/>
                <a:gd name="connsiteY13" fmla="*/ -2138 h 128084"/>
                <a:gd name="connsiteX14" fmla="*/ 90438 w 142213"/>
                <a:gd name="connsiteY14" fmla="*/ 6910 h 128084"/>
                <a:gd name="connsiteX15" fmla="*/ 82765 w 142213"/>
                <a:gd name="connsiteY15" fmla="*/ 31437 h 128084"/>
                <a:gd name="connsiteX16" fmla="*/ 90491 w 142213"/>
                <a:gd name="connsiteY16" fmla="*/ 56044 h 128084"/>
                <a:gd name="connsiteX17" fmla="*/ 111367 w 142213"/>
                <a:gd name="connsiteY17" fmla="*/ 65092 h 128084"/>
                <a:gd name="connsiteX18" fmla="*/ 26039 w 142213"/>
                <a:gd name="connsiteY18" fmla="*/ 115443 h 128084"/>
                <a:gd name="connsiteX19" fmla="*/ 14820 w 142213"/>
                <a:gd name="connsiteY19" fmla="*/ 109278 h 128084"/>
                <a:gd name="connsiteX20" fmla="*/ 10746 w 142213"/>
                <a:gd name="connsiteY20" fmla="*/ 92371 h 128084"/>
                <a:gd name="connsiteX21" fmla="*/ 14794 w 142213"/>
                <a:gd name="connsiteY21" fmla="*/ 75332 h 128084"/>
                <a:gd name="connsiteX22" fmla="*/ 26039 w 142213"/>
                <a:gd name="connsiteY22" fmla="*/ 69220 h 128084"/>
                <a:gd name="connsiteX23" fmla="*/ 37310 w 142213"/>
                <a:gd name="connsiteY23" fmla="*/ 75332 h 128084"/>
                <a:gd name="connsiteX24" fmla="*/ 41411 w 142213"/>
                <a:gd name="connsiteY24" fmla="*/ 92371 h 128084"/>
                <a:gd name="connsiteX25" fmla="*/ 37283 w 142213"/>
                <a:gd name="connsiteY25" fmla="*/ 109225 h 128084"/>
                <a:gd name="connsiteX26" fmla="*/ 26039 w 142213"/>
                <a:gd name="connsiteY26" fmla="*/ 115443 h 128084"/>
                <a:gd name="connsiteX27" fmla="*/ 100704 w 142213"/>
                <a:gd name="connsiteY27" fmla="*/ 125946 h 128084"/>
                <a:gd name="connsiteX28" fmla="*/ 113933 w 142213"/>
                <a:gd name="connsiteY28" fmla="*/ 125946 h 128084"/>
                <a:gd name="connsiteX29" fmla="*/ 36701 w 142213"/>
                <a:gd name="connsiteY29" fmla="*/ -2138 h 128084"/>
                <a:gd name="connsiteX30" fmla="*/ 23472 w 142213"/>
                <a:gd name="connsiteY30" fmla="*/ -2138 h 128084"/>
                <a:gd name="connsiteX31" fmla="*/ 100704 w 142213"/>
                <a:gd name="connsiteY31" fmla="*/ 125946 h 128084"/>
                <a:gd name="connsiteX32" fmla="*/ 26039 w 142213"/>
                <a:gd name="connsiteY32" fmla="*/ 125946 h 128084"/>
                <a:gd name="connsiteX33" fmla="*/ 46861 w 142213"/>
                <a:gd name="connsiteY33" fmla="*/ 116898 h 128084"/>
                <a:gd name="connsiteX34" fmla="*/ 54640 w 142213"/>
                <a:gd name="connsiteY34" fmla="*/ 92371 h 128084"/>
                <a:gd name="connsiteX35" fmla="*/ 46914 w 142213"/>
                <a:gd name="connsiteY35" fmla="*/ 67738 h 128084"/>
                <a:gd name="connsiteX36" fmla="*/ 26039 w 142213"/>
                <a:gd name="connsiteY36" fmla="*/ 58716 h 128084"/>
                <a:gd name="connsiteX37" fmla="*/ 5242 w 142213"/>
                <a:gd name="connsiteY37" fmla="*/ 67765 h 128084"/>
                <a:gd name="connsiteX38" fmla="*/ -2404 w 142213"/>
                <a:gd name="connsiteY38" fmla="*/ 92371 h 128084"/>
                <a:gd name="connsiteX39" fmla="*/ 5269 w 142213"/>
                <a:gd name="connsiteY39" fmla="*/ 116845 h 128084"/>
                <a:gd name="connsiteX40" fmla="*/ 26039 w 142213"/>
                <a:gd name="connsiteY40" fmla="*/ 125946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213" h="128084">
                  <a:moveTo>
                    <a:pt x="111367" y="54588"/>
                  </a:moveTo>
                  <a:cubicBezTo>
                    <a:pt x="106569" y="54588"/>
                    <a:pt x="102803" y="52551"/>
                    <a:pt x="100069" y="48476"/>
                  </a:cubicBezTo>
                  <a:cubicBezTo>
                    <a:pt x="97352" y="44402"/>
                    <a:pt x="95994" y="38722"/>
                    <a:pt x="95994" y="31437"/>
                  </a:cubicBezTo>
                  <a:cubicBezTo>
                    <a:pt x="95994" y="24276"/>
                    <a:pt x="97352" y="18640"/>
                    <a:pt x="100069" y="14530"/>
                  </a:cubicBezTo>
                  <a:cubicBezTo>
                    <a:pt x="102803" y="10421"/>
                    <a:pt x="106569" y="8366"/>
                    <a:pt x="111367" y="8366"/>
                  </a:cubicBezTo>
                  <a:cubicBezTo>
                    <a:pt x="116058" y="8366"/>
                    <a:pt x="119763" y="10421"/>
                    <a:pt x="122479" y="14530"/>
                  </a:cubicBezTo>
                  <a:cubicBezTo>
                    <a:pt x="125213" y="18640"/>
                    <a:pt x="126580" y="24276"/>
                    <a:pt x="126580" y="31437"/>
                  </a:cubicBezTo>
                  <a:cubicBezTo>
                    <a:pt x="126580" y="38669"/>
                    <a:pt x="125213" y="44331"/>
                    <a:pt x="122479" y="48424"/>
                  </a:cubicBezTo>
                  <a:cubicBezTo>
                    <a:pt x="119763" y="52533"/>
                    <a:pt x="116058" y="54588"/>
                    <a:pt x="111367" y="54588"/>
                  </a:cubicBezTo>
                  <a:close/>
                  <a:moveTo>
                    <a:pt x="111367" y="65092"/>
                  </a:moveTo>
                  <a:cubicBezTo>
                    <a:pt x="120080" y="65092"/>
                    <a:pt x="126995" y="62058"/>
                    <a:pt x="132110" y="55991"/>
                  </a:cubicBezTo>
                  <a:cubicBezTo>
                    <a:pt x="137243" y="49940"/>
                    <a:pt x="139809" y="41756"/>
                    <a:pt x="139809" y="31437"/>
                  </a:cubicBezTo>
                  <a:cubicBezTo>
                    <a:pt x="139809" y="21136"/>
                    <a:pt x="137234" y="12961"/>
                    <a:pt x="132084" y="6910"/>
                  </a:cubicBezTo>
                  <a:cubicBezTo>
                    <a:pt x="126933" y="878"/>
                    <a:pt x="120027" y="-2138"/>
                    <a:pt x="111367" y="-2138"/>
                  </a:cubicBezTo>
                  <a:cubicBezTo>
                    <a:pt x="102547" y="-2138"/>
                    <a:pt x="95571" y="878"/>
                    <a:pt x="90438" y="6910"/>
                  </a:cubicBezTo>
                  <a:cubicBezTo>
                    <a:pt x="85323" y="12961"/>
                    <a:pt x="82765" y="21136"/>
                    <a:pt x="82765" y="31437"/>
                  </a:cubicBezTo>
                  <a:cubicBezTo>
                    <a:pt x="82765" y="41809"/>
                    <a:pt x="85340" y="50011"/>
                    <a:pt x="90491" y="56044"/>
                  </a:cubicBezTo>
                  <a:cubicBezTo>
                    <a:pt x="95642" y="62076"/>
                    <a:pt x="102600" y="65092"/>
                    <a:pt x="111367" y="65092"/>
                  </a:cubicBezTo>
                  <a:close/>
                  <a:moveTo>
                    <a:pt x="26039" y="115443"/>
                  </a:moveTo>
                  <a:cubicBezTo>
                    <a:pt x="21294" y="115443"/>
                    <a:pt x="17554" y="113387"/>
                    <a:pt x="14820" y="109278"/>
                  </a:cubicBezTo>
                  <a:cubicBezTo>
                    <a:pt x="12104" y="105185"/>
                    <a:pt x="10746" y="99550"/>
                    <a:pt x="10746" y="92371"/>
                  </a:cubicBezTo>
                  <a:cubicBezTo>
                    <a:pt x="10746" y="85104"/>
                    <a:pt x="12095" y="79424"/>
                    <a:pt x="14794" y="75332"/>
                  </a:cubicBezTo>
                  <a:cubicBezTo>
                    <a:pt x="17492" y="71257"/>
                    <a:pt x="21241" y="69220"/>
                    <a:pt x="26039" y="69220"/>
                  </a:cubicBezTo>
                  <a:cubicBezTo>
                    <a:pt x="30836" y="69220"/>
                    <a:pt x="34593" y="71257"/>
                    <a:pt x="37310" y="75332"/>
                  </a:cubicBezTo>
                  <a:cubicBezTo>
                    <a:pt x="40044" y="79424"/>
                    <a:pt x="41411" y="85104"/>
                    <a:pt x="41411" y="92371"/>
                  </a:cubicBezTo>
                  <a:cubicBezTo>
                    <a:pt x="41411" y="99479"/>
                    <a:pt x="40035" y="105097"/>
                    <a:pt x="37283" y="109225"/>
                  </a:cubicBezTo>
                  <a:cubicBezTo>
                    <a:pt x="34532" y="113370"/>
                    <a:pt x="30783" y="115443"/>
                    <a:pt x="26039" y="115443"/>
                  </a:cubicBezTo>
                  <a:close/>
                  <a:moveTo>
                    <a:pt x="100704" y="125946"/>
                  </a:moveTo>
                  <a:lnTo>
                    <a:pt x="113933" y="125946"/>
                  </a:lnTo>
                  <a:lnTo>
                    <a:pt x="36701" y="-2138"/>
                  </a:lnTo>
                  <a:lnTo>
                    <a:pt x="23472" y="-2138"/>
                  </a:lnTo>
                  <a:lnTo>
                    <a:pt x="100704" y="125946"/>
                  </a:lnTo>
                  <a:close/>
                  <a:moveTo>
                    <a:pt x="26039" y="125946"/>
                  </a:moveTo>
                  <a:cubicBezTo>
                    <a:pt x="34752" y="125946"/>
                    <a:pt x="41693" y="122930"/>
                    <a:pt x="46861" y="116898"/>
                  </a:cubicBezTo>
                  <a:cubicBezTo>
                    <a:pt x="52047" y="110865"/>
                    <a:pt x="54640" y="102690"/>
                    <a:pt x="54640" y="92371"/>
                  </a:cubicBezTo>
                  <a:cubicBezTo>
                    <a:pt x="54640" y="81964"/>
                    <a:pt x="52065" y="73753"/>
                    <a:pt x="46914" y="67738"/>
                  </a:cubicBezTo>
                  <a:cubicBezTo>
                    <a:pt x="41763" y="61723"/>
                    <a:pt x="34805" y="58716"/>
                    <a:pt x="26039" y="58716"/>
                  </a:cubicBezTo>
                  <a:cubicBezTo>
                    <a:pt x="17272" y="58716"/>
                    <a:pt x="10340" y="61732"/>
                    <a:pt x="5242" y="67765"/>
                  </a:cubicBezTo>
                  <a:cubicBezTo>
                    <a:pt x="145" y="73815"/>
                    <a:pt x="-2404" y="82017"/>
                    <a:pt x="-2404" y="92371"/>
                  </a:cubicBezTo>
                  <a:cubicBezTo>
                    <a:pt x="-2404" y="102637"/>
                    <a:pt x="153" y="110795"/>
                    <a:pt x="5269" y="116845"/>
                  </a:cubicBezTo>
                  <a:cubicBezTo>
                    <a:pt x="10402" y="122912"/>
                    <a:pt x="17325" y="125946"/>
                    <a:pt x="26039" y="125946"/>
                  </a:cubicBezTo>
                  <a:close/>
                </a:path>
              </a:pathLst>
            </a:custGeom>
            <a:solidFill>
              <a:srgbClr val="000000"/>
            </a:solidFill>
            <a:ln w="26" cap="flat">
              <a:noFill/>
              <a:prstDash val="solid"/>
              <a:round/>
            </a:ln>
          </p:spPr>
          <p:txBody>
            <a:bodyPr rtlCol="0" anchor="ctr"/>
            <a:lstStyle/>
            <a:p>
              <a:endParaRPr lang="en-GB"/>
            </a:p>
          </p:txBody>
        </p:sp>
      </p:grpSp>
      <p:grpSp>
        <p:nvGrpSpPr>
          <p:cNvPr id="160" name="Graphic 8">
            <a:extLst>
              <a:ext uri="{FF2B5EF4-FFF2-40B4-BE49-F238E27FC236}">
                <a16:creationId xmlns:a16="http://schemas.microsoft.com/office/drawing/2014/main" id="{210CDF20-4C72-791F-9D5A-607577E71E3C}"/>
              </a:ext>
            </a:extLst>
          </p:cNvPr>
          <p:cNvGrpSpPr/>
          <p:nvPr/>
        </p:nvGrpSpPr>
        <p:grpSpPr>
          <a:xfrm>
            <a:off x="7898999" y="6075590"/>
            <a:ext cx="363461" cy="131074"/>
            <a:chOff x="7900050" y="5311819"/>
            <a:chExt cx="363461" cy="131074"/>
          </a:xfrm>
          <a:solidFill>
            <a:srgbClr val="000000"/>
          </a:solidFill>
        </p:grpSpPr>
        <p:sp>
          <p:nvSpPr>
            <p:cNvPr id="161" name="Freeform: Shape 160">
              <a:extLst>
                <a:ext uri="{FF2B5EF4-FFF2-40B4-BE49-F238E27FC236}">
                  <a16:creationId xmlns:a16="http://schemas.microsoft.com/office/drawing/2014/main" id="{9792A828-5E94-7447-E29E-4EA9C981ED26}"/>
                </a:ext>
              </a:extLst>
            </p:cNvPr>
            <p:cNvSpPr/>
            <p:nvPr/>
          </p:nvSpPr>
          <p:spPr>
            <a:xfrm flipV="1">
              <a:off x="7900050" y="5317031"/>
              <a:ext cx="96176" cy="123454"/>
            </a:xfrm>
            <a:custGeom>
              <a:avLst/>
              <a:gdLst>
                <a:gd name="connsiteX0" fmla="*/ 56764 w 96176"/>
                <a:gd name="connsiteY0" fmla="*/ 55971 h 123454"/>
                <a:gd name="connsiteX1" fmla="*/ 67215 w 96176"/>
                <a:gd name="connsiteY1" fmla="*/ 48192 h 123454"/>
                <a:gd name="connsiteX2" fmla="*/ 77428 w 96176"/>
                <a:gd name="connsiteY2" fmla="*/ 31815 h 123454"/>
                <a:gd name="connsiteX3" fmla="*/ 94388 w 96176"/>
                <a:gd name="connsiteY3" fmla="*/ -1920 h 123454"/>
                <a:gd name="connsiteX4" fmla="*/ 76422 w 96176"/>
                <a:gd name="connsiteY4" fmla="*/ -1920 h 123454"/>
                <a:gd name="connsiteX5" fmla="*/ 60653 w 96176"/>
                <a:gd name="connsiteY5" fmla="*/ 29751 h 123454"/>
                <a:gd name="connsiteX6" fmla="*/ 48774 w 96176"/>
                <a:gd name="connsiteY6" fmla="*/ 46208 h 123454"/>
                <a:gd name="connsiteX7" fmla="*/ 33110 w 96176"/>
                <a:gd name="connsiteY7" fmla="*/ 50256 h 123454"/>
                <a:gd name="connsiteX8" fmla="*/ 14907 w 96176"/>
                <a:gd name="connsiteY8" fmla="*/ 50256 h 123454"/>
                <a:gd name="connsiteX9" fmla="*/ 14907 w 96176"/>
                <a:gd name="connsiteY9" fmla="*/ -1920 h 123454"/>
                <a:gd name="connsiteX10" fmla="*/ -1788 w 96176"/>
                <a:gd name="connsiteY10" fmla="*/ -1920 h 123454"/>
                <a:gd name="connsiteX11" fmla="*/ -1788 w 96176"/>
                <a:gd name="connsiteY11" fmla="*/ 121535 h 123454"/>
                <a:gd name="connsiteX12" fmla="*/ 35915 w 96176"/>
                <a:gd name="connsiteY12" fmla="*/ 121535 h 123454"/>
                <a:gd name="connsiteX13" fmla="*/ 67506 w 96176"/>
                <a:gd name="connsiteY13" fmla="*/ 112671 h 123454"/>
                <a:gd name="connsiteX14" fmla="*/ 77931 w 96176"/>
                <a:gd name="connsiteY14" fmla="*/ 85975 h 123454"/>
                <a:gd name="connsiteX15" fmla="*/ 72507 w 96176"/>
                <a:gd name="connsiteY15" fmla="*/ 66607 h 123454"/>
                <a:gd name="connsiteX16" fmla="*/ 56764 w 96176"/>
                <a:gd name="connsiteY16" fmla="*/ 55971 h 123454"/>
                <a:gd name="connsiteX17" fmla="*/ 14907 w 96176"/>
                <a:gd name="connsiteY17" fmla="*/ 107803 h 123454"/>
                <a:gd name="connsiteX18" fmla="*/ 14907 w 96176"/>
                <a:gd name="connsiteY18" fmla="*/ 63988 h 123454"/>
                <a:gd name="connsiteX19" fmla="*/ 35915 w 96176"/>
                <a:gd name="connsiteY19" fmla="*/ 63988 h 123454"/>
                <a:gd name="connsiteX20" fmla="*/ 54145 w 96176"/>
                <a:gd name="connsiteY20" fmla="*/ 69571 h 123454"/>
                <a:gd name="connsiteX21" fmla="*/ 60309 w 96176"/>
                <a:gd name="connsiteY21" fmla="*/ 85975 h 123454"/>
                <a:gd name="connsiteX22" fmla="*/ 54145 w 96176"/>
                <a:gd name="connsiteY22" fmla="*/ 102300 h 123454"/>
                <a:gd name="connsiteX23" fmla="*/ 35915 w 96176"/>
                <a:gd name="connsiteY23" fmla="*/ 107803 h 123454"/>
                <a:gd name="connsiteX24" fmla="*/ 14907 w 96176"/>
                <a:gd name="connsiteY24" fmla="*/ 107803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176" h="123454">
                  <a:moveTo>
                    <a:pt x="56764" y="55971"/>
                  </a:moveTo>
                  <a:cubicBezTo>
                    <a:pt x="60345" y="54754"/>
                    <a:pt x="63828" y="52161"/>
                    <a:pt x="67215" y="48192"/>
                  </a:cubicBezTo>
                  <a:cubicBezTo>
                    <a:pt x="70602" y="44224"/>
                    <a:pt x="74006" y="38764"/>
                    <a:pt x="77428" y="31815"/>
                  </a:cubicBezTo>
                  <a:lnTo>
                    <a:pt x="94388" y="-1920"/>
                  </a:lnTo>
                  <a:lnTo>
                    <a:pt x="76422" y="-1920"/>
                  </a:lnTo>
                  <a:lnTo>
                    <a:pt x="60653" y="29751"/>
                  </a:lnTo>
                  <a:cubicBezTo>
                    <a:pt x="56561" y="38024"/>
                    <a:pt x="52601" y="43509"/>
                    <a:pt x="48774" y="46208"/>
                  </a:cubicBezTo>
                  <a:cubicBezTo>
                    <a:pt x="44946" y="48907"/>
                    <a:pt x="39725" y="50256"/>
                    <a:pt x="33110" y="50256"/>
                  </a:cubicBezTo>
                  <a:lnTo>
                    <a:pt x="14907" y="50256"/>
                  </a:lnTo>
                  <a:lnTo>
                    <a:pt x="14907" y="-1920"/>
                  </a:lnTo>
                  <a:lnTo>
                    <a:pt x="-1788" y="-1920"/>
                  </a:lnTo>
                  <a:lnTo>
                    <a:pt x="-1788" y="121535"/>
                  </a:lnTo>
                  <a:lnTo>
                    <a:pt x="35915" y="121535"/>
                  </a:lnTo>
                  <a:cubicBezTo>
                    <a:pt x="50026" y="121535"/>
                    <a:pt x="60556" y="118580"/>
                    <a:pt x="67506" y="112671"/>
                  </a:cubicBezTo>
                  <a:cubicBezTo>
                    <a:pt x="74456" y="106780"/>
                    <a:pt x="77931" y="97881"/>
                    <a:pt x="77931" y="85975"/>
                  </a:cubicBezTo>
                  <a:cubicBezTo>
                    <a:pt x="77931" y="78196"/>
                    <a:pt x="76123" y="71740"/>
                    <a:pt x="72507" y="66607"/>
                  </a:cubicBezTo>
                  <a:cubicBezTo>
                    <a:pt x="68891" y="61492"/>
                    <a:pt x="63643" y="57947"/>
                    <a:pt x="56764" y="55971"/>
                  </a:cubicBezTo>
                  <a:close/>
                  <a:moveTo>
                    <a:pt x="14907" y="107803"/>
                  </a:moveTo>
                  <a:lnTo>
                    <a:pt x="14907" y="63988"/>
                  </a:lnTo>
                  <a:lnTo>
                    <a:pt x="35915" y="63988"/>
                  </a:lnTo>
                  <a:cubicBezTo>
                    <a:pt x="43958" y="63988"/>
                    <a:pt x="50035" y="65849"/>
                    <a:pt x="54145" y="69571"/>
                  </a:cubicBezTo>
                  <a:cubicBezTo>
                    <a:pt x="58254" y="73293"/>
                    <a:pt x="60309" y="78760"/>
                    <a:pt x="60309" y="85975"/>
                  </a:cubicBezTo>
                  <a:cubicBezTo>
                    <a:pt x="60309" y="93189"/>
                    <a:pt x="58254" y="98631"/>
                    <a:pt x="54145" y="102300"/>
                  </a:cubicBezTo>
                  <a:cubicBezTo>
                    <a:pt x="50035" y="105969"/>
                    <a:pt x="43958" y="107803"/>
                    <a:pt x="35915" y="107803"/>
                  </a:cubicBezTo>
                  <a:lnTo>
                    <a:pt x="14907" y="107803"/>
                  </a:lnTo>
                  <a:close/>
                </a:path>
              </a:pathLst>
            </a:custGeom>
            <a:solidFill>
              <a:srgbClr val="000000"/>
            </a:solidFill>
            <a:ln w="26" cap="flat">
              <a:noFill/>
              <a:prstDash val="solid"/>
              <a:round/>
            </a:ln>
          </p:spPr>
          <p:txBody>
            <a:bodyPr rtlCol="0" anchor="ctr"/>
            <a:lstStyle/>
            <a:p>
              <a:endParaRPr lang="en-GB"/>
            </a:p>
          </p:txBody>
        </p:sp>
        <p:sp>
          <p:nvSpPr>
            <p:cNvPr id="162" name="Freeform: Shape 161">
              <a:extLst>
                <a:ext uri="{FF2B5EF4-FFF2-40B4-BE49-F238E27FC236}">
                  <a16:creationId xmlns:a16="http://schemas.microsoft.com/office/drawing/2014/main" id="{C4FEA74F-5FE1-8C77-C81C-21230BD0EC8D}"/>
                </a:ext>
              </a:extLst>
            </p:cNvPr>
            <p:cNvSpPr/>
            <p:nvPr/>
          </p:nvSpPr>
          <p:spPr>
            <a:xfrm flipV="1">
              <a:off x="8002810" y="5345659"/>
              <a:ext cx="85010" cy="97234"/>
            </a:xfrm>
            <a:custGeom>
              <a:avLst/>
              <a:gdLst>
                <a:gd name="connsiteX0" fmla="*/ 41198 w 85010"/>
                <a:gd name="connsiteY0" fmla="*/ 83017 h 97234"/>
                <a:gd name="connsiteX1" fmla="*/ 21857 w 85010"/>
                <a:gd name="connsiteY1" fmla="*/ 73466 h 97234"/>
                <a:gd name="connsiteX2" fmla="*/ 14739 w 85010"/>
                <a:gd name="connsiteY2" fmla="*/ 47298 h 97234"/>
                <a:gd name="connsiteX3" fmla="*/ 21804 w 85010"/>
                <a:gd name="connsiteY3" fmla="*/ 21131 h 97234"/>
                <a:gd name="connsiteX4" fmla="*/ 41198 w 85010"/>
                <a:gd name="connsiteY4" fmla="*/ 11580 h 97234"/>
                <a:gd name="connsiteX5" fmla="*/ 60459 w 85010"/>
                <a:gd name="connsiteY5" fmla="*/ 21158 h 97234"/>
                <a:gd name="connsiteX6" fmla="*/ 67577 w 85010"/>
                <a:gd name="connsiteY6" fmla="*/ 47298 h 97234"/>
                <a:gd name="connsiteX7" fmla="*/ 60459 w 85010"/>
                <a:gd name="connsiteY7" fmla="*/ 73386 h 97234"/>
                <a:gd name="connsiteX8" fmla="*/ 41198 w 85010"/>
                <a:gd name="connsiteY8" fmla="*/ 83017 h 97234"/>
                <a:gd name="connsiteX9" fmla="*/ 41198 w 85010"/>
                <a:gd name="connsiteY9" fmla="*/ 95902 h 97234"/>
                <a:gd name="connsiteX10" fmla="*/ 72366 w 85010"/>
                <a:gd name="connsiteY10" fmla="*/ 82991 h 97234"/>
                <a:gd name="connsiteX11" fmla="*/ 83716 w 85010"/>
                <a:gd name="connsiteY11" fmla="*/ 47298 h 97234"/>
                <a:gd name="connsiteX12" fmla="*/ 72366 w 85010"/>
                <a:gd name="connsiteY12" fmla="*/ 11606 h 97234"/>
                <a:gd name="connsiteX13" fmla="*/ 41198 w 85010"/>
                <a:gd name="connsiteY13" fmla="*/ -1332 h 97234"/>
                <a:gd name="connsiteX14" fmla="*/ 9977 w 85010"/>
                <a:gd name="connsiteY14" fmla="*/ 11606 h 97234"/>
                <a:gd name="connsiteX15" fmla="*/ -1294 w 85010"/>
                <a:gd name="connsiteY15" fmla="*/ 47298 h 97234"/>
                <a:gd name="connsiteX16" fmla="*/ 9977 w 85010"/>
                <a:gd name="connsiteY16" fmla="*/ 82991 h 97234"/>
                <a:gd name="connsiteX17" fmla="*/ 41198 w 85010"/>
                <a:gd name="connsiteY17" fmla="*/ 95902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010" h="97234">
                  <a:moveTo>
                    <a:pt x="41198" y="83017"/>
                  </a:moveTo>
                  <a:cubicBezTo>
                    <a:pt x="33049" y="83017"/>
                    <a:pt x="26601" y="79833"/>
                    <a:pt x="21857" y="73466"/>
                  </a:cubicBezTo>
                  <a:cubicBezTo>
                    <a:pt x="17112" y="67098"/>
                    <a:pt x="14739" y="58376"/>
                    <a:pt x="14739" y="47298"/>
                  </a:cubicBezTo>
                  <a:cubicBezTo>
                    <a:pt x="14739" y="36221"/>
                    <a:pt x="17094" y="27499"/>
                    <a:pt x="21804" y="21131"/>
                  </a:cubicBezTo>
                  <a:cubicBezTo>
                    <a:pt x="26531" y="14763"/>
                    <a:pt x="32996" y="11580"/>
                    <a:pt x="41198" y="11580"/>
                  </a:cubicBezTo>
                  <a:cubicBezTo>
                    <a:pt x="49312" y="11580"/>
                    <a:pt x="55732" y="14772"/>
                    <a:pt x="60459" y="21158"/>
                  </a:cubicBezTo>
                  <a:cubicBezTo>
                    <a:pt x="65204" y="27560"/>
                    <a:pt x="67577" y="36274"/>
                    <a:pt x="67577" y="47298"/>
                  </a:cubicBezTo>
                  <a:cubicBezTo>
                    <a:pt x="67577" y="58270"/>
                    <a:pt x="65204" y="66966"/>
                    <a:pt x="60459" y="73386"/>
                  </a:cubicBezTo>
                  <a:cubicBezTo>
                    <a:pt x="55732" y="79807"/>
                    <a:pt x="49312" y="83017"/>
                    <a:pt x="41198" y="83017"/>
                  </a:cubicBezTo>
                  <a:close/>
                  <a:moveTo>
                    <a:pt x="41198" y="95902"/>
                  </a:moveTo>
                  <a:cubicBezTo>
                    <a:pt x="54427" y="95902"/>
                    <a:pt x="64816" y="91598"/>
                    <a:pt x="72366" y="82991"/>
                  </a:cubicBezTo>
                  <a:cubicBezTo>
                    <a:pt x="79933" y="74400"/>
                    <a:pt x="83716" y="62503"/>
                    <a:pt x="83716" y="47298"/>
                  </a:cubicBezTo>
                  <a:cubicBezTo>
                    <a:pt x="83716" y="32147"/>
                    <a:pt x="79933" y="20249"/>
                    <a:pt x="72366" y="11606"/>
                  </a:cubicBezTo>
                  <a:cubicBezTo>
                    <a:pt x="64816" y="2981"/>
                    <a:pt x="54427" y="-1332"/>
                    <a:pt x="41198" y="-1332"/>
                  </a:cubicBezTo>
                  <a:cubicBezTo>
                    <a:pt x="27916" y="-1332"/>
                    <a:pt x="17509" y="2981"/>
                    <a:pt x="9977" y="11606"/>
                  </a:cubicBezTo>
                  <a:cubicBezTo>
                    <a:pt x="2463" y="20249"/>
                    <a:pt x="-1294" y="32147"/>
                    <a:pt x="-1294" y="47298"/>
                  </a:cubicBezTo>
                  <a:cubicBezTo>
                    <a:pt x="-1294" y="62503"/>
                    <a:pt x="2463" y="74400"/>
                    <a:pt x="9977" y="82991"/>
                  </a:cubicBezTo>
                  <a:cubicBezTo>
                    <a:pt x="17509" y="91598"/>
                    <a:pt x="27916" y="95902"/>
                    <a:pt x="41198" y="95902"/>
                  </a:cubicBezTo>
                  <a:close/>
                </a:path>
              </a:pathLst>
            </a:custGeom>
            <a:solidFill>
              <a:srgbClr val="000000"/>
            </a:solidFill>
            <a:ln w="26" cap="flat">
              <a:noFill/>
              <a:prstDash val="solid"/>
              <a:round/>
            </a:ln>
          </p:spPr>
          <p:txBody>
            <a:bodyPr rtlCol="0" anchor="ctr"/>
            <a:lstStyle/>
            <a:p>
              <a:endParaRPr lang="en-GB"/>
            </a:p>
          </p:txBody>
        </p:sp>
        <p:sp>
          <p:nvSpPr>
            <p:cNvPr id="163" name="Freeform: Shape 162">
              <a:extLst>
                <a:ext uri="{FF2B5EF4-FFF2-40B4-BE49-F238E27FC236}">
                  <a16:creationId xmlns:a16="http://schemas.microsoft.com/office/drawing/2014/main" id="{61FFDEDB-C5FC-5378-D2AD-DCADEDA64981}"/>
                </a:ext>
              </a:extLst>
            </p:cNvPr>
            <p:cNvSpPr/>
            <p:nvPr/>
          </p:nvSpPr>
          <p:spPr>
            <a:xfrm flipV="1">
              <a:off x="8106411" y="5345659"/>
              <a:ext cx="85010" cy="97234"/>
            </a:xfrm>
            <a:custGeom>
              <a:avLst/>
              <a:gdLst>
                <a:gd name="connsiteX0" fmla="*/ 41206 w 85010"/>
                <a:gd name="connsiteY0" fmla="*/ 83017 h 97234"/>
                <a:gd name="connsiteX1" fmla="*/ 21865 w 85010"/>
                <a:gd name="connsiteY1" fmla="*/ 73466 h 97234"/>
                <a:gd name="connsiteX2" fmla="*/ 14748 w 85010"/>
                <a:gd name="connsiteY2" fmla="*/ 47298 h 97234"/>
                <a:gd name="connsiteX3" fmla="*/ 21812 w 85010"/>
                <a:gd name="connsiteY3" fmla="*/ 21131 h 97234"/>
                <a:gd name="connsiteX4" fmla="*/ 41206 w 85010"/>
                <a:gd name="connsiteY4" fmla="*/ 11580 h 97234"/>
                <a:gd name="connsiteX5" fmla="*/ 60468 w 85010"/>
                <a:gd name="connsiteY5" fmla="*/ 21158 h 97234"/>
                <a:gd name="connsiteX6" fmla="*/ 67585 w 85010"/>
                <a:gd name="connsiteY6" fmla="*/ 47298 h 97234"/>
                <a:gd name="connsiteX7" fmla="*/ 60468 w 85010"/>
                <a:gd name="connsiteY7" fmla="*/ 73386 h 97234"/>
                <a:gd name="connsiteX8" fmla="*/ 41206 w 85010"/>
                <a:gd name="connsiteY8" fmla="*/ 83017 h 97234"/>
                <a:gd name="connsiteX9" fmla="*/ 41206 w 85010"/>
                <a:gd name="connsiteY9" fmla="*/ 95902 h 97234"/>
                <a:gd name="connsiteX10" fmla="*/ 72374 w 85010"/>
                <a:gd name="connsiteY10" fmla="*/ 82991 h 97234"/>
                <a:gd name="connsiteX11" fmla="*/ 83725 w 85010"/>
                <a:gd name="connsiteY11" fmla="*/ 47298 h 97234"/>
                <a:gd name="connsiteX12" fmla="*/ 72374 w 85010"/>
                <a:gd name="connsiteY12" fmla="*/ 11606 h 97234"/>
                <a:gd name="connsiteX13" fmla="*/ 41206 w 85010"/>
                <a:gd name="connsiteY13" fmla="*/ -1332 h 97234"/>
                <a:gd name="connsiteX14" fmla="*/ 9985 w 85010"/>
                <a:gd name="connsiteY14" fmla="*/ 11606 h 97234"/>
                <a:gd name="connsiteX15" fmla="*/ -1286 w 85010"/>
                <a:gd name="connsiteY15" fmla="*/ 47298 h 97234"/>
                <a:gd name="connsiteX16" fmla="*/ 9985 w 85010"/>
                <a:gd name="connsiteY16" fmla="*/ 82991 h 97234"/>
                <a:gd name="connsiteX17" fmla="*/ 41206 w 85010"/>
                <a:gd name="connsiteY17" fmla="*/ 95902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010" h="97234">
                  <a:moveTo>
                    <a:pt x="41206" y="83017"/>
                  </a:moveTo>
                  <a:cubicBezTo>
                    <a:pt x="33057" y="83017"/>
                    <a:pt x="26610" y="79833"/>
                    <a:pt x="21865" y="73466"/>
                  </a:cubicBezTo>
                  <a:cubicBezTo>
                    <a:pt x="17121" y="67098"/>
                    <a:pt x="14748" y="58376"/>
                    <a:pt x="14748" y="47298"/>
                  </a:cubicBezTo>
                  <a:cubicBezTo>
                    <a:pt x="14748" y="36221"/>
                    <a:pt x="17103" y="27499"/>
                    <a:pt x="21812" y="21131"/>
                  </a:cubicBezTo>
                  <a:cubicBezTo>
                    <a:pt x="26540" y="14763"/>
                    <a:pt x="33004" y="11580"/>
                    <a:pt x="41206" y="11580"/>
                  </a:cubicBezTo>
                  <a:cubicBezTo>
                    <a:pt x="49320" y="11580"/>
                    <a:pt x="55741" y="14772"/>
                    <a:pt x="60468" y="21158"/>
                  </a:cubicBezTo>
                  <a:cubicBezTo>
                    <a:pt x="65213" y="27560"/>
                    <a:pt x="67585" y="36274"/>
                    <a:pt x="67585" y="47298"/>
                  </a:cubicBezTo>
                  <a:cubicBezTo>
                    <a:pt x="67585" y="58270"/>
                    <a:pt x="65213" y="66966"/>
                    <a:pt x="60468" y="73386"/>
                  </a:cubicBezTo>
                  <a:cubicBezTo>
                    <a:pt x="55741" y="79807"/>
                    <a:pt x="49320" y="83017"/>
                    <a:pt x="41206" y="83017"/>
                  </a:cubicBezTo>
                  <a:close/>
                  <a:moveTo>
                    <a:pt x="41206" y="95902"/>
                  </a:moveTo>
                  <a:cubicBezTo>
                    <a:pt x="54435" y="95902"/>
                    <a:pt x="64825" y="91598"/>
                    <a:pt x="72374" y="82991"/>
                  </a:cubicBezTo>
                  <a:cubicBezTo>
                    <a:pt x="79941" y="74400"/>
                    <a:pt x="83725" y="62503"/>
                    <a:pt x="83725" y="47298"/>
                  </a:cubicBezTo>
                  <a:cubicBezTo>
                    <a:pt x="83725" y="32147"/>
                    <a:pt x="79941" y="20249"/>
                    <a:pt x="72374" y="11606"/>
                  </a:cubicBezTo>
                  <a:cubicBezTo>
                    <a:pt x="64825" y="2981"/>
                    <a:pt x="54435" y="-1332"/>
                    <a:pt x="41206" y="-1332"/>
                  </a:cubicBezTo>
                  <a:cubicBezTo>
                    <a:pt x="27924" y="-1332"/>
                    <a:pt x="17517" y="2981"/>
                    <a:pt x="9985" y="11606"/>
                  </a:cubicBezTo>
                  <a:cubicBezTo>
                    <a:pt x="2471" y="20249"/>
                    <a:pt x="-1286" y="32147"/>
                    <a:pt x="-1286" y="47298"/>
                  </a:cubicBezTo>
                  <a:cubicBezTo>
                    <a:pt x="-1286" y="62503"/>
                    <a:pt x="2471" y="74400"/>
                    <a:pt x="9985" y="82991"/>
                  </a:cubicBezTo>
                  <a:cubicBezTo>
                    <a:pt x="17517" y="91598"/>
                    <a:pt x="27924" y="95902"/>
                    <a:pt x="41206" y="95902"/>
                  </a:cubicBezTo>
                  <a:close/>
                </a:path>
              </a:pathLst>
            </a:custGeom>
            <a:solidFill>
              <a:srgbClr val="000000"/>
            </a:solidFill>
            <a:ln w="26" cap="flat">
              <a:noFill/>
              <a:prstDash val="solid"/>
              <a:round/>
            </a:ln>
          </p:spPr>
          <p:txBody>
            <a:bodyPr rtlCol="0" anchor="ctr"/>
            <a:lstStyle/>
            <a:p>
              <a:endParaRPr lang="en-GB"/>
            </a:p>
          </p:txBody>
        </p:sp>
        <p:sp>
          <p:nvSpPr>
            <p:cNvPr id="164" name="Freeform: Shape 163">
              <a:extLst>
                <a:ext uri="{FF2B5EF4-FFF2-40B4-BE49-F238E27FC236}">
                  <a16:creationId xmlns:a16="http://schemas.microsoft.com/office/drawing/2014/main" id="{92215FC0-D87B-C673-BC3E-AF406C4DEBAF}"/>
                </a:ext>
              </a:extLst>
            </p:cNvPr>
            <p:cNvSpPr/>
            <p:nvPr/>
          </p:nvSpPr>
          <p:spPr>
            <a:xfrm flipV="1">
              <a:off x="8204562" y="5311819"/>
              <a:ext cx="58949" cy="128666"/>
            </a:xfrm>
            <a:custGeom>
              <a:avLst/>
              <a:gdLst>
                <a:gd name="connsiteX0" fmla="*/ 58369 w 58949"/>
                <a:gd name="connsiteY0" fmla="*/ 126648 h 128666"/>
                <a:gd name="connsiteX1" fmla="*/ 58369 w 58949"/>
                <a:gd name="connsiteY1" fmla="*/ 113975 h 128666"/>
                <a:gd name="connsiteX2" fmla="*/ 43817 w 58949"/>
                <a:gd name="connsiteY2" fmla="*/ 113975 h 128666"/>
                <a:gd name="connsiteX3" fmla="*/ 32440 w 58949"/>
                <a:gd name="connsiteY3" fmla="*/ 110668 h 128666"/>
                <a:gd name="connsiteX4" fmla="*/ 29265 w 58949"/>
                <a:gd name="connsiteY4" fmla="*/ 98761 h 128666"/>
                <a:gd name="connsiteX5" fmla="*/ 29265 w 58949"/>
                <a:gd name="connsiteY5" fmla="*/ 90586 h 128666"/>
                <a:gd name="connsiteX6" fmla="*/ 54321 w 58949"/>
                <a:gd name="connsiteY6" fmla="*/ 90586 h 128666"/>
                <a:gd name="connsiteX7" fmla="*/ 54321 w 58949"/>
                <a:gd name="connsiteY7" fmla="*/ 78759 h 128666"/>
                <a:gd name="connsiteX8" fmla="*/ 29265 w 58949"/>
                <a:gd name="connsiteY8" fmla="*/ 78759 h 128666"/>
                <a:gd name="connsiteX9" fmla="*/ 29265 w 58949"/>
                <a:gd name="connsiteY9" fmla="*/ -2019 h 128666"/>
                <a:gd name="connsiteX10" fmla="*/ 13972 w 58949"/>
                <a:gd name="connsiteY10" fmla="*/ -2019 h 128666"/>
                <a:gd name="connsiteX11" fmla="*/ 13972 w 58949"/>
                <a:gd name="connsiteY11" fmla="*/ 78759 h 128666"/>
                <a:gd name="connsiteX12" fmla="*/ -580 w 58949"/>
                <a:gd name="connsiteY12" fmla="*/ 78759 h 128666"/>
                <a:gd name="connsiteX13" fmla="*/ -580 w 58949"/>
                <a:gd name="connsiteY13" fmla="*/ 90586 h 128666"/>
                <a:gd name="connsiteX14" fmla="*/ 13972 w 58949"/>
                <a:gd name="connsiteY14" fmla="*/ 90586 h 128666"/>
                <a:gd name="connsiteX15" fmla="*/ 13972 w 58949"/>
                <a:gd name="connsiteY15" fmla="*/ 97041 h 128666"/>
                <a:gd name="connsiteX16" fmla="*/ 21169 w 58949"/>
                <a:gd name="connsiteY16" fmla="*/ 119558 h 128666"/>
                <a:gd name="connsiteX17" fmla="*/ 43976 w 58949"/>
                <a:gd name="connsiteY17" fmla="*/ 126648 h 128666"/>
                <a:gd name="connsiteX18" fmla="*/ 58369 w 58949"/>
                <a:gd name="connsiteY18" fmla="*/ 126648 h 12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949" h="128666">
                  <a:moveTo>
                    <a:pt x="58369" y="126648"/>
                  </a:moveTo>
                  <a:lnTo>
                    <a:pt x="58369" y="113975"/>
                  </a:lnTo>
                  <a:lnTo>
                    <a:pt x="43817" y="113975"/>
                  </a:lnTo>
                  <a:cubicBezTo>
                    <a:pt x="38366" y="113975"/>
                    <a:pt x="34574" y="112872"/>
                    <a:pt x="32440" y="110668"/>
                  </a:cubicBezTo>
                  <a:cubicBezTo>
                    <a:pt x="30323" y="108463"/>
                    <a:pt x="29265" y="104494"/>
                    <a:pt x="29265" y="98761"/>
                  </a:cubicBezTo>
                  <a:lnTo>
                    <a:pt x="29265" y="90586"/>
                  </a:lnTo>
                  <a:lnTo>
                    <a:pt x="54321" y="90586"/>
                  </a:lnTo>
                  <a:lnTo>
                    <a:pt x="54321" y="78759"/>
                  </a:lnTo>
                  <a:lnTo>
                    <a:pt x="29265" y="78759"/>
                  </a:lnTo>
                  <a:lnTo>
                    <a:pt x="29265" y="-2019"/>
                  </a:lnTo>
                  <a:lnTo>
                    <a:pt x="13972" y="-2019"/>
                  </a:lnTo>
                  <a:lnTo>
                    <a:pt x="13972" y="78759"/>
                  </a:lnTo>
                  <a:lnTo>
                    <a:pt x="-580" y="78759"/>
                  </a:lnTo>
                  <a:lnTo>
                    <a:pt x="-580" y="90586"/>
                  </a:lnTo>
                  <a:lnTo>
                    <a:pt x="13972" y="90586"/>
                  </a:lnTo>
                  <a:lnTo>
                    <a:pt x="13972" y="97041"/>
                  </a:lnTo>
                  <a:cubicBezTo>
                    <a:pt x="13972" y="107343"/>
                    <a:pt x="16371" y="114848"/>
                    <a:pt x="21169" y="119558"/>
                  </a:cubicBezTo>
                  <a:cubicBezTo>
                    <a:pt x="25966" y="124285"/>
                    <a:pt x="33569" y="126648"/>
                    <a:pt x="43976" y="126648"/>
                  </a:cubicBezTo>
                  <a:lnTo>
                    <a:pt x="58369" y="126648"/>
                  </a:lnTo>
                  <a:close/>
                </a:path>
              </a:pathLst>
            </a:custGeom>
            <a:solidFill>
              <a:srgbClr val="000000"/>
            </a:solidFill>
            <a:ln w="26" cap="flat">
              <a:noFill/>
              <a:prstDash val="solid"/>
              <a:round/>
            </a:ln>
          </p:spPr>
          <p:txBody>
            <a:bodyPr rtlCol="0" anchor="ctr"/>
            <a:lstStyle/>
            <a:p>
              <a:endParaRPr lang="en-GB"/>
            </a:p>
          </p:txBody>
        </p:sp>
      </p:grpSp>
      <p:grpSp>
        <p:nvGrpSpPr>
          <p:cNvPr id="165" name="Graphic 8">
            <a:extLst>
              <a:ext uri="{FF2B5EF4-FFF2-40B4-BE49-F238E27FC236}">
                <a16:creationId xmlns:a16="http://schemas.microsoft.com/office/drawing/2014/main" id="{1F6F07A4-A725-A00A-C0D2-2C09E61C1056}"/>
              </a:ext>
            </a:extLst>
          </p:cNvPr>
          <p:cNvGrpSpPr/>
          <p:nvPr/>
        </p:nvGrpSpPr>
        <p:grpSpPr>
          <a:xfrm>
            <a:off x="8265122" y="5635435"/>
            <a:ext cx="348423" cy="128084"/>
            <a:chOff x="8266173" y="4871664"/>
            <a:chExt cx="348423" cy="128084"/>
          </a:xfrm>
          <a:solidFill>
            <a:srgbClr val="000000"/>
          </a:solidFill>
        </p:grpSpPr>
        <p:sp>
          <p:nvSpPr>
            <p:cNvPr id="166" name="Freeform: Shape 165">
              <a:extLst>
                <a:ext uri="{FF2B5EF4-FFF2-40B4-BE49-F238E27FC236}">
                  <a16:creationId xmlns:a16="http://schemas.microsoft.com/office/drawing/2014/main" id="{603FB7E1-E1C3-2DA7-2CCB-70115BB94A08}"/>
                </a:ext>
              </a:extLst>
            </p:cNvPr>
            <p:cNvSpPr/>
            <p:nvPr/>
          </p:nvSpPr>
          <p:spPr>
            <a:xfrm flipV="1">
              <a:off x="8266173" y="4873886"/>
              <a:ext cx="73501" cy="123454"/>
            </a:xfrm>
            <a:custGeom>
              <a:avLst/>
              <a:gdLst>
                <a:gd name="connsiteX0" fmla="*/ 1002 w 73501"/>
                <a:gd name="connsiteY0" fmla="*/ 12093 h 123454"/>
                <a:gd name="connsiteX1" fmla="*/ 28281 w 73501"/>
                <a:gd name="connsiteY1" fmla="*/ 12093 h 123454"/>
                <a:gd name="connsiteX2" fmla="*/ 28281 w 73501"/>
                <a:gd name="connsiteY2" fmla="*/ 106285 h 123454"/>
                <a:gd name="connsiteX3" fmla="*/ -1406 w 73501"/>
                <a:gd name="connsiteY3" fmla="*/ 100331 h 123454"/>
                <a:gd name="connsiteX4" fmla="*/ -1406 w 73501"/>
                <a:gd name="connsiteY4" fmla="*/ 115545 h 123454"/>
                <a:gd name="connsiteX5" fmla="*/ 28122 w 73501"/>
                <a:gd name="connsiteY5" fmla="*/ 121498 h 123454"/>
                <a:gd name="connsiteX6" fmla="*/ 44817 w 73501"/>
                <a:gd name="connsiteY6" fmla="*/ 121498 h 123454"/>
                <a:gd name="connsiteX7" fmla="*/ 44817 w 73501"/>
                <a:gd name="connsiteY7" fmla="*/ 12093 h 123454"/>
                <a:gd name="connsiteX8" fmla="*/ 72096 w 73501"/>
                <a:gd name="connsiteY8" fmla="*/ 12093 h 123454"/>
                <a:gd name="connsiteX9" fmla="*/ 72096 w 73501"/>
                <a:gd name="connsiteY9" fmla="*/ -1956 h 123454"/>
                <a:gd name="connsiteX10" fmla="*/ 1002 w 73501"/>
                <a:gd name="connsiteY10" fmla="*/ -1956 h 123454"/>
                <a:gd name="connsiteX11" fmla="*/ 1002 w 73501"/>
                <a:gd name="connsiteY11" fmla="*/ 12093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01" h="123454">
                  <a:moveTo>
                    <a:pt x="1002" y="12093"/>
                  </a:moveTo>
                  <a:lnTo>
                    <a:pt x="28281" y="12093"/>
                  </a:lnTo>
                  <a:lnTo>
                    <a:pt x="28281" y="106285"/>
                  </a:lnTo>
                  <a:lnTo>
                    <a:pt x="-1406" y="100331"/>
                  </a:lnTo>
                  <a:lnTo>
                    <a:pt x="-1406" y="115545"/>
                  </a:lnTo>
                  <a:lnTo>
                    <a:pt x="28122" y="121498"/>
                  </a:lnTo>
                  <a:lnTo>
                    <a:pt x="44817" y="121498"/>
                  </a:lnTo>
                  <a:lnTo>
                    <a:pt x="44817" y="12093"/>
                  </a:lnTo>
                  <a:lnTo>
                    <a:pt x="72096" y="12093"/>
                  </a:lnTo>
                  <a:lnTo>
                    <a:pt x="72096" y="-1956"/>
                  </a:lnTo>
                  <a:lnTo>
                    <a:pt x="1002" y="-1956"/>
                  </a:lnTo>
                  <a:lnTo>
                    <a:pt x="1002" y="12093"/>
                  </a:lnTo>
                  <a:close/>
                </a:path>
              </a:pathLst>
            </a:custGeom>
            <a:solidFill>
              <a:srgbClr val="000000"/>
            </a:solidFill>
            <a:ln w="26" cap="flat">
              <a:noFill/>
              <a:prstDash val="solid"/>
              <a:round/>
            </a:ln>
          </p:spPr>
          <p:txBody>
            <a:bodyPr rtlCol="0" anchor="ctr"/>
            <a:lstStyle/>
            <a:p>
              <a:endParaRPr lang="en-GB"/>
            </a:p>
          </p:txBody>
        </p:sp>
        <p:sp>
          <p:nvSpPr>
            <p:cNvPr id="167" name="Freeform: Shape 166">
              <a:extLst>
                <a:ext uri="{FF2B5EF4-FFF2-40B4-BE49-F238E27FC236}">
                  <a16:creationId xmlns:a16="http://schemas.microsoft.com/office/drawing/2014/main" id="{6BA13B20-C969-14DF-B83E-54F76466112C}"/>
                </a:ext>
              </a:extLst>
            </p:cNvPr>
            <p:cNvSpPr/>
            <p:nvPr/>
          </p:nvSpPr>
          <p:spPr>
            <a:xfrm flipV="1">
              <a:off x="8366791" y="4871664"/>
              <a:ext cx="84666" cy="128084"/>
            </a:xfrm>
            <a:custGeom>
              <a:avLst/>
              <a:gdLst>
                <a:gd name="connsiteX0" fmla="*/ 40995 w 84666"/>
                <a:gd name="connsiteY0" fmla="*/ 59086 h 128084"/>
                <a:gd name="connsiteX1" fmla="*/ 22262 w 84666"/>
                <a:gd name="connsiteY1" fmla="*/ 52710 h 128084"/>
                <a:gd name="connsiteX2" fmla="*/ 15462 w 84666"/>
                <a:gd name="connsiteY2" fmla="*/ 35195 h 128084"/>
                <a:gd name="connsiteX3" fmla="*/ 22262 w 84666"/>
                <a:gd name="connsiteY3" fmla="*/ 17653 h 128084"/>
                <a:gd name="connsiteX4" fmla="*/ 40995 w 84666"/>
                <a:gd name="connsiteY4" fmla="*/ 11276 h 128084"/>
                <a:gd name="connsiteX5" fmla="*/ 59754 w 84666"/>
                <a:gd name="connsiteY5" fmla="*/ 17679 h 128084"/>
                <a:gd name="connsiteX6" fmla="*/ 66633 w 84666"/>
                <a:gd name="connsiteY6" fmla="*/ 35195 h 128084"/>
                <a:gd name="connsiteX7" fmla="*/ 59806 w 84666"/>
                <a:gd name="connsiteY7" fmla="*/ 52710 h 128084"/>
                <a:gd name="connsiteX8" fmla="*/ 40995 w 84666"/>
                <a:gd name="connsiteY8" fmla="*/ 59086 h 128084"/>
                <a:gd name="connsiteX9" fmla="*/ 24299 w 84666"/>
                <a:gd name="connsiteY9" fmla="*/ 66177 h 128084"/>
                <a:gd name="connsiteX10" fmla="*/ 7551 w 84666"/>
                <a:gd name="connsiteY10" fmla="*/ 76179 h 128084"/>
                <a:gd name="connsiteX11" fmla="*/ 1572 w 84666"/>
                <a:gd name="connsiteY11" fmla="*/ 94144 h 128084"/>
                <a:gd name="connsiteX12" fmla="*/ 12102 w 84666"/>
                <a:gd name="connsiteY12" fmla="*/ 117533 h 128084"/>
                <a:gd name="connsiteX13" fmla="*/ 40995 w 84666"/>
                <a:gd name="connsiteY13" fmla="*/ 126132 h 128084"/>
                <a:gd name="connsiteX14" fmla="*/ 69940 w 84666"/>
                <a:gd name="connsiteY14" fmla="*/ 117533 h 128084"/>
                <a:gd name="connsiteX15" fmla="*/ 80444 w 84666"/>
                <a:gd name="connsiteY15" fmla="*/ 94144 h 128084"/>
                <a:gd name="connsiteX16" fmla="*/ 74438 w 84666"/>
                <a:gd name="connsiteY16" fmla="*/ 76179 h 128084"/>
                <a:gd name="connsiteX17" fmla="*/ 57796 w 84666"/>
                <a:gd name="connsiteY17" fmla="*/ 66177 h 128084"/>
                <a:gd name="connsiteX18" fmla="*/ 76581 w 84666"/>
                <a:gd name="connsiteY18" fmla="*/ 55171 h 128084"/>
                <a:gd name="connsiteX19" fmla="*/ 83328 w 84666"/>
                <a:gd name="connsiteY19" fmla="*/ 35195 h 128084"/>
                <a:gd name="connsiteX20" fmla="*/ 72374 w 84666"/>
                <a:gd name="connsiteY20" fmla="*/ 7625 h 128084"/>
                <a:gd name="connsiteX21" fmla="*/ 40995 w 84666"/>
                <a:gd name="connsiteY21" fmla="*/ -1953 h 128084"/>
                <a:gd name="connsiteX22" fmla="*/ 9615 w 84666"/>
                <a:gd name="connsiteY22" fmla="*/ 7625 h 128084"/>
                <a:gd name="connsiteX23" fmla="*/ -1339 w 84666"/>
                <a:gd name="connsiteY23" fmla="*/ 35195 h 128084"/>
                <a:gd name="connsiteX24" fmla="*/ 5435 w 84666"/>
                <a:gd name="connsiteY24" fmla="*/ 55171 h 128084"/>
                <a:gd name="connsiteX25" fmla="*/ 24299 w 84666"/>
                <a:gd name="connsiteY25" fmla="*/ 66177 h 128084"/>
                <a:gd name="connsiteX26" fmla="*/ 18187 w 84666"/>
                <a:gd name="connsiteY26" fmla="*/ 92556 h 128084"/>
                <a:gd name="connsiteX27" fmla="*/ 24167 w 84666"/>
                <a:gd name="connsiteY27" fmla="*/ 77607 h 128084"/>
                <a:gd name="connsiteX28" fmla="*/ 40995 w 84666"/>
                <a:gd name="connsiteY28" fmla="*/ 72236 h 128084"/>
                <a:gd name="connsiteX29" fmla="*/ 57822 w 84666"/>
                <a:gd name="connsiteY29" fmla="*/ 77607 h 128084"/>
                <a:gd name="connsiteX30" fmla="*/ 63907 w 84666"/>
                <a:gd name="connsiteY30" fmla="*/ 92556 h 128084"/>
                <a:gd name="connsiteX31" fmla="*/ 57822 w 84666"/>
                <a:gd name="connsiteY31" fmla="*/ 107532 h 128084"/>
                <a:gd name="connsiteX32" fmla="*/ 40995 w 84666"/>
                <a:gd name="connsiteY32" fmla="*/ 112903 h 128084"/>
                <a:gd name="connsiteX33" fmla="*/ 24167 w 84666"/>
                <a:gd name="connsiteY33" fmla="*/ 107532 h 128084"/>
                <a:gd name="connsiteX34" fmla="*/ 18187 w 84666"/>
                <a:gd name="connsiteY34" fmla="*/ 92556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666" h="128084">
                  <a:moveTo>
                    <a:pt x="40995" y="59086"/>
                  </a:moveTo>
                  <a:cubicBezTo>
                    <a:pt x="33057" y="59086"/>
                    <a:pt x="26813" y="56961"/>
                    <a:pt x="22262" y="52710"/>
                  </a:cubicBezTo>
                  <a:cubicBezTo>
                    <a:pt x="17729" y="48459"/>
                    <a:pt x="15462" y="42621"/>
                    <a:pt x="15462" y="35195"/>
                  </a:cubicBezTo>
                  <a:cubicBezTo>
                    <a:pt x="15462" y="27751"/>
                    <a:pt x="17729" y="21904"/>
                    <a:pt x="22262" y="17653"/>
                  </a:cubicBezTo>
                  <a:cubicBezTo>
                    <a:pt x="26813" y="13402"/>
                    <a:pt x="33057" y="11276"/>
                    <a:pt x="40995" y="11276"/>
                  </a:cubicBezTo>
                  <a:cubicBezTo>
                    <a:pt x="48932" y="11276"/>
                    <a:pt x="55185" y="13411"/>
                    <a:pt x="59754" y="17679"/>
                  </a:cubicBezTo>
                  <a:cubicBezTo>
                    <a:pt x="64340" y="21965"/>
                    <a:pt x="66633" y="27804"/>
                    <a:pt x="66633" y="35195"/>
                  </a:cubicBezTo>
                  <a:cubicBezTo>
                    <a:pt x="66633" y="42621"/>
                    <a:pt x="64357" y="48459"/>
                    <a:pt x="59806" y="52710"/>
                  </a:cubicBezTo>
                  <a:cubicBezTo>
                    <a:pt x="55273" y="56961"/>
                    <a:pt x="49003" y="59086"/>
                    <a:pt x="40995" y="59086"/>
                  </a:cubicBezTo>
                  <a:close/>
                  <a:moveTo>
                    <a:pt x="24299" y="66177"/>
                  </a:moveTo>
                  <a:cubicBezTo>
                    <a:pt x="17138" y="67941"/>
                    <a:pt x="11555" y="71275"/>
                    <a:pt x="7551" y="76179"/>
                  </a:cubicBezTo>
                  <a:cubicBezTo>
                    <a:pt x="3565" y="81100"/>
                    <a:pt x="1572" y="87088"/>
                    <a:pt x="1572" y="94144"/>
                  </a:cubicBezTo>
                  <a:cubicBezTo>
                    <a:pt x="1572" y="104004"/>
                    <a:pt x="5082" y="111800"/>
                    <a:pt x="12102" y="117533"/>
                  </a:cubicBezTo>
                  <a:cubicBezTo>
                    <a:pt x="19140" y="123266"/>
                    <a:pt x="28771" y="126132"/>
                    <a:pt x="40995" y="126132"/>
                  </a:cubicBezTo>
                  <a:cubicBezTo>
                    <a:pt x="53289" y="126132"/>
                    <a:pt x="62937" y="123266"/>
                    <a:pt x="69940" y="117533"/>
                  </a:cubicBezTo>
                  <a:cubicBezTo>
                    <a:pt x="76943" y="111800"/>
                    <a:pt x="80444" y="104004"/>
                    <a:pt x="80444" y="94144"/>
                  </a:cubicBezTo>
                  <a:cubicBezTo>
                    <a:pt x="80444" y="87088"/>
                    <a:pt x="78442" y="81100"/>
                    <a:pt x="74438" y="76179"/>
                  </a:cubicBezTo>
                  <a:cubicBezTo>
                    <a:pt x="70451" y="71275"/>
                    <a:pt x="64904" y="67941"/>
                    <a:pt x="57796" y="66177"/>
                  </a:cubicBezTo>
                  <a:cubicBezTo>
                    <a:pt x="65839" y="64307"/>
                    <a:pt x="72101" y="60639"/>
                    <a:pt x="76581" y="55171"/>
                  </a:cubicBezTo>
                  <a:cubicBezTo>
                    <a:pt x="81079" y="49720"/>
                    <a:pt x="83328" y="43061"/>
                    <a:pt x="83328" y="35195"/>
                  </a:cubicBezTo>
                  <a:cubicBezTo>
                    <a:pt x="83328" y="23218"/>
                    <a:pt x="79677" y="14028"/>
                    <a:pt x="72374" y="7625"/>
                  </a:cubicBezTo>
                  <a:cubicBezTo>
                    <a:pt x="65072" y="1240"/>
                    <a:pt x="54612" y="-1953"/>
                    <a:pt x="40995" y="-1953"/>
                  </a:cubicBezTo>
                  <a:cubicBezTo>
                    <a:pt x="27395" y="-1953"/>
                    <a:pt x="16935" y="1240"/>
                    <a:pt x="9615" y="7625"/>
                  </a:cubicBezTo>
                  <a:cubicBezTo>
                    <a:pt x="2312" y="14028"/>
                    <a:pt x="-1339" y="23218"/>
                    <a:pt x="-1339" y="35195"/>
                  </a:cubicBezTo>
                  <a:cubicBezTo>
                    <a:pt x="-1339" y="43061"/>
                    <a:pt x="919" y="49720"/>
                    <a:pt x="5435" y="55171"/>
                  </a:cubicBezTo>
                  <a:cubicBezTo>
                    <a:pt x="9968" y="60639"/>
                    <a:pt x="16256" y="64307"/>
                    <a:pt x="24299" y="66177"/>
                  </a:cubicBezTo>
                  <a:close/>
                  <a:moveTo>
                    <a:pt x="18187" y="92556"/>
                  </a:moveTo>
                  <a:cubicBezTo>
                    <a:pt x="18187" y="86171"/>
                    <a:pt x="20181" y="81188"/>
                    <a:pt x="24167" y="77607"/>
                  </a:cubicBezTo>
                  <a:cubicBezTo>
                    <a:pt x="28171" y="74027"/>
                    <a:pt x="33780" y="72236"/>
                    <a:pt x="40995" y="72236"/>
                  </a:cubicBezTo>
                  <a:cubicBezTo>
                    <a:pt x="48174" y="72236"/>
                    <a:pt x="53783" y="74027"/>
                    <a:pt x="57822" y="77607"/>
                  </a:cubicBezTo>
                  <a:cubicBezTo>
                    <a:pt x="61879" y="81188"/>
                    <a:pt x="63907" y="86171"/>
                    <a:pt x="63907" y="92556"/>
                  </a:cubicBezTo>
                  <a:cubicBezTo>
                    <a:pt x="63907" y="98959"/>
                    <a:pt x="61879" y="103951"/>
                    <a:pt x="57822" y="107532"/>
                  </a:cubicBezTo>
                  <a:cubicBezTo>
                    <a:pt x="53783" y="111112"/>
                    <a:pt x="48174" y="112903"/>
                    <a:pt x="40995" y="112903"/>
                  </a:cubicBezTo>
                  <a:cubicBezTo>
                    <a:pt x="33780" y="112903"/>
                    <a:pt x="28171" y="111112"/>
                    <a:pt x="24167" y="107532"/>
                  </a:cubicBezTo>
                  <a:cubicBezTo>
                    <a:pt x="20181" y="103951"/>
                    <a:pt x="18187" y="98959"/>
                    <a:pt x="18187" y="92556"/>
                  </a:cubicBezTo>
                  <a:close/>
                </a:path>
              </a:pathLst>
            </a:custGeom>
            <a:solidFill>
              <a:srgbClr val="000000"/>
            </a:solidFill>
            <a:ln w="26" cap="flat">
              <a:noFill/>
              <a:prstDash val="solid"/>
              <a:round/>
            </a:ln>
          </p:spPr>
          <p:txBody>
            <a:bodyPr rtlCol="0" anchor="ctr"/>
            <a:lstStyle/>
            <a:p>
              <a:endParaRPr lang="en-GB"/>
            </a:p>
          </p:txBody>
        </p:sp>
        <p:sp>
          <p:nvSpPr>
            <p:cNvPr id="168" name="Freeform: Shape 167">
              <a:extLst>
                <a:ext uri="{FF2B5EF4-FFF2-40B4-BE49-F238E27FC236}">
                  <a16:creationId xmlns:a16="http://schemas.microsoft.com/office/drawing/2014/main" id="{CB19923F-A539-1D47-1EEF-840D46AFED62}"/>
                </a:ext>
              </a:extLst>
            </p:cNvPr>
            <p:cNvSpPr/>
            <p:nvPr/>
          </p:nvSpPr>
          <p:spPr>
            <a:xfrm flipV="1">
              <a:off x="8472383" y="4871664"/>
              <a:ext cx="142213" cy="128084"/>
            </a:xfrm>
            <a:custGeom>
              <a:avLst/>
              <a:gdLst>
                <a:gd name="connsiteX0" fmla="*/ 111437 w 142213"/>
                <a:gd name="connsiteY0" fmla="*/ 54774 h 128084"/>
                <a:gd name="connsiteX1" fmla="*/ 100139 w 142213"/>
                <a:gd name="connsiteY1" fmla="*/ 48662 h 128084"/>
                <a:gd name="connsiteX2" fmla="*/ 96064 w 142213"/>
                <a:gd name="connsiteY2" fmla="*/ 31623 h 128084"/>
                <a:gd name="connsiteX3" fmla="*/ 100139 w 142213"/>
                <a:gd name="connsiteY3" fmla="*/ 14716 h 128084"/>
                <a:gd name="connsiteX4" fmla="*/ 111437 w 142213"/>
                <a:gd name="connsiteY4" fmla="*/ 8551 h 128084"/>
                <a:gd name="connsiteX5" fmla="*/ 122549 w 142213"/>
                <a:gd name="connsiteY5" fmla="*/ 14716 h 128084"/>
                <a:gd name="connsiteX6" fmla="*/ 126650 w 142213"/>
                <a:gd name="connsiteY6" fmla="*/ 31623 h 128084"/>
                <a:gd name="connsiteX7" fmla="*/ 122549 w 142213"/>
                <a:gd name="connsiteY7" fmla="*/ 48609 h 128084"/>
                <a:gd name="connsiteX8" fmla="*/ 111437 w 142213"/>
                <a:gd name="connsiteY8" fmla="*/ 54774 h 128084"/>
                <a:gd name="connsiteX9" fmla="*/ 111437 w 142213"/>
                <a:gd name="connsiteY9" fmla="*/ 65278 h 128084"/>
                <a:gd name="connsiteX10" fmla="*/ 132180 w 142213"/>
                <a:gd name="connsiteY10" fmla="*/ 56176 h 128084"/>
                <a:gd name="connsiteX11" fmla="*/ 139879 w 142213"/>
                <a:gd name="connsiteY11" fmla="*/ 31623 h 128084"/>
                <a:gd name="connsiteX12" fmla="*/ 132154 w 142213"/>
                <a:gd name="connsiteY12" fmla="*/ 7096 h 128084"/>
                <a:gd name="connsiteX13" fmla="*/ 111437 w 142213"/>
                <a:gd name="connsiteY13" fmla="*/ -1953 h 128084"/>
                <a:gd name="connsiteX14" fmla="*/ 90508 w 142213"/>
                <a:gd name="connsiteY14" fmla="*/ 7096 h 128084"/>
                <a:gd name="connsiteX15" fmla="*/ 82835 w 142213"/>
                <a:gd name="connsiteY15" fmla="*/ 31623 h 128084"/>
                <a:gd name="connsiteX16" fmla="*/ 90561 w 142213"/>
                <a:gd name="connsiteY16" fmla="*/ 56229 h 128084"/>
                <a:gd name="connsiteX17" fmla="*/ 111437 w 142213"/>
                <a:gd name="connsiteY17" fmla="*/ 65278 h 128084"/>
                <a:gd name="connsiteX18" fmla="*/ 26109 w 142213"/>
                <a:gd name="connsiteY18" fmla="*/ 115628 h 128084"/>
                <a:gd name="connsiteX19" fmla="*/ 14890 w 142213"/>
                <a:gd name="connsiteY19" fmla="*/ 109463 h 128084"/>
                <a:gd name="connsiteX20" fmla="*/ 10816 w 142213"/>
                <a:gd name="connsiteY20" fmla="*/ 92556 h 128084"/>
                <a:gd name="connsiteX21" fmla="*/ 14864 w 142213"/>
                <a:gd name="connsiteY21" fmla="*/ 75517 h 128084"/>
                <a:gd name="connsiteX22" fmla="*/ 26109 w 142213"/>
                <a:gd name="connsiteY22" fmla="*/ 69405 h 128084"/>
                <a:gd name="connsiteX23" fmla="*/ 37380 w 142213"/>
                <a:gd name="connsiteY23" fmla="*/ 75517 h 128084"/>
                <a:gd name="connsiteX24" fmla="*/ 41481 w 142213"/>
                <a:gd name="connsiteY24" fmla="*/ 92556 h 128084"/>
                <a:gd name="connsiteX25" fmla="*/ 37353 w 142213"/>
                <a:gd name="connsiteY25" fmla="*/ 109410 h 128084"/>
                <a:gd name="connsiteX26" fmla="*/ 26109 w 142213"/>
                <a:gd name="connsiteY26" fmla="*/ 115628 h 128084"/>
                <a:gd name="connsiteX27" fmla="*/ 100774 w 142213"/>
                <a:gd name="connsiteY27" fmla="*/ 126132 h 128084"/>
                <a:gd name="connsiteX28" fmla="*/ 114003 w 142213"/>
                <a:gd name="connsiteY28" fmla="*/ 126132 h 128084"/>
                <a:gd name="connsiteX29" fmla="*/ 36771 w 142213"/>
                <a:gd name="connsiteY29" fmla="*/ -1953 h 128084"/>
                <a:gd name="connsiteX30" fmla="*/ 23542 w 142213"/>
                <a:gd name="connsiteY30" fmla="*/ -1953 h 128084"/>
                <a:gd name="connsiteX31" fmla="*/ 100774 w 142213"/>
                <a:gd name="connsiteY31" fmla="*/ 126132 h 128084"/>
                <a:gd name="connsiteX32" fmla="*/ 26109 w 142213"/>
                <a:gd name="connsiteY32" fmla="*/ 126132 h 128084"/>
                <a:gd name="connsiteX33" fmla="*/ 46931 w 142213"/>
                <a:gd name="connsiteY33" fmla="*/ 117083 h 128084"/>
                <a:gd name="connsiteX34" fmla="*/ 54710 w 142213"/>
                <a:gd name="connsiteY34" fmla="*/ 92556 h 128084"/>
                <a:gd name="connsiteX35" fmla="*/ 46984 w 142213"/>
                <a:gd name="connsiteY35" fmla="*/ 67924 h 128084"/>
                <a:gd name="connsiteX36" fmla="*/ 26109 w 142213"/>
                <a:gd name="connsiteY36" fmla="*/ 58901 h 128084"/>
                <a:gd name="connsiteX37" fmla="*/ 5312 w 142213"/>
                <a:gd name="connsiteY37" fmla="*/ 67950 h 128084"/>
                <a:gd name="connsiteX38" fmla="*/ -2334 w 142213"/>
                <a:gd name="connsiteY38" fmla="*/ 92556 h 128084"/>
                <a:gd name="connsiteX39" fmla="*/ 5339 w 142213"/>
                <a:gd name="connsiteY39" fmla="*/ 117030 h 128084"/>
                <a:gd name="connsiteX40" fmla="*/ 26109 w 142213"/>
                <a:gd name="connsiteY40" fmla="*/ 126132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213" h="128084">
                  <a:moveTo>
                    <a:pt x="111437" y="54774"/>
                  </a:moveTo>
                  <a:cubicBezTo>
                    <a:pt x="106639" y="54774"/>
                    <a:pt x="102873" y="52736"/>
                    <a:pt x="100139" y="48662"/>
                  </a:cubicBezTo>
                  <a:cubicBezTo>
                    <a:pt x="97423" y="44587"/>
                    <a:pt x="96064" y="38907"/>
                    <a:pt x="96064" y="31623"/>
                  </a:cubicBezTo>
                  <a:cubicBezTo>
                    <a:pt x="96064" y="24461"/>
                    <a:pt x="97423" y="18826"/>
                    <a:pt x="100139" y="14716"/>
                  </a:cubicBezTo>
                  <a:cubicBezTo>
                    <a:pt x="102873" y="10606"/>
                    <a:pt x="106639" y="8551"/>
                    <a:pt x="111437" y="8551"/>
                  </a:cubicBezTo>
                  <a:cubicBezTo>
                    <a:pt x="116129" y="8551"/>
                    <a:pt x="119833" y="10606"/>
                    <a:pt x="122549" y="14716"/>
                  </a:cubicBezTo>
                  <a:cubicBezTo>
                    <a:pt x="125283" y="18826"/>
                    <a:pt x="126650" y="24461"/>
                    <a:pt x="126650" y="31623"/>
                  </a:cubicBezTo>
                  <a:cubicBezTo>
                    <a:pt x="126650" y="38855"/>
                    <a:pt x="125283" y="44517"/>
                    <a:pt x="122549" y="48609"/>
                  </a:cubicBezTo>
                  <a:cubicBezTo>
                    <a:pt x="119833" y="52719"/>
                    <a:pt x="116129" y="54774"/>
                    <a:pt x="111437" y="54774"/>
                  </a:cubicBezTo>
                  <a:close/>
                  <a:moveTo>
                    <a:pt x="111437" y="65278"/>
                  </a:moveTo>
                  <a:cubicBezTo>
                    <a:pt x="120150" y="65278"/>
                    <a:pt x="127065" y="62244"/>
                    <a:pt x="132180" y="56176"/>
                  </a:cubicBezTo>
                  <a:cubicBezTo>
                    <a:pt x="137313" y="50126"/>
                    <a:pt x="139879" y="41941"/>
                    <a:pt x="139879" y="31623"/>
                  </a:cubicBezTo>
                  <a:cubicBezTo>
                    <a:pt x="139879" y="21322"/>
                    <a:pt x="137304" y="13146"/>
                    <a:pt x="132154" y="7096"/>
                  </a:cubicBezTo>
                  <a:cubicBezTo>
                    <a:pt x="127003" y="1063"/>
                    <a:pt x="120097" y="-1953"/>
                    <a:pt x="111437" y="-1953"/>
                  </a:cubicBezTo>
                  <a:cubicBezTo>
                    <a:pt x="102617" y="-1953"/>
                    <a:pt x="95641" y="1063"/>
                    <a:pt x="90508" y="7096"/>
                  </a:cubicBezTo>
                  <a:cubicBezTo>
                    <a:pt x="85393" y="13146"/>
                    <a:pt x="82835" y="21322"/>
                    <a:pt x="82835" y="31623"/>
                  </a:cubicBezTo>
                  <a:cubicBezTo>
                    <a:pt x="82835" y="41994"/>
                    <a:pt x="85410" y="50196"/>
                    <a:pt x="90561" y="56229"/>
                  </a:cubicBezTo>
                  <a:cubicBezTo>
                    <a:pt x="95712" y="62261"/>
                    <a:pt x="102670" y="65278"/>
                    <a:pt x="111437" y="65278"/>
                  </a:cubicBezTo>
                  <a:close/>
                  <a:moveTo>
                    <a:pt x="26109" y="115628"/>
                  </a:moveTo>
                  <a:cubicBezTo>
                    <a:pt x="21364" y="115628"/>
                    <a:pt x="17624" y="113573"/>
                    <a:pt x="14890" y="109463"/>
                  </a:cubicBezTo>
                  <a:cubicBezTo>
                    <a:pt x="12174" y="105371"/>
                    <a:pt x="10816" y="99735"/>
                    <a:pt x="10816" y="92556"/>
                  </a:cubicBezTo>
                  <a:cubicBezTo>
                    <a:pt x="10816" y="85289"/>
                    <a:pt x="12165" y="79609"/>
                    <a:pt x="14864" y="75517"/>
                  </a:cubicBezTo>
                  <a:cubicBezTo>
                    <a:pt x="17563" y="71442"/>
                    <a:pt x="21311" y="69405"/>
                    <a:pt x="26109" y="69405"/>
                  </a:cubicBezTo>
                  <a:cubicBezTo>
                    <a:pt x="30906" y="69405"/>
                    <a:pt x="34663" y="71442"/>
                    <a:pt x="37380" y="75517"/>
                  </a:cubicBezTo>
                  <a:cubicBezTo>
                    <a:pt x="40114" y="79609"/>
                    <a:pt x="41481" y="85289"/>
                    <a:pt x="41481" y="92556"/>
                  </a:cubicBezTo>
                  <a:cubicBezTo>
                    <a:pt x="41481" y="99665"/>
                    <a:pt x="40105" y="105283"/>
                    <a:pt x="37353" y="109410"/>
                  </a:cubicBezTo>
                  <a:cubicBezTo>
                    <a:pt x="34602" y="113555"/>
                    <a:pt x="30853" y="115628"/>
                    <a:pt x="26109" y="115628"/>
                  </a:cubicBezTo>
                  <a:close/>
                  <a:moveTo>
                    <a:pt x="100774" y="126132"/>
                  </a:moveTo>
                  <a:lnTo>
                    <a:pt x="114003" y="126132"/>
                  </a:lnTo>
                  <a:lnTo>
                    <a:pt x="36771" y="-1953"/>
                  </a:lnTo>
                  <a:lnTo>
                    <a:pt x="23542" y="-1953"/>
                  </a:lnTo>
                  <a:lnTo>
                    <a:pt x="100774" y="126132"/>
                  </a:lnTo>
                  <a:close/>
                  <a:moveTo>
                    <a:pt x="26109" y="126132"/>
                  </a:moveTo>
                  <a:cubicBezTo>
                    <a:pt x="34822" y="126132"/>
                    <a:pt x="41763" y="123116"/>
                    <a:pt x="46931" y="117083"/>
                  </a:cubicBezTo>
                  <a:cubicBezTo>
                    <a:pt x="52117" y="111051"/>
                    <a:pt x="54710" y="102875"/>
                    <a:pt x="54710" y="92556"/>
                  </a:cubicBezTo>
                  <a:cubicBezTo>
                    <a:pt x="54710" y="82149"/>
                    <a:pt x="52135" y="73938"/>
                    <a:pt x="46984" y="67924"/>
                  </a:cubicBezTo>
                  <a:cubicBezTo>
                    <a:pt x="41834" y="61909"/>
                    <a:pt x="34875" y="58901"/>
                    <a:pt x="26109" y="58901"/>
                  </a:cubicBezTo>
                  <a:cubicBezTo>
                    <a:pt x="17342" y="58901"/>
                    <a:pt x="10410" y="61917"/>
                    <a:pt x="5312" y="67950"/>
                  </a:cubicBezTo>
                  <a:cubicBezTo>
                    <a:pt x="215" y="74000"/>
                    <a:pt x="-2334" y="82202"/>
                    <a:pt x="-2334" y="92556"/>
                  </a:cubicBezTo>
                  <a:cubicBezTo>
                    <a:pt x="-2334" y="102822"/>
                    <a:pt x="223" y="110980"/>
                    <a:pt x="5339" y="117030"/>
                  </a:cubicBezTo>
                  <a:cubicBezTo>
                    <a:pt x="10472" y="123098"/>
                    <a:pt x="17395" y="126132"/>
                    <a:pt x="26109" y="126132"/>
                  </a:cubicBezTo>
                  <a:close/>
                </a:path>
              </a:pathLst>
            </a:custGeom>
            <a:solidFill>
              <a:srgbClr val="000000"/>
            </a:solidFill>
            <a:ln w="26" cap="flat">
              <a:noFill/>
              <a:prstDash val="solid"/>
              <a:round/>
            </a:ln>
          </p:spPr>
          <p:txBody>
            <a:bodyPr rtlCol="0" anchor="ctr"/>
            <a:lstStyle/>
            <a:p>
              <a:endParaRPr lang="en-GB"/>
            </a:p>
          </p:txBody>
        </p:sp>
      </p:grpSp>
      <p:grpSp>
        <p:nvGrpSpPr>
          <p:cNvPr id="169" name="Graphic 8">
            <a:extLst>
              <a:ext uri="{FF2B5EF4-FFF2-40B4-BE49-F238E27FC236}">
                <a16:creationId xmlns:a16="http://schemas.microsoft.com/office/drawing/2014/main" id="{F9BEB06A-247D-C57F-F6CC-0D3AA3C1EA40}"/>
              </a:ext>
            </a:extLst>
          </p:cNvPr>
          <p:cNvGrpSpPr/>
          <p:nvPr/>
        </p:nvGrpSpPr>
        <p:grpSpPr>
          <a:xfrm>
            <a:off x="10434717" y="5698811"/>
            <a:ext cx="755391" cy="163882"/>
            <a:chOff x="10435768" y="4935040"/>
            <a:chExt cx="755391" cy="163882"/>
          </a:xfrm>
          <a:solidFill>
            <a:srgbClr val="000000"/>
          </a:solidFill>
        </p:grpSpPr>
        <p:sp>
          <p:nvSpPr>
            <p:cNvPr id="170" name="Freeform: Shape 169">
              <a:extLst>
                <a:ext uri="{FF2B5EF4-FFF2-40B4-BE49-F238E27FC236}">
                  <a16:creationId xmlns:a16="http://schemas.microsoft.com/office/drawing/2014/main" id="{EFAFAD0B-319F-8111-3A19-B66ED3F51F7D}"/>
                </a:ext>
              </a:extLst>
            </p:cNvPr>
            <p:cNvSpPr/>
            <p:nvPr/>
          </p:nvSpPr>
          <p:spPr>
            <a:xfrm flipV="1">
              <a:off x="10435768" y="4940253"/>
              <a:ext cx="79533" cy="123454"/>
            </a:xfrm>
            <a:custGeom>
              <a:avLst/>
              <a:gdLst>
                <a:gd name="connsiteX0" fmla="*/ -1265 w 79533"/>
                <a:gd name="connsiteY0" fmla="*/ 121504 h 123454"/>
                <a:gd name="connsiteX1" fmla="*/ 76787 w 79533"/>
                <a:gd name="connsiteY1" fmla="*/ 121504 h 123454"/>
                <a:gd name="connsiteX2" fmla="*/ 76787 w 79533"/>
                <a:gd name="connsiteY2" fmla="*/ 107428 h 123454"/>
                <a:gd name="connsiteX3" fmla="*/ 15430 w 79533"/>
                <a:gd name="connsiteY3" fmla="*/ 107428 h 123454"/>
                <a:gd name="connsiteX4" fmla="*/ 15430 w 79533"/>
                <a:gd name="connsiteY4" fmla="*/ 70889 h 123454"/>
                <a:gd name="connsiteX5" fmla="*/ 74221 w 79533"/>
                <a:gd name="connsiteY5" fmla="*/ 70889 h 123454"/>
                <a:gd name="connsiteX6" fmla="*/ 74221 w 79533"/>
                <a:gd name="connsiteY6" fmla="*/ 56839 h 123454"/>
                <a:gd name="connsiteX7" fmla="*/ 15430 w 79533"/>
                <a:gd name="connsiteY7" fmla="*/ 56839 h 123454"/>
                <a:gd name="connsiteX8" fmla="*/ 15430 w 79533"/>
                <a:gd name="connsiteY8" fmla="*/ 12098 h 123454"/>
                <a:gd name="connsiteX9" fmla="*/ 78269 w 79533"/>
                <a:gd name="connsiteY9" fmla="*/ 12098 h 123454"/>
                <a:gd name="connsiteX10" fmla="*/ 78269 w 79533"/>
                <a:gd name="connsiteY10" fmla="*/ -1951 h 123454"/>
                <a:gd name="connsiteX11" fmla="*/ -1265 w 79533"/>
                <a:gd name="connsiteY11" fmla="*/ -1951 h 123454"/>
                <a:gd name="connsiteX12" fmla="*/ -1265 w 79533"/>
                <a:gd name="connsiteY12" fmla="*/ 121504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533" h="123454">
                  <a:moveTo>
                    <a:pt x="-1265" y="121504"/>
                  </a:moveTo>
                  <a:lnTo>
                    <a:pt x="76787" y="121504"/>
                  </a:lnTo>
                  <a:lnTo>
                    <a:pt x="76787" y="107428"/>
                  </a:lnTo>
                  <a:lnTo>
                    <a:pt x="15430" y="107428"/>
                  </a:lnTo>
                  <a:lnTo>
                    <a:pt x="15430" y="70889"/>
                  </a:lnTo>
                  <a:lnTo>
                    <a:pt x="74221" y="70889"/>
                  </a:lnTo>
                  <a:lnTo>
                    <a:pt x="74221" y="56839"/>
                  </a:lnTo>
                  <a:lnTo>
                    <a:pt x="15430" y="56839"/>
                  </a:lnTo>
                  <a:lnTo>
                    <a:pt x="15430" y="12098"/>
                  </a:lnTo>
                  <a:lnTo>
                    <a:pt x="78269" y="12098"/>
                  </a:lnTo>
                  <a:lnTo>
                    <a:pt x="78269" y="-1951"/>
                  </a:lnTo>
                  <a:lnTo>
                    <a:pt x="-1265" y="-1951"/>
                  </a:lnTo>
                  <a:lnTo>
                    <a:pt x="-1265" y="121504"/>
                  </a:lnTo>
                  <a:close/>
                </a:path>
              </a:pathLst>
            </a:custGeom>
            <a:solidFill>
              <a:srgbClr val="000000"/>
            </a:solidFill>
            <a:ln w="26" cap="flat">
              <a:noFill/>
              <a:prstDash val="solid"/>
              <a:round/>
            </a:ln>
          </p:spPr>
          <p:txBody>
            <a:bodyPr rtlCol="0" anchor="ctr"/>
            <a:lstStyle/>
            <a:p>
              <a:endParaRPr lang="en-GB"/>
            </a:p>
          </p:txBody>
        </p:sp>
        <p:sp>
          <p:nvSpPr>
            <p:cNvPr id="171" name="Freeform: Shape 170">
              <a:extLst>
                <a:ext uri="{FF2B5EF4-FFF2-40B4-BE49-F238E27FC236}">
                  <a16:creationId xmlns:a16="http://schemas.microsoft.com/office/drawing/2014/main" id="{E7919B01-A6F2-0744-E5AD-178456CB0C77}"/>
                </a:ext>
              </a:extLst>
            </p:cNvPr>
            <p:cNvSpPr/>
            <p:nvPr/>
          </p:nvSpPr>
          <p:spPr>
            <a:xfrm flipV="1">
              <a:off x="10541515" y="4968881"/>
              <a:ext cx="77575" cy="94826"/>
            </a:xfrm>
            <a:custGeom>
              <a:avLst/>
              <a:gdLst>
                <a:gd name="connsiteX0" fmla="*/ 76404 w 77575"/>
                <a:gd name="connsiteY0" fmla="*/ 54498 h 94826"/>
                <a:gd name="connsiteX1" fmla="*/ 76404 w 77575"/>
                <a:gd name="connsiteY1" fmla="*/ -1409 h 94826"/>
                <a:gd name="connsiteX2" fmla="*/ 61190 w 77575"/>
                <a:gd name="connsiteY2" fmla="*/ -1409 h 94826"/>
                <a:gd name="connsiteX3" fmla="*/ 61190 w 77575"/>
                <a:gd name="connsiteY3" fmla="*/ 53995 h 94826"/>
                <a:gd name="connsiteX4" fmla="*/ 56057 w 77575"/>
                <a:gd name="connsiteY4" fmla="*/ 73654 h 94826"/>
                <a:gd name="connsiteX5" fmla="*/ 40685 w 77575"/>
                <a:gd name="connsiteY5" fmla="*/ 80189 h 94826"/>
                <a:gd name="connsiteX6" fmla="*/ 21238 w 77575"/>
                <a:gd name="connsiteY6" fmla="*/ 72331 h 94826"/>
                <a:gd name="connsiteX7" fmla="*/ 14121 w 77575"/>
                <a:gd name="connsiteY7" fmla="*/ 50926 h 94826"/>
                <a:gd name="connsiteX8" fmla="*/ 14121 w 77575"/>
                <a:gd name="connsiteY8" fmla="*/ -1409 h 94826"/>
                <a:gd name="connsiteX9" fmla="*/ -1172 w 77575"/>
                <a:gd name="connsiteY9" fmla="*/ -1409 h 94826"/>
                <a:gd name="connsiteX10" fmla="*/ -1172 w 77575"/>
                <a:gd name="connsiteY10" fmla="*/ 91195 h 94826"/>
                <a:gd name="connsiteX11" fmla="*/ 14121 w 77575"/>
                <a:gd name="connsiteY11" fmla="*/ 91195 h 94826"/>
                <a:gd name="connsiteX12" fmla="*/ 14121 w 77575"/>
                <a:gd name="connsiteY12" fmla="*/ 76802 h 94826"/>
                <a:gd name="connsiteX13" fmla="*/ 26979 w 77575"/>
                <a:gd name="connsiteY13" fmla="*/ 89290 h 94826"/>
                <a:gd name="connsiteX14" fmla="*/ 44072 w 77575"/>
                <a:gd name="connsiteY14" fmla="*/ 93418 h 94826"/>
                <a:gd name="connsiteX15" fmla="*/ 68202 w 77575"/>
                <a:gd name="connsiteY15" fmla="*/ 83549 h 94826"/>
                <a:gd name="connsiteX16" fmla="*/ 76404 w 77575"/>
                <a:gd name="connsiteY16" fmla="*/ 54498 h 9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75" h="94826">
                  <a:moveTo>
                    <a:pt x="76404" y="54498"/>
                  </a:moveTo>
                  <a:lnTo>
                    <a:pt x="76404" y="-1409"/>
                  </a:lnTo>
                  <a:lnTo>
                    <a:pt x="61190" y="-1409"/>
                  </a:lnTo>
                  <a:lnTo>
                    <a:pt x="61190" y="53995"/>
                  </a:lnTo>
                  <a:cubicBezTo>
                    <a:pt x="61190" y="62761"/>
                    <a:pt x="59479" y="69314"/>
                    <a:pt x="56057" y="73654"/>
                  </a:cubicBezTo>
                  <a:cubicBezTo>
                    <a:pt x="52635" y="78010"/>
                    <a:pt x="47511" y="80189"/>
                    <a:pt x="40685" y="80189"/>
                  </a:cubicBezTo>
                  <a:cubicBezTo>
                    <a:pt x="32465" y="80189"/>
                    <a:pt x="25983" y="77569"/>
                    <a:pt x="21238" y="72331"/>
                  </a:cubicBezTo>
                  <a:cubicBezTo>
                    <a:pt x="16493" y="67110"/>
                    <a:pt x="14121" y="59975"/>
                    <a:pt x="14121" y="50926"/>
                  </a:cubicBezTo>
                  <a:lnTo>
                    <a:pt x="14121" y="-1409"/>
                  </a:lnTo>
                  <a:lnTo>
                    <a:pt x="-1172" y="-1409"/>
                  </a:lnTo>
                  <a:lnTo>
                    <a:pt x="-1172" y="91195"/>
                  </a:lnTo>
                  <a:lnTo>
                    <a:pt x="14121" y="91195"/>
                  </a:lnTo>
                  <a:lnTo>
                    <a:pt x="14121" y="76802"/>
                  </a:lnTo>
                  <a:cubicBezTo>
                    <a:pt x="17772" y="82376"/>
                    <a:pt x="22058" y="86539"/>
                    <a:pt x="26979" y="89290"/>
                  </a:cubicBezTo>
                  <a:cubicBezTo>
                    <a:pt x="31918" y="92042"/>
                    <a:pt x="37616" y="93418"/>
                    <a:pt x="44072" y="93418"/>
                  </a:cubicBezTo>
                  <a:cubicBezTo>
                    <a:pt x="54708" y="93418"/>
                    <a:pt x="62751" y="90128"/>
                    <a:pt x="68202" y="83549"/>
                  </a:cubicBezTo>
                  <a:cubicBezTo>
                    <a:pt x="73670" y="76970"/>
                    <a:pt x="76404" y="67286"/>
                    <a:pt x="76404" y="54498"/>
                  </a:cubicBezTo>
                  <a:close/>
                </a:path>
              </a:pathLst>
            </a:custGeom>
            <a:solidFill>
              <a:srgbClr val="000000"/>
            </a:solidFill>
            <a:ln w="26" cap="flat">
              <a:noFill/>
              <a:prstDash val="solid"/>
              <a:round/>
            </a:ln>
          </p:spPr>
          <p:txBody>
            <a:bodyPr rtlCol="0" anchor="ctr"/>
            <a:lstStyle/>
            <a:p>
              <a:endParaRPr lang="en-GB"/>
            </a:p>
          </p:txBody>
        </p:sp>
        <p:sp>
          <p:nvSpPr>
            <p:cNvPr id="172" name="Freeform: Shape 171">
              <a:extLst>
                <a:ext uri="{FF2B5EF4-FFF2-40B4-BE49-F238E27FC236}">
                  <a16:creationId xmlns:a16="http://schemas.microsoft.com/office/drawing/2014/main" id="{67A57441-CA22-2C0B-87A5-F161CF984D2E}"/>
                </a:ext>
              </a:extLst>
            </p:cNvPr>
            <p:cNvSpPr/>
            <p:nvPr/>
          </p:nvSpPr>
          <p:spPr>
            <a:xfrm flipV="1">
              <a:off x="10638517" y="4971103"/>
              <a:ext cx="90117" cy="92604"/>
            </a:xfrm>
            <a:custGeom>
              <a:avLst/>
              <a:gdLst>
                <a:gd name="connsiteX0" fmla="*/ -1011 w 90117"/>
                <a:gd name="connsiteY0" fmla="*/ 91237 h 92604"/>
                <a:gd name="connsiteX1" fmla="*/ 15102 w 90117"/>
                <a:gd name="connsiteY1" fmla="*/ 91237 h 92604"/>
                <a:gd name="connsiteX2" fmla="*/ 44048 w 90117"/>
                <a:gd name="connsiteY2" fmla="*/ 13529 h 92604"/>
                <a:gd name="connsiteX3" fmla="*/ 72993 w 90117"/>
                <a:gd name="connsiteY3" fmla="*/ 91237 h 92604"/>
                <a:gd name="connsiteX4" fmla="*/ 89106 w 90117"/>
                <a:gd name="connsiteY4" fmla="*/ 91237 h 92604"/>
                <a:gd name="connsiteX5" fmla="*/ 54367 w 90117"/>
                <a:gd name="connsiteY5" fmla="*/ -1367 h 92604"/>
                <a:gd name="connsiteX6" fmla="*/ 33703 w 90117"/>
                <a:gd name="connsiteY6" fmla="*/ -1367 h 92604"/>
                <a:gd name="connsiteX7" fmla="*/ -1011 w 90117"/>
                <a:gd name="connsiteY7" fmla="*/ 91237 h 9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117" h="92604">
                  <a:moveTo>
                    <a:pt x="-1011" y="91237"/>
                  </a:moveTo>
                  <a:lnTo>
                    <a:pt x="15102" y="91237"/>
                  </a:lnTo>
                  <a:lnTo>
                    <a:pt x="44048" y="13529"/>
                  </a:lnTo>
                  <a:lnTo>
                    <a:pt x="72993" y="91237"/>
                  </a:lnTo>
                  <a:lnTo>
                    <a:pt x="89106" y="91237"/>
                  </a:lnTo>
                  <a:lnTo>
                    <a:pt x="54367" y="-1367"/>
                  </a:lnTo>
                  <a:lnTo>
                    <a:pt x="33703" y="-1367"/>
                  </a:lnTo>
                  <a:lnTo>
                    <a:pt x="-1011" y="91237"/>
                  </a:lnTo>
                  <a:close/>
                </a:path>
              </a:pathLst>
            </a:custGeom>
            <a:solidFill>
              <a:srgbClr val="000000"/>
            </a:solidFill>
            <a:ln w="26" cap="flat">
              <a:noFill/>
              <a:prstDash val="solid"/>
              <a:round/>
            </a:ln>
          </p:spPr>
          <p:txBody>
            <a:bodyPr rtlCol="0" anchor="ctr"/>
            <a:lstStyle/>
            <a:p>
              <a:endParaRPr lang="en-GB"/>
            </a:p>
          </p:txBody>
        </p:sp>
        <p:sp>
          <p:nvSpPr>
            <p:cNvPr id="173" name="Freeform: Shape 172">
              <a:extLst>
                <a:ext uri="{FF2B5EF4-FFF2-40B4-BE49-F238E27FC236}">
                  <a16:creationId xmlns:a16="http://schemas.microsoft.com/office/drawing/2014/main" id="{43112FBB-C6AE-5D4E-93F8-904E095FFD4A}"/>
                </a:ext>
              </a:extLst>
            </p:cNvPr>
            <p:cNvSpPr/>
            <p:nvPr/>
          </p:nvSpPr>
          <p:spPr>
            <a:xfrm flipV="1">
              <a:off x="10743015" y="4968881"/>
              <a:ext cx="85830" cy="97234"/>
            </a:xfrm>
            <a:custGeom>
              <a:avLst/>
              <a:gdLst>
                <a:gd name="connsiteX0" fmla="*/ 84748 w 85830"/>
                <a:gd name="connsiteY0" fmla="*/ 51157 h 97234"/>
                <a:gd name="connsiteX1" fmla="*/ 84748 w 85830"/>
                <a:gd name="connsiteY1" fmla="*/ 43722 h 97234"/>
                <a:gd name="connsiteX2" fmla="*/ 14792 w 85830"/>
                <a:gd name="connsiteY2" fmla="*/ 43722 h 97234"/>
                <a:gd name="connsiteX3" fmla="*/ 24264 w 85830"/>
                <a:gd name="connsiteY3" fmla="*/ 19777 h 97234"/>
                <a:gd name="connsiteX4" fmla="*/ 47865 w 85830"/>
                <a:gd name="connsiteY4" fmla="*/ 11548 h 97234"/>
                <a:gd name="connsiteX5" fmla="*/ 64851 w 85830"/>
                <a:gd name="connsiteY5" fmla="*/ 13692 h 97234"/>
                <a:gd name="connsiteX6" fmla="*/ 81202 w 85830"/>
                <a:gd name="connsiteY6" fmla="*/ 20147 h 97234"/>
                <a:gd name="connsiteX7" fmla="*/ 81202 w 85830"/>
                <a:gd name="connsiteY7" fmla="*/ 5754 h 97234"/>
                <a:gd name="connsiteX8" fmla="*/ 64401 w 85830"/>
                <a:gd name="connsiteY8" fmla="*/ 462 h 97234"/>
                <a:gd name="connsiteX9" fmla="*/ 46965 w 85830"/>
                <a:gd name="connsiteY9" fmla="*/ -1363 h 97234"/>
                <a:gd name="connsiteX10" fmla="*/ 11855 w 85830"/>
                <a:gd name="connsiteY10" fmla="*/ 11522 h 97234"/>
                <a:gd name="connsiteX11" fmla="*/ -1083 w 85830"/>
                <a:gd name="connsiteY11" fmla="*/ 46447 h 97234"/>
                <a:gd name="connsiteX12" fmla="*/ 11193 w 85830"/>
                <a:gd name="connsiteY12" fmla="*/ 82510 h 97234"/>
                <a:gd name="connsiteX13" fmla="*/ 44319 w 85830"/>
                <a:gd name="connsiteY13" fmla="*/ 95871 h 97234"/>
                <a:gd name="connsiteX14" fmla="*/ 73873 w 85830"/>
                <a:gd name="connsiteY14" fmla="*/ 83833 h 97234"/>
                <a:gd name="connsiteX15" fmla="*/ 84748 w 85830"/>
                <a:gd name="connsiteY15" fmla="*/ 51157 h 97234"/>
                <a:gd name="connsiteX16" fmla="*/ 69534 w 85830"/>
                <a:gd name="connsiteY16" fmla="*/ 55628 h 97234"/>
                <a:gd name="connsiteX17" fmla="*/ 62549 w 85830"/>
                <a:gd name="connsiteY17" fmla="*/ 75525 h 97234"/>
                <a:gd name="connsiteX18" fmla="*/ 44478 w 85830"/>
                <a:gd name="connsiteY18" fmla="*/ 82986 h 97234"/>
                <a:gd name="connsiteX19" fmla="*/ 24105 w 85830"/>
                <a:gd name="connsiteY19" fmla="*/ 75789 h 97234"/>
                <a:gd name="connsiteX20" fmla="*/ 15294 w 85830"/>
                <a:gd name="connsiteY20" fmla="*/ 55522 h 97234"/>
                <a:gd name="connsiteX21" fmla="*/ 69534 w 85830"/>
                <a:gd name="connsiteY21" fmla="*/ 55628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830" h="97234">
                  <a:moveTo>
                    <a:pt x="84748" y="51157"/>
                  </a:moveTo>
                  <a:lnTo>
                    <a:pt x="84748" y="43722"/>
                  </a:lnTo>
                  <a:lnTo>
                    <a:pt x="14792" y="43722"/>
                  </a:lnTo>
                  <a:cubicBezTo>
                    <a:pt x="15462" y="33244"/>
                    <a:pt x="18619" y="25263"/>
                    <a:pt x="24264" y="19777"/>
                  </a:cubicBezTo>
                  <a:cubicBezTo>
                    <a:pt x="29908" y="14291"/>
                    <a:pt x="37775" y="11548"/>
                    <a:pt x="47865" y="11548"/>
                  </a:cubicBezTo>
                  <a:cubicBezTo>
                    <a:pt x="53703" y="11548"/>
                    <a:pt x="59365" y="12263"/>
                    <a:pt x="64851" y="13692"/>
                  </a:cubicBezTo>
                  <a:cubicBezTo>
                    <a:pt x="70337" y="15120"/>
                    <a:pt x="75787" y="17272"/>
                    <a:pt x="81202" y="20147"/>
                  </a:cubicBezTo>
                  <a:lnTo>
                    <a:pt x="81202" y="5754"/>
                  </a:lnTo>
                  <a:cubicBezTo>
                    <a:pt x="75734" y="3443"/>
                    <a:pt x="70134" y="1680"/>
                    <a:pt x="64401" y="462"/>
                  </a:cubicBezTo>
                  <a:cubicBezTo>
                    <a:pt x="58668" y="-755"/>
                    <a:pt x="52857" y="-1363"/>
                    <a:pt x="46965" y="-1363"/>
                  </a:cubicBezTo>
                  <a:cubicBezTo>
                    <a:pt x="32184" y="-1363"/>
                    <a:pt x="20480" y="2932"/>
                    <a:pt x="11855" y="11522"/>
                  </a:cubicBezTo>
                  <a:cubicBezTo>
                    <a:pt x="3229" y="20130"/>
                    <a:pt x="-1083" y="31771"/>
                    <a:pt x="-1083" y="46447"/>
                  </a:cubicBezTo>
                  <a:cubicBezTo>
                    <a:pt x="-1083" y="61599"/>
                    <a:pt x="3009" y="73620"/>
                    <a:pt x="11193" y="82510"/>
                  </a:cubicBezTo>
                  <a:cubicBezTo>
                    <a:pt x="19378" y="91417"/>
                    <a:pt x="30420" y="95871"/>
                    <a:pt x="44319" y="95871"/>
                  </a:cubicBezTo>
                  <a:cubicBezTo>
                    <a:pt x="56772" y="95871"/>
                    <a:pt x="66624" y="91858"/>
                    <a:pt x="73873" y="83833"/>
                  </a:cubicBezTo>
                  <a:cubicBezTo>
                    <a:pt x="81123" y="75825"/>
                    <a:pt x="84748" y="64933"/>
                    <a:pt x="84748" y="51157"/>
                  </a:cubicBezTo>
                  <a:close/>
                  <a:moveTo>
                    <a:pt x="69534" y="55628"/>
                  </a:moveTo>
                  <a:cubicBezTo>
                    <a:pt x="69428" y="63936"/>
                    <a:pt x="67100" y="70568"/>
                    <a:pt x="62549" y="75525"/>
                  </a:cubicBezTo>
                  <a:cubicBezTo>
                    <a:pt x="57998" y="80499"/>
                    <a:pt x="51974" y="82986"/>
                    <a:pt x="44478" y="82986"/>
                  </a:cubicBezTo>
                  <a:cubicBezTo>
                    <a:pt x="35994" y="82986"/>
                    <a:pt x="29203" y="80587"/>
                    <a:pt x="24105" y="75789"/>
                  </a:cubicBezTo>
                  <a:cubicBezTo>
                    <a:pt x="19007" y="70992"/>
                    <a:pt x="16070" y="64236"/>
                    <a:pt x="15294" y="55522"/>
                  </a:cubicBezTo>
                  <a:lnTo>
                    <a:pt x="69534" y="55628"/>
                  </a:lnTo>
                  <a:close/>
                </a:path>
              </a:pathLst>
            </a:custGeom>
            <a:solidFill>
              <a:srgbClr val="000000"/>
            </a:solidFill>
            <a:ln w="26" cap="flat">
              <a:noFill/>
              <a:prstDash val="solid"/>
              <a:round/>
            </a:ln>
          </p:spPr>
          <p:txBody>
            <a:bodyPr rtlCol="0" anchor="ctr"/>
            <a:lstStyle/>
            <a:p>
              <a:endParaRPr lang="en-GB"/>
            </a:p>
          </p:txBody>
        </p:sp>
        <p:sp>
          <p:nvSpPr>
            <p:cNvPr id="174" name="Freeform: Shape 173">
              <a:extLst>
                <a:ext uri="{FF2B5EF4-FFF2-40B4-BE49-F238E27FC236}">
                  <a16:creationId xmlns:a16="http://schemas.microsoft.com/office/drawing/2014/main" id="{5F96C376-1ADA-6733-F917-5F897A562C91}"/>
                </a:ext>
              </a:extLst>
            </p:cNvPr>
            <p:cNvSpPr/>
            <p:nvPr/>
          </p:nvSpPr>
          <p:spPr>
            <a:xfrm flipV="1">
              <a:off x="10853810" y="4935040"/>
              <a:ext cx="15213" cy="128666"/>
            </a:xfrm>
            <a:custGeom>
              <a:avLst/>
              <a:gdLst>
                <a:gd name="connsiteX0" fmla="*/ 7 w 15213"/>
                <a:gd name="connsiteY0" fmla="*/ 126617 h 128666"/>
                <a:gd name="connsiteX1" fmla="*/ 15221 w 15213"/>
                <a:gd name="connsiteY1" fmla="*/ 126617 h 128666"/>
                <a:gd name="connsiteX2" fmla="*/ 15221 w 15213"/>
                <a:gd name="connsiteY2" fmla="*/ -2050 h 128666"/>
                <a:gd name="connsiteX3" fmla="*/ 7 w 15213"/>
                <a:gd name="connsiteY3" fmla="*/ -2050 h 128666"/>
                <a:gd name="connsiteX4" fmla="*/ 7 w 15213"/>
                <a:gd name="connsiteY4" fmla="*/ 126617 h 12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 h="128666">
                  <a:moveTo>
                    <a:pt x="7" y="126617"/>
                  </a:moveTo>
                  <a:lnTo>
                    <a:pt x="15221" y="126617"/>
                  </a:lnTo>
                  <a:lnTo>
                    <a:pt x="15221" y="-2050"/>
                  </a:lnTo>
                  <a:lnTo>
                    <a:pt x="7" y="-2050"/>
                  </a:lnTo>
                  <a:lnTo>
                    <a:pt x="7" y="126617"/>
                  </a:lnTo>
                  <a:close/>
                </a:path>
              </a:pathLst>
            </a:custGeom>
            <a:solidFill>
              <a:srgbClr val="000000"/>
            </a:solidFill>
            <a:ln w="26" cap="flat">
              <a:noFill/>
              <a:prstDash val="solid"/>
              <a:round/>
            </a:ln>
          </p:spPr>
          <p:txBody>
            <a:bodyPr rtlCol="0" anchor="ctr"/>
            <a:lstStyle/>
            <a:p>
              <a:endParaRPr lang="en-GB"/>
            </a:p>
          </p:txBody>
        </p:sp>
        <p:sp>
          <p:nvSpPr>
            <p:cNvPr id="175" name="Freeform: Shape 174">
              <a:extLst>
                <a:ext uri="{FF2B5EF4-FFF2-40B4-BE49-F238E27FC236}">
                  <a16:creationId xmlns:a16="http://schemas.microsoft.com/office/drawing/2014/main" id="{8B89FAD0-7FD3-79ED-7BB3-C9646A7CCE90}"/>
                </a:ext>
              </a:extLst>
            </p:cNvPr>
            <p:cNvSpPr/>
            <p:nvPr/>
          </p:nvSpPr>
          <p:spPr>
            <a:xfrm flipV="1">
              <a:off x="10894242" y="4968881"/>
              <a:ext cx="85010" cy="97234"/>
            </a:xfrm>
            <a:custGeom>
              <a:avLst/>
              <a:gdLst>
                <a:gd name="connsiteX0" fmla="*/ 41437 w 85010"/>
                <a:gd name="connsiteY0" fmla="*/ 82986 h 97234"/>
                <a:gd name="connsiteX1" fmla="*/ 22096 w 85010"/>
                <a:gd name="connsiteY1" fmla="*/ 73435 h 97234"/>
                <a:gd name="connsiteX2" fmla="*/ 14978 w 85010"/>
                <a:gd name="connsiteY2" fmla="*/ 47267 h 97234"/>
                <a:gd name="connsiteX3" fmla="*/ 22043 w 85010"/>
                <a:gd name="connsiteY3" fmla="*/ 21100 h 97234"/>
                <a:gd name="connsiteX4" fmla="*/ 41437 w 85010"/>
                <a:gd name="connsiteY4" fmla="*/ 11548 h 97234"/>
                <a:gd name="connsiteX5" fmla="*/ 60698 w 85010"/>
                <a:gd name="connsiteY5" fmla="*/ 21126 h 97234"/>
                <a:gd name="connsiteX6" fmla="*/ 67816 w 85010"/>
                <a:gd name="connsiteY6" fmla="*/ 47267 h 97234"/>
                <a:gd name="connsiteX7" fmla="*/ 60698 w 85010"/>
                <a:gd name="connsiteY7" fmla="*/ 73355 h 97234"/>
                <a:gd name="connsiteX8" fmla="*/ 41437 w 85010"/>
                <a:gd name="connsiteY8" fmla="*/ 82986 h 97234"/>
                <a:gd name="connsiteX9" fmla="*/ 41437 w 85010"/>
                <a:gd name="connsiteY9" fmla="*/ 95871 h 97234"/>
                <a:gd name="connsiteX10" fmla="*/ 72605 w 85010"/>
                <a:gd name="connsiteY10" fmla="*/ 82960 h 97234"/>
                <a:gd name="connsiteX11" fmla="*/ 83955 w 85010"/>
                <a:gd name="connsiteY11" fmla="*/ 47267 h 97234"/>
                <a:gd name="connsiteX12" fmla="*/ 72605 w 85010"/>
                <a:gd name="connsiteY12" fmla="*/ 11575 h 97234"/>
                <a:gd name="connsiteX13" fmla="*/ 41437 w 85010"/>
                <a:gd name="connsiteY13" fmla="*/ -1363 h 97234"/>
                <a:gd name="connsiteX14" fmla="*/ 10216 w 85010"/>
                <a:gd name="connsiteY14" fmla="*/ 11575 h 97234"/>
                <a:gd name="connsiteX15" fmla="*/ -1055 w 85010"/>
                <a:gd name="connsiteY15" fmla="*/ 47267 h 97234"/>
                <a:gd name="connsiteX16" fmla="*/ 10216 w 85010"/>
                <a:gd name="connsiteY16" fmla="*/ 82960 h 97234"/>
                <a:gd name="connsiteX17" fmla="*/ 41437 w 85010"/>
                <a:gd name="connsiteY17" fmla="*/ 95871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010" h="97234">
                  <a:moveTo>
                    <a:pt x="41437" y="82986"/>
                  </a:moveTo>
                  <a:cubicBezTo>
                    <a:pt x="33288" y="82986"/>
                    <a:pt x="26841" y="79802"/>
                    <a:pt x="22096" y="73435"/>
                  </a:cubicBezTo>
                  <a:cubicBezTo>
                    <a:pt x="17351" y="67067"/>
                    <a:pt x="14978" y="58345"/>
                    <a:pt x="14978" y="47267"/>
                  </a:cubicBezTo>
                  <a:cubicBezTo>
                    <a:pt x="14978" y="36190"/>
                    <a:pt x="17333" y="27468"/>
                    <a:pt x="22043" y="21100"/>
                  </a:cubicBezTo>
                  <a:cubicBezTo>
                    <a:pt x="26770" y="14732"/>
                    <a:pt x="33235" y="11548"/>
                    <a:pt x="41437" y="11548"/>
                  </a:cubicBezTo>
                  <a:cubicBezTo>
                    <a:pt x="49551" y="11548"/>
                    <a:pt x="55971" y="14741"/>
                    <a:pt x="60698" y="21126"/>
                  </a:cubicBezTo>
                  <a:cubicBezTo>
                    <a:pt x="65443" y="27529"/>
                    <a:pt x="67816" y="36243"/>
                    <a:pt x="67816" y="47267"/>
                  </a:cubicBezTo>
                  <a:cubicBezTo>
                    <a:pt x="67816" y="58239"/>
                    <a:pt x="65443" y="66935"/>
                    <a:pt x="60698" y="73355"/>
                  </a:cubicBezTo>
                  <a:cubicBezTo>
                    <a:pt x="55971" y="79776"/>
                    <a:pt x="49551" y="82986"/>
                    <a:pt x="41437" y="82986"/>
                  </a:cubicBezTo>
                  <a:close/>
                  <a:moveTo>
                    <a:pt x="41437" y="95871"/>
                  </a:moveTo>
                  <a:cubicBezTo>
                    <a:pt x="54666" y="95871"/>
                    <a:pt x="65055" y="91567"/>
                    <a:pt x="72605" y="82960"/>
                  </a:cubicBezTo>
                  <a:cubicBezTo>
                    <a:pt x="80172" y="74369"/>
                    <a:pt x="83955" y="62472"/>
                    <a:pt x="83955" y="47267"/>
                  </a:cubicBezTo>
                  <a:cubicBezTo>
                    <a:pt x="83955" y="32115"/>
                    <a:pt x="80172" y="20218"/>
                    <a:pt x="72605" y="11575"/>
                  </a:cubicBezTo>
                  <a:cubicBezTo>
                    <a:pt x="65055" y="2950"/>
                    <a:pt x="54666" y="-1363"/>
                    <a:pt x="41437" y="-1363"/>
                  </a:cubicBezTo>
                  <a:cubicBezTo>
                    <a:pt x="28155" y="-1363"/>
                    <a:pt x="17748" y="2950"/>
                    <a:pt x="10216" y="11575"/>
                  </a:cubicBezTo>
                  <a:cubicBezTo>
                    <a:pt x="2702" y="20218"/>
                    <a:pt x="-1055" y="32115"/>
                    <a:pt x="-1055" y="47267"/>
                  </a:cubicBezTo>
                  <a:cubicBezTo>
                    <a:pt x="-1055" y="62472"/>
                    <a:pt x="2702" y="74369"/>
                    <a:pt x="10216" y="82960"/>
                  </a:cubicBezTo>
                  <a:cubicBezTo>
                    <a:pt x="17748" y="91567"/>
                    <a:pt x="28155" y="95871"/>
                    <a:pt x="41437" y="95871"/>
                  </a:cubicBezTo>
                  <a:close/>
                </a:path>
              </a:pathLst>
            </a:custGeom>
            <a:solidFill>
              <a:srgbClr val="000000"/>
            </a:solidFill>
            <a:ln w="26" cap="flat">
              <a:noFill/>
              <a:prstDash val="solid"/>
              <a:round/>
            </a:ln>
          </p:spPr>
          <p:txBody>
            <a:bodyPr rtlCol="0" anchor="ctr"/>
            <a:lstStyle/>
            <a:p>
              <a:endParaRPr lang="en-GB"/>
            </a:p>
          </p:txBody>
        </p:sp>
        <p:sp>
          <p:nvSpPr>
            <p:cNvPr id="176" name="Freeform: Shape 175">
              <a:extLst>
                <a:ext uri="{FF2B5EF4-FFF2-40B4-BE49-F238E27FC236}">
                  <a16:creationId xmlns:a16="http://schemas.microsoft.com/office/drawing/2014/main" id="{D249ABC3-72FD-0D1D-FF24-4DEB4DAAF091}"/>
                </a:ext>
              </a:extLst>
            </p:cNvPr>
            <p:cNvSpPr/>
            <p:nvPr/>
          </p:nvSpPr>
          <p:spPr>
            <a:xfrm flipV="1">
              <a:off x="11003874" y="4968881"/>
              <a:ext cx="82867" cy="130042"/>
            </a:xfrm>
            <a:custGeom>
              <a:avLst/>
              <a:gdLst>
                <a:gd name="connsiteX0" fmla="*/ 14059 w 82867"/>
                <a:gd name="connsiteY0" fmla="*/ 48365 h 130042"/>
                <a:gd name="connsiteX1" fmla="*/ 14059 w 82867"/>
                <a:gd name="connsiteY1" fmla="*/ -742 h 130042"/>
                <a:gd name="connsiteX2" fmla="*/ -1234 w 82867"/>
                <a:gd name="connsiteY2" fmla="*/ -742 h 130042"/>
                <a:gd name="connsiteX3" fmla="*/ -1234 w 82867"/>
                <a:gd name="connsiteY3" fmla="*/ 127078 h 130042"/>
                <a:gd name="connsiteX4" fmla="*/ 14059 w 82867"/>
                <a:gd name="connsiteY4" fmla="*/ 127078 h 130042"/>
                <a:gd name="connsiteX5" fmla="*/ 14059 w 82867"/>
                <a:gd name="connsiteY5" fmla="*/ 113029 h 130042"/>
                <a:gd name="connsiteX6" fmla="*/ 26177 w 82867"/>
                <a:gd name="connsiteY6" fmla="*/ 125279 h 130042"/>
                <a:gd name="connsiteX7" fmla="*/ 43666 w 82867"/>
                <a:gd name="connsiteY7" fmla="*/ 129301 h 130042"/>
                <a:gd name="connsiteX8" fmla="*/ 71077 w 82867"/>
                <a:gd name="connsiteY8" fmla="*/ 115913 h 130042"/>
                <a:gd name="connsiteX9" fmla="*/ 81634 w 82867"/>
                <a:gd name="connsiteY9" fmla="*/ 80697 h 130042"/>
                <a:gd name="connsiteX10" fmla="*/ 71077 w 82867"/>
                <a:gd name="connsiteY10" fmla="*/ 45454 h 130042"/>
                <a:gd name="connsiteX11" fmla="*/ 43666 w 82867"/>
                <a:gd name="connsiteY11" fmla="*/ 32067 h 130042"/>
                <a:gd name="connsiteX12" fmla="*/ 26177 w 82867"/>
                <a:gd name="connsiteY12" fmla="*/ 36088 h 130042"/>
                <a:gd name="connsiteX13" fmla="*/ 14059 w 82867"/>
                <a:gd name="connsiteY13" fmla="*/ 48365 h 130042"/>
                <a:gd name="connsiteX14" fmla="*/ 65838 w 82867"/>
                <a:gd name="connsiteY14" fmla="*/ 80697 h 130042"/>
                <a:gd name="connsiteX15" fmla="*/ 58932 w 82867"/>
                <a:gd name="connsiteY15" fmla="*/ 107023 h 130042"/>
                <a:gd name="connsiteX16" fmla="*/ 39962 w 82867"/>
                <a:gd name="connsiteY16" fmla="*/ 116574 h 130042"/>
                <a:gd name="connsiteX17" fmla="*/ 20965 w 82867"/>
                <a:gd name="connsiteY17" fmla="*/ 107023 h 130042"/>
                <a:gd name="connsiteX18" fmla="*/ 14059 w 82867"/>
                <a:gd name="connsiteY18" fmla="*/ 80697 h 130042"/>
                <a:gd name="connsiteX19" fmla="*/ 20965 w 82867"/>
                <a:gd name="connsiteY19" fmla="*/ 54371 h 130042"/>
                <a:gd name="connsiteX20" fmla="*/ 39962 w 82867"/>
                <a:gd name="connsiteY20" fmla="*/ 44819 h 130042"/>
                <a:gd name="connsiteX21" fmla="*/ 58932 w 82867"/>
                <a:gd name="connsiteY21" fmla="*/ 54371 h 130042"/>
                <a:gd name="connsiteX22" fmla="*/ 65838 w 82867"/>
                <a:gd name="connsiteY22" fmla="*/ 80697 h 13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867" h="130042">
                  <a:moveTo>
                    <a:pt x="14059" y="48365"/>
                  </a:moveTo>
                  <a:lnTo>
                    <a:pt x="14059" y="-742"/>
                  </a:lnTo>
                  <a:lnTo>
                    <a:pt x="-1234" y="-742"/>
                  </a:lnTo>
                  <a:lnTo>
                    <a:pt x="-1234" y="127078"/>
                  </a:lnTo>
                  <a:lnTo>
                    <a:pt x="14059" y="127078"/>
                  </a:lnTo>
                  <a:lnTo>
                    <a:pt x="14059" y="113029"/>
                  </a:lnTo>
                  <a:cubicBezTo>
                    <a:pt x="17269" y="118532"/>
                    <a:pt x="21309" y="122616"/>
                    <a:pt x="26177" y="125279"/>
                  </a:cubicBezTo>
                  <a:cubicBezTo>
                    <a:pt x="31063" y="127960"/>
                    <a:pt x="36893" y="129301"/>
                    <a:pt x="43666" y="129301"/>
                  </a:cubicBezTo>
                  <a:cubicBezTo>
                    <a:pt x="54920" y="129301"/>
                    <a:pt x="64057" y="124838"/>
                    <a:pt x="71077" y="115913"/>
                  </a:cubicBezTo>
                  <a:cubicBezTo>
                    <a:pt x="78115" y="106988"/>
                    <a:pt x="81634" y="95249"/>
                    <a:pt x="81634" y="80697"/>
                  </a:cubicBezTo>
                  <a:cubicBezTo>
                    <a:pt x="81634" y="66145"/>
                    <a:pt x="78115" y="54397"/>
                    <a:pt x="71077" y="45454"/>
                  </a:cubicBezTo>
                  <a:cubicBezTo>
                    <a:pt x="64057" y="36529"/>
                    <a:pt x="54920" y="32067"/>
                    <a:pt x="43666" y="32067"/>
                  </a:cubicBezTo>
                  <a:cubicBezTo>
                    <a:pt x="36893" y="32067"/>
                    <a:pt x="31063" y="33407"/>
                    <a:pt x="26177" y="36088"/>
                  </a:cubicBezTo>
                  <a:cubicBezTo>
                    <a:pt x="21309" y="38769"/>
                    <a:pt x="17269" y="42862"/>
                    <a:pt x="14059" y="48365"/>
                  </a:cubicBezTo>
                  <a:close/>
                  <a:moveTo>
                    <a:pt x="65838" y="80697"/>
                  </a:moveTo>
                  <a:cubicBezTo>
                    <a:pt x="65838" y="91880"/>
                    <a:pt x="63536" y="100655"/>
                    <a:pt x="58932" y="107023"/>
                  </a:cubicBezTo>
                  <a:cubicBezTo>
                    <a:pt x="54329" y="113391"/>
                    <a:pt x="48005" y="116574"/>
                    <a:pt x="39962" y="116574"/>
                  </a:cubicBezTo>
                  <a:cubicBezTo>
                    <a:pt x="31901" y="116574"/>
                    <a:pt x="25568" y="113391"/>
                    <a:pt x="20965" y="107023"/>
                  </a:cubicBezTo>
                  <a:cubicBezTo>
                    <a:pt x="16361" y="100655"/>
                    <a:pt x="14059" y="91880"/>
                    <a:pt x="14059" y="80697"/>
                  </a:cubicBezTo>
                  <a:cubicBezTo>
                    <a:pt x="14059" y="69514"/>
                    <a:pt x="16361" y="60739"/>
                    <a:pt x="20965" y="54371"/>
                  </a:cubicBezTo>
                  <a:cubicBezTo>
                    <a:pt x="25568" y="48003"/>
                    <a:pt x="31901" y="44819"/>
                    <a:pt x="39962" y="44819"/>
                  </a:cubicBezTo>
                  <a:cubicBezTo>
                    <a:pt x="48005" y="44819"/>
                    <a:pt x="54329" y="48003"/>
                    <a:pt x="58932" y="54371"/>
                  </a:cubicBezTo>
                  <a:cubicBezTo>
                    <a:pt x="63536" y="60739"/>
                    <a:pt x="65838" y="69514"/>
                    <a:pt x="65838" y="80697"/>
                  </a:cubicBezTo>
                  <a:close/>
                </a:path>
              </a:pathLst>
            </a:custGeom>
            <a:solidFill>
              <a:srgbClr val="000000"/>
            </a:solidFill>
            <a:ln w="26" cap="flat">
              <a:noFill/>
              <a:prstDash val="solid"/>
              <a:round/>
            </a:ln>
          </p:spPr>
          <p:txBody>
            <a:bodyPr rtlCol="0" anchor="ctr"/>
            <a:lstStyle/>
            <a:p>
              <a:endParaRPr lang="en-GB"/>
            </a:p>
          </p:txBody>
        </p:sp>
        <p:sp>
          <p:nvSpPr>
            <p:cNvPr id="177" name="Freeform: Shape 176">
              <a:extLst>
                <a:ext uri="{FF2B5EF4-FFF2-40B4-BE49-F238E27FC236}">
                  <a16:creationId xmlns:a16="http://schemas.microsoft.com/office/drawing/2014/main" id="{A7F36F0D-43C8-232B-A932-1357745D631C}"/>
                </a:ext>
              </a:extLst>
            </p:cNvPr>
            <p:cNvSpPr/>
            <p:nvPr/>
          </p:nvSpPr>
          <p:spPr>
            <a:xfrm flipV="1">
              <a:off x="11105329" y="4968881"/>
              <a:ext cx="85830" cy="97234"/>
            </a:xfrm>
            <a:custGeom>
              <a:avLst/>
              <a:gdLst>
                <a:gd name="connsiteX0" fmla="*/ 84778 w 85830"/>
                <a:gd name="connsiteY0" fmla="*/ 51157 h 97234"/>
                <a:gd name="connsiteX1" fmla="*/ 84778 w 85830"/>
                <a:gd name="connsiteY1" fmla="*/ 43722 h 97234"/>
                <a:gd name="connsiteX2" fmla="*/ 14822 w 85830"/>
                <a:gd name="connsiteY2" fmla="*/ 43722 h 97234"/>
                <a:gd name="connsiteX3" fmla="*/ 24294 w 85830"/>
                <a:gd name="connsiteY3" fmla="*/ 19777 h 97234"/>
                <a:gd name="connsiteX4" fmla="*/ 47895 w 85830"/>
                <a:gd name="connsiteY4" fmla="*/ 11548 h 97234"/>
                <a:gd name="connsiteX5" fmla="*/ 64881 w 85830"/>
                <a:gd name="connsiteY5" fmla="*/ 13692 h 97234"/>
                <a:gd name="connsiteX6" fmla="*/ 81232 w 85830"/>
                <a:gd name="connsiteY6" fmla="*/ 20147 h 97234"/>
                <a:gd name="connsiteX7" fmla="*/ 81232 w 85830"/>
                <a:gd name="connsiteY7" fmla="*/ 5754 h 97234"/>
                <a:gd name="connsiteX8" fmla="*/ 64431 w 85830"/>
                <a:gd name="connsiteY8" fmla="*/ 462 h 97234"/>
                <a:gd name="connsiteX9" fmla="*/ 46995 w 85830"/>
                <a:gd name="connsiteY9" fmla="*/ -1363 h 97234"/>
                <a:gd name="connsiteX10" fmla="*/ 11885 w 85830"/>
                <a:gd name="connsiteY10" fmla="*/ 11522 h 97234"/>
                <a:gd name="connsiteX11" fmla="*/ -1053 w 85830"/>
                <a:gd name="connsiteY11" fmla="*/ 46447 h 97234"/>
                <a:gd name="connsiteX12" fmla="*/ 11223 w 85830"/>
                <a:gd name="connsiteY12" fmla="*/ 82510 h 97234"/>
                <a:gd name="connsiteX13" fmla="*/ 44349 w 85830"/>
                <a:gd name="connsiteY13" fmla="*/ 95871 h 97234"/>
                <a:gd name="connsiteX14" fmla="*/ 73903 w 85830"/>
                <a:gd name="connsiteY14" fmla="*/ 83833 h 97234"/>
                <a:gd name="connsiteX15" fmla="*/ 84778 w 85830"/>
                <a:gd name="connsiteY15" fmla="*/ 51157 h 97234"/>
                <a:gd name="connsiteX16" fmla="*/ 69564 w 85830"/>
                <a:gd name="connsiteY16" fmla="*/ 55628 h 97234"/>
                <a:gd name="connsiteX17" fmla="*/ 62579 w 85830"/>
                <a:gd name="connsiteY17" fmla="*/ 75525 h 97234"/>
                <a:gd name="connsiteX18" fmla="*/ 44508 w 85830"/>
                <a:gd name="connsiteY18" fmla="*/ 82986 h 97234"/>
                <a:gd name="connsiteX19" fmla="*/ 24135 w 85830"/>
                <a:gd name="connsiteY19" fmla="*/ 75789 h 97234"/>
                <a:gd name="connsiteX20" fmla="*/ 15324 w 85830"/>
                <a:gd name="connsiteY20" fmla="*/ 55522 h 97234"/>
                <a:gd name="connsiteX21" fmla="*/ 69564 w 85830"/>
                <a:gd name="connsiteY21" fmla="*/ 55628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830" h="97234">
                  <a:moveTo>
                    <a:pt x="84778" y="51157"/>
                  </a:moveTo>
                  <a:lnTo>
                    <a:pt x="84778" y="43722"/>
                  </a:lnTo>
                  <a:lnTo>
                    <a:pt x="14822" y="43722"/>
                  </a:lnTo>
                  <a:cubicBezTo>
                    <a:pt x="15492" y="33244"/>
                    <a:pt x="18649" y="25263"/>
                    <a:pt x="24294" y="19777"/>
                  </a:cubicBezTo>
                  <a:cubicBezTo>
                    <a:pt x="29938" y="14291"/>
                    <a:pt x="37805" y="11548"/>
                    <a:pt x="47895" y="11548"/>
                  </a:cubicBezTo>
                  <a:cubicBezTo>
                    <a:pt x="53733" y="11548"/>
                    <a:pt x="59395" y="12263"/>
                    <a:pt x="64881" y="13692"/>
                  </a:cubicBezTo>
                  <a:cubicBezTo>
                    <a:pt x="70366" y="15120"/>
                    <a:pt x="75817" y="17272"/>
                    <a:pt x="81232" y="20147"/>
                  </a:cubicBezTo>
                  <a:lnTo>
                    <a:pt x="81232" y="5754"/>
                  </a:lnTo>
                  <a:cubicBezTo>
                    <a:pt x="75764" y="3443"/>
                    <a:pt x="70164" y="1680"/>
                    <a:pt x="64431" y="462"/>
                  </a:cubicBezTo>
                  <a:cubicBezTo>
                    <a:pt x="58698" y="-755"/>
                    <a:pt x="52887" y="-1363"/>
                    <a:pt x="46995" y="-1363"/>
                  </a:cubicBezTo>
                  <a:cubicBezTo>
                    <a:pt x="32214" y="-1363"/>
                    <a:pt x="20510" y="2932"/>
                    <a:pt x="11885" y="11522"/>
                  </a:cubicBezTo>
                  <a:cubicBezTo>
                    <a:pt x="3259" y="20130"/>
                    <a:pt x="-1053" y="31771"/>
                    <a:pt x="-1053" y="46447"/>
                  </a:cubicBezTo>
                  <a:cubicBezTo>
                    <a:pt x="-1053" y="61599"/>
                    <a:pt x="3039" y="73620"/>
                    <a:pt x="11223" y="82510"/>
                  </a:cubicBezTo>
                  <a:cubicBezTo>
                    <a:pt x="19408" y="91417"/>
                    <a:pt x="30450" y="95871"/>
                    <a:pt x="44349" y="95871"/>
                  </a:cubicBezTo>
                  <a:cubicBezTo>
                    <a:pt x="56802" y="95871"/>
                    <a:pt x="66654" y="91858"/>
                    <a:pt x="73903" y="83833"/>
                  </a:cubicBezTo>
                  <a:cubicBezTo>
                    <a:pt x="81153" y="75825"/>
                    <a:pt x="84778" y="64933"/>
                    <a:pt x="84778" y="51157"/>
                  </a:cubicBezTo>
                  <a:close/>
                  <a:moveTo>
                    <a:pt x="69564" y="55628"/>
                  </a:moveTo>
                  <a:cubicBezTo>
                    <a:pt x="69458" y="63936"/>
                    <a:pt x="67130" y="70568"/>
                    <a:pt x="62579" y="75525"/>
                  </a:cubicBezTo>
                  <a:cubicBezTo>
                    <a:pt x="58028" y="80499"/>
                    <a:pt x="52004" y="82986"/>
                    <a:pt x="44508" y="82986"/>
                  </a:cubicBezTo>
                  <a:cubicBezTo>
                    <a:pt x="36024" y="82986"/>
                    <a:pt x="29233" y="80587"/>
                    <a:pt x="24135" y="75789"/>
                  </a:cubicBezTo>
                  <a:cubicBezTo>
                    <a:pt x="19037" y="70992"/>
                    <a:pt x="16100" y="64236"/>
                    <a:pt x="15324" y="55522"/>
                  </a:cubicBezTo>
                  <a:lnTo>
                    <a:pt x="69564" y="55628"/>
                  </a:lnTo>
                  <a:close/>
                </a:path>
              </a:pathLst>
            </a:custGeom>
            <a:solidFill>
              <a:srgbClr val="000000"/>
            </a:solidFill>
            <a:ln w="26" cap="flat">
              <a:noFill/>
              <a:prstDash val="solid"/>
              <a:round/>
            </a:ln>
          </p:spPr>
          <p:txBody>
            <a:bodyPr rtlCol="0" anchor="ctr"/>
            <a:lstStyle/>
            <a:p>
              <a:endParaRPr lang="en-GB"/>
            </a:p>
          </p:txBody>
        </p:sp>
      </p:grpSp>
      <p:grpSp>
        <p:nvGrpSpPr>
          <p:cNvPr id="178" name="Graphic 8">
            <a:extLst>
              <a:ext uri="{FF2B5EF4-FFF2-40B4-BE49-F238E27FC236}">
                <a16:creationId xmlns:a16="http://schemas.microsoft.com/office/drawing/2014/main" id="{A8A9D93C-F9D6-48EB-F89F-A2D3A173D10A}"/>
              </a:ext>
            </a:extLst>
          </p:cNvPr>
          <p:cNvGrpSpPr/>
          <p:nvPr/>
        </p:nvGrpSpPr>
        <p:grpSpPr>
          <a:xfrm>
            <a:off x="9933322" y="5344290"/>
            <a:ext cx="348423" cy="128084"/>
            <a:chOff x="9934373" y="4580519"/>
            <a:chExt cx="348423" cy="128084"/>
          </a:xfrm>
          <a:solidFill>
            <a:srgbClr val="000000"/>
          </a:solidFill>
        </p:grpSpPr>
        <p:sp>
          <p:nvSpPr>
            <p:cNvPr id="179" name="Freeform: Shape 178">
              <a:extLst>
                <a:ext uri="{FF2B5EF4-FFF2-40B4-BE49-F238E27FC236}">
                  <a16:creationId xmlns:a16="http://schemas.microsoft.com/office/drawing/2014/main" id="{26B507D6-1A07-D576-251F-406F5BE68BF4}"/>
                </a:ext>
              </a:extLst>
            </p:cNvPr>
            <p:cNvSpPr/>
            <p:nvPr/>
          </p:nvSpPr>
          <p:spPr>
            <a:xfrm flipV="1">
              <a:off x="9934373" y="4582742"/>
              <a:ext cx="73501" cy="123454"/>
            </a:xfrm>
            <a:custGeom>
              <a:avLst/>
              <a:gdLst>
                <a:gd name="connsiteX0" fmla="*/ 1140 w 73501"/>
                <a:gd name="connsiteY0" fmla="*/ 12069 h 123454"/>
                <a:gd name="connsiteX1" fmla="*/ 28419 w 73501"/>
                <a:gd name="connsiteY1" fmla="*/ 12069 h 123454"/>
                <a:gd name="connsiteX2" fmla="*/ 28419 w 73501"/>
                <a:gd name="connsiteY2" fmla="*/ 106261 h 123454"/>
                <a:gd name="connsiteX3" fmla="*/ -1268 w 73501"/>
                <a:gd name="connsiteY3" fmla="*/ 100307 h 123454"/>
                <a:gd name="connsiteX4" fmla="*/ -1268 w 73501"/>
                <a:gd name="connsiteY4" fmla="*/ 115521 h 123454"/>
                <a:gd name="connsiteX5" fmla="*/ 28260 w 73501"/>
                <a:gd name="connsiteY5" fmla="*/ 121474 h 123454"/>
                <a:gd name="connsiteX6" fmla="*/ 44955 w 73501"/>
                <a:gd name="connsiteY6" fmla="*/ 121474 h 123454"/>
                <a:gd name="connsiteX7" fmla="*/ 44955 w 73501"/>
                <a:gd name="connsiteY7" fmla="*/ 12069 h 123454"/>
                <a:gd name="connsiteX8" fmla="*/ 72234 w 73501"/>
                <a:gd name="connsiteY8" fmla="*/ 12069 h 123454"/>
                <a:gd name="connsiteX9" fmla="*/ 72234 w 73501"/>
                <a:gd name="connsiteY9" fmla="*/ -1981 h 123454"/>
                <a:gd name="connsiteX10" fmla="*/ 1140 w 73501"/>
                <a:gd name="connsiteY10" fmla="*/ -1981 h 123454"/>
                <a:gd name="connsiteX11" fmla="*/ 1140 w 73501"/>
                <a:gd name="connsiteY11" fmla="*/ 12069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01" h="123454">
                  <a:moveTo>
                    <a:pt x="1140" y="12069"/>
                  </a:moveTo>
                  <a:lnTo>
                    <a:pt x="28419" y="12069"/>
                  </a:lnTo>
                  <a:lnTo>
                    <a:pt x="28419" y="106261"/>
                  </a:lnTo>
                  <a:lnTo>
                    <a:pt x="-1268" y="100307"/>
                  </a:lnTo>
                  <a:lnTo>
                    <a:pt x="-1268" y="115521"/>
                  </a:lnTo>
                  <a:lnTo>
                    <a:pt x="28260" y="121474"/>
                  </a:lnTo>
                  <a:lnTo>
                    <a:pt x="44955" y="121474"/>
                  </a:lnTo>
                  <a:lnTo>
                    <a:pt x="44955" y="12069"/>
                  </a:lnTo>
                  <a:lnTo>
                    <a:pt x="72234" y="12069"/>
                  </a:lnTo>
                  <a:lnTo>
                    <a:pt x="72234" y="-1981"/>
                  </a:lnTo>
                  <a:lnTo>
                    <a:pt x="1140" y="-1981"/>
                  </a:lnTo>
                  <a:lnTo>
                    <a:pt x="1140" y="12069"/>
                  </a:lnTo>
                  <a:close/>
                </a:path>
              </a:pathLst>
            </a:custGeom>
            <a:solidFill>
              <a:srgbClr val="000000"/>
            </a:solidFill>
            <a:ln w="26" cap="flat">
              <a:noFill/>
              <a:prstDash val="solid"/>
              <a:round/>
            </a:ln>
          </p:spPr>
          <p:txBody>
            <a:bodyPr rtlCol="0" anchor="ctr"/>
            <a:lstStyle/>
            <a:p>
              <a:endParaRPr lang="en-GB"/>
            </a:p>
          </p:txBody>
        </p:sp>
        <p:sp>
          <p:nvSpPr>
            <p:cNvPr id="180" name="Freeform: Shape 179">
              <a:extLst>
                <a:ext uri="{FF2B5EF4-FFF2-40B4-BE49-F238E27FC236}">
                  <a16:creationId xmlns:a16="http://schemas.microsoft.com/office/drawing/2014/main" id="{79774CC5-B9F2-FB86-5137-4B77AE589131}"/>
                </a:ext>
              </a:extLst>
            </p:cNvPr>
            <p:cNvSpPr/>
            <p:nvPr/>
          </p:nvSpPr>
          <p:spPr>
            <a:xfrm flipV="1">
              <a:off x="10037398" y="4582742"/>
              <a:ext cx="79375" cy="123454"/>
            </a:xfrm>
            <a:custGeom>
              <a:avLst/>
              <a:gdLst>
                <a:gd name="connsiteX0" fmla="*/ -1192 w 79375"/>
                <a:gd name="connsiteY0" fmla="*/ 121474 h 123454"/>
                <a:gd name="connsiteX1" fmla="*/ 78183 w 79375"/>
                <a:gd name="connsiteY1" fmla="*/ 121474 h 123454"/>
                <a:gd name="connsiteX2" fmla="*/ 78183 w 79375"/>
                <a:gd name="connsiteY2" fmla="*/ 114357 h 123454"/>
                <a:gd name="connsiteX3" fmla="*/ 33363 w 79375"/>
                <a:gd name="connsiteY3" fmla="*/ -1981 h 123454"/>
                <a:gd name="connsiteX4" fmla="*/ 15927 w 79375"/>
                <a:gd name="connsiteY4" fmla="*/ -1981 h 123454"/>
                <a:gd name="connsiteX5" fmla="*/ 58101 w 79375"/>
                <a:gd name="connsiteY5" fmla="*/ 107398 h 123454"/>
                <a:gd name="connsiteX6" fmla="*/ -1192 w 79375"/>
                <a:gd name="connsiteY6" fmla="*/ 107398 h 123454"/>
                <a:gd name="connsiteX7" fmla="*/ -1192 w 79375"/>
                <a:gd name="connsiteY7" fmla="*/ 121474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75" h="123454">
                  <a:moveTo>
                    <a:pt x="-1192" y="121474"/>
                  </a:moveTo>
                  <a:lnTo>
                    <a:pt x="78183" y="121474"/>
                  </a:lnTo>
                  <a:lnTo>
                    <a:pt x="78183" y="114357"/>
                  </a:lnTo>
                  <a:lnTo>
                    <a:pt x="33363" y="-1981"/>
                  </a:lnTo>
                  <a:lnTo>
                    <a:pt x="15927" y="-1981"/>
                  </a:lnTo>
                  <a:lnTo>
                    <a:pt x="58101" y="107398"/>
                  </a:lnTo>
                  <a:lnTo>
                    <a:pt x="-1192" y="107398"/>
                  </a:lnTo>
                  <a:lnTo>
                    <a:pt x="-1192" y="121474"/>
                  </a:lnTo>
                  <a:close/>
                </a:path>
              </a:pathLst>
            </a:custGeom>
            <a:solidFill>
              <a:srgbClr val="000000"/>
            </a:solidFill>
            <a:ln w="26" cap="flat">
              <a:noFill/>
              <a:prstDash val="solid"/>
              <a:round/>
            </a:ln>
          </p:spPr>
          <p:txBody>
            <a:bodyPr rtlCol="0" anchor="ctr"/>
            <a:lstStyle/>
            <a:p>
              <a:endParaRPr lang="en-GB"/>
            </a:p>
          </p:txBody>
        </p:sp>
        <p:sp>
          <p:nvSpPr>
            <p:cNvPr id="181" name="Freeform: Shape 180">
              <a:extLst>
                <a:ext uri="{FF2B5EF4-FFF2-40B4-BE49-F238E27FC236}">
                  <a16:creationId xmlns:a16="http://schemas.microsoft.com/office/drawing/2014/main" id="{65402561-6E52-DA3A-F826-6DD18311C59D}"/>
                </a:ext>
              </a:extLst>
            </p:cNvPr>
            <p:cNvSpPr/>
            <p:nvPr/>
          </p:nvSpPr>
          <p:spPr>
            <a:xfrm flipV="1">
              <a:off x="10140582" y="4580519"/>
              <a:ext cx="142213" cy="128084"/>
            </a:xfrm>
            <a:custGeom>
              <a:avLst/>
              <a:gdLst>
                <a:gd name="connsiteX0" fmla="*/ 111575 w 142213"/>
                <a:gd name="connsiteY0" fmla="*/ 54750 h 128084"/>
                <a:gd name="connsiteX1" fmla="*/ 100277 w 142213"/>
                <a:gd name="connsiteY1" fmla="*/ 48638 h 128084"/>
                <a:gd name="connsiteX2" fmla="*/ 96202 w 142213"/>
                <a:gd name="connsiteY2" fmla="*/ 31599 h 128084"/>
                <a:gd name="connsiteX3" fmla="*/ 100277 w 142213"/>
                <a:gd name="connsiteY3" fmla="*/ 14692 h 128084"/>
                <a:gd name="connsiteX4" fmla="*/ 111575 w 142213"/>
                <a:gd name="connsiteY4" fmla="*/ 8527 h 128084"/>
                <a:gd name="connsiteX5" fmla="*/ 122687 w 142213"/>
                <a:gd name="connsiteY5" fmla="*/ 14692 h 128084"/>
                <a:gd name="connsiteX6" fmla="*/ 126788 w 142213"/>
                <a:gd name="connsiteY6" fmla="*/ 31599 h 128084"/>
                <a:gd name="connsiteX7" fmla="*/ 122687 w 142213"/>
                <a:gd name="connsiteY7" fmla="*/ 48585 h 128084"/>
                <a:gd name="connsiteX8" fmla="*/ 111575 w 142213"/>
                <a:gd name="connsiteY8" fmla="*/ 54750 h 128084"/>
                <a:gd name="connsiteX9" fmla="*/ 111575 w 142213"/>
                <a:gd name="connsiteY9" fmla="*/ 65254 h 128084"/>
                <a:gd name="connsiteX10" fmla="*/ 132318 w 142213"/>
                <a:gd name="connsiteY10" fmla="*/ 56152 h 128084"/>
                <a:gd name="connsiteX11" fmla="*/ 140017 w 142213"/>
                <a:gd name="connsiteY11" fmla="*/ 31599 h 128084"/>
                <a:gd name="connsiteX12" fmla="*/ 132291 w 142213"/>
                <a:gd name="connsiteY12" fmla="*/ 7072 h 128084"/>
                <a:gd name="connsiteX13" fmla="*/ 111575 w 142213"/>
                <a:gd name="connsiteY13" fmla="*/ -1977 h 128084"/>
                <a:gd name="connsiteX14" fmla="*/ 90646 w 142213"/>
                <a:gd name="connsiteY14" fmla="*/ 7072 h 128084"/>
                <a:gd name="connsiteX15" fmla="*/ 82973 w 142213"/>
                <a:gd name="connsiteY15" fmla="*/ 31599 h 128084"/>
                <a:gd name="connsiteX16" fmla="*/ 90699 w 142213"/>
                <a:gd name="connsiteY16" fmla="*/ 56205 h 128084"/>
                <a:gd name="connsiteX17" fmla="*/ 111575 w 142213"/>
                <a:gd name="connsiteY17" fmla="*/ 65254 h 128084"/>
                <a:gd name="connsiteX18" fmla="*/ 26246 w 142213"/>
                <a:gd name="connsiteY18" fmla="*/ 115604 h 128084"/>
                <a:gd name="connsiteX19" fmla="*/ 15028 w 142213"/>
                <a:gd name="connsiteY19" fmla="*/ 109439 h 128084"/>
                <a:gd name="connsiteX20" fmla="*/ 10954 w 142213"/>
                <a:gd name="connsiteY20" fmla="*/ 92532 h 128084"/>
                <a:gd name="connsiteX21" fmla="*/ 15002 w 142213"/>
                <a:gd name="connsiteY21" fmla="*/ 75493 h 128084"/>
                <a:gd name="connsiteX22" fmla="*/ 26246 w 142213"/>
                <a:gd name="connsiteY22" fmla="*/ 69381 h 128084"/>
                <a:gd name="connsiteX23" fmla="*/ 37518 w 142213"/>
                <a:gd name="connsiteY23" fmla="*/ 75493 h 128084"/>
                <a:gd name="connsiteX24" fmla="*/ 41619 w 142213"/>
                <a:gd name="connsiteY24" fmla="*/ 92532 h 128084"/>
                <a:gd name="connsiteX25" fmla="*/ 37491 w 142213"/>
                <a:gd name="connsiteY25" fmla="*/ 109386 h 128084"/>
                <a:gd name="connsiteX26" fmla="*/ 26246 w 142213"/>
                <a:gd name="connsiteY26" fmla="*/ 115604 h 128084"/>
                <a:gd name="connsiteX27" fmla="*/ 100912 w 142213"/>
                <a:gd name="connsiteY27" fmla="*/ 126108 h 128084"/>
                <a:gd name="connsiteX28" fmla="*/ 114141 w 142213"/>
                <a:gd name="connsiteY28" fmla="*/ 126108 h 128084"/>
                <a:gd name="connsiteX29" fmla="*/ 36909 w 142213"/>
                <a:gd name="connsiteY29" fmla="*/ -1977 h 128084"/>
                <a:gd name="connsiteX30" fmla="*/ 23680 w 142213"/>
                <a:gd name="connsiteY30" fmla="*/ -1977 h 128084"/>
                <a:gd name="connsiteX31" fmla="*/ 100912 w 142213"/>
                <a:gd name="connsiteY31" fmla="*/ 126108 h 128084"/>
                <a:gd name="connsiteX32" fmla="*/ 26246 w 142213"/>
                <a:gd name="connsiteY32" fmla="*/ 126108 h 128084"/>
                <a:gd name="connsiteX33" fmla="*/ 47069 w 142213"/>
                <a:gd name="connsiteY33" fmla="*/ 117059 h 128084"/>
                <a:gd name="connsiteX34" fmla="*/ 54848 w 142213"/>
                <a:gd name="connsiteY34" fmla="*/ 92532 h 128084"/>
                <a:gd name="connsiteX35" fmla="*/ 47122 w 142213"/>
                <a:gd name="connsiteY35" fmla="*/ 67899 h 128084"/>
                <a:gd name="connsiteX36" fmla="*/ 26246 w 142213"/>
                <a:gd name="connsiteY36" fmla="*/ 58877 h 128084"/>
                <a:gd name="connsiteX37" fmla="*/ 5450 w 142213"/>
                <a:gd name="connsiteY37" fmla="*/ 67926 h 128084"/>
                <a:gd name="connsiteX38" fmla="*/ -2196 w 142213"/>
                <a:gd name="connsiteY38" fmla="*/ 92532 h 128084"/>
                <a:gd name="connsiteX39" fmla="*/ 5477 w 142213"/>
                <a:gd name="connsiteY39" fmla="*/ 117006 h 128084"/>
                <a:gd name="connsiteX40" fmla="*/ 26246 w 142213"/>
                <a:gd name="connsiteY40" fmla="*/ 126108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213" h="128084">
                  <a:moveTo>
                    <a:pt x="111575" y="54750"/>
                  </a:moveTo>
                  <a:cubicBezTo>
                    <a:pt x="106777" y="54750"/>
                    <a:pt x="103011" y="52712"/>
                    <a:pt x="100277" y="48638"/>
                  </a:cubicBezTo>
                  <a:cubicBezTo>
                    <a:pt x="97560" y="44563"/>
                    <a:pt x="96202" y="38883"/>
                    <a:pt x="96202" y="31599"/>
                  </a:cubicBezTo>
                  <a:cubicBezTo>
                    <a:pt x="96202" y="24437"/>
                    <a:pt x="97560" y="18802"/>
                    <a:pt x="100277" y="14692"/>
                  </a:cubicBezTo>
                  <a:cubicBezTo>
                    <a:pt x="103011" y="10582"/>
                    <a:pt x="106777" y="8527"/>
                    <a:pt x="111575" y="8527"/>
                  </a:cubicBezTo>
                  <a:cubicBezTo>
                    <a:pt x="116266" y="8527"/>
                    <a:pt x="119971" y="10582"/>
                    <a:pt x="122687" y="14692"/>
                  </a:cubicBezTo>
                  <a:cubicBezTo>
                    <a:pt x="125421" y="18802"/>
                    <a:pt x="126788" y="24437"/>
                    <a:pt x="126788" y="31599"/>
                  </a:cubicBezTo>
                  <a:cubicBezTo>
                    <a:pt x="126788" y="38830"/>
                    <a:pt x="125421" y="44493"/>
                    <a:pt x="122687" y="48585"/>
                  </a:cubicBezTo>
                  <a:cubicBezTo>
                    <a:pt x="119971" y="52695"/>
                    <a:pt x="116266" y="54750"/>
                    <a:pt x="111575" y="54750"/>
                  </a:cubicBezTo>
                  <a:close/>
                  <a:moveTo>
                    <a:pt x="111575" y="65254"/>
                  </a:moveTo>
                  <a:cubicBezTo>
                    <a:pt x="120288" y="65254"/>
                    <a:pt x="127203" y="62220"/>
                    <a:pt x="132318" y="56152"/>
                  </a:cubicBezTo>
                  <a:cubicBezTo>
                    <a:pt x="137451" y="50102"/>
                    <a:pt x="140017" y="41917"/>
                    <a:pt x="140017" y="31599"/>
                  </a:cubicBezTo>
                  <a:cubicBezTo>
                    <a:pt x="140017" y="21298"/>
                    <a:pt x="137442" y="13122"/>
                    <a:pt x="132291" y="7072"/>
                  </a:cubicBezTo>
                  <a:cubicBezTo>
                    <a:pt x="127141" y="1039"/>
                    <a:pt x="120235" y="-1977"/>
                    <a:pt x="111575" y="-1977"/>
                  </a:cubicBezTo>
                  <a:cubicBezTo>
                    <a:pt x="102755" y="-1977"/>
                    <a:pt x="95779" y="1039"/>
                    <a:pt x="90646" y="7072"/>
                  </a:cubicBezTo>
                  <a:cubicBezTo>
                    <a:pt x="85531" y="13122"/>
                    <a:pt x="82973" y="21298"/>
                    <a:pt x="82973" y="31599"/>
                  </a:cubicBezTo>
                  <a:cubicBezTo>
                    <a:pt x="82973" y="41970"/>
                    <a:pt x="85548" y="50172"/>
                    <a:pt x="90699" y="56205"/>
                  </a:cubicBezTo>
                  <a:cubicBezTo>
                    <a:pt x="95850" y="62237"/>
                    <a:pt x="102808" y="65254"/>
                    <a:pt x="111575" y="65254"/>
                  </a:cubicBezTo>
                  <a:close/>
                  <a:moveTo>
                    <a:pt x="26246" y="115604"/>
                  </a:moveTo>
                  <a:cubicBezTo>
                    <a:pt x="21502" y="115604"/>
                    <a:pt x="17762" y="113549"/>
                    <a:pt x="15028" y="109439"/>
                  </a:cubicBezTo>
                  <a:cubicBezTo>
                    <a:pt x="12312" y="105347"/>
                    <a:pt x="10954" y="99711"/>
                    <a:pt x="10954" y="92532"/>
                  </a:cubicBezTo>
                  <a:cubicBezTo>
                    <a:pt x="10954" y="85265"/>
                    <a:pt x="12303" y="79585"/>
                    <a:pt x="15002" y="75493"/>
                  </a:cubicBezTo>
                  <a:cubicBezTo>
                    <a:pt x="17700" y="71418"/>
                    <a:pt x="21449" y="69381"/>
                    <a:pt x="26246" y="69381"/>
                  </a:cubicBezTo>
                  <a:cubicBezTo>
                    <a:pt x="31044" y="69381"/>
                    <a:pt x="34801" y="71418"/>
                    <a:pt x="37518" y="75493"/>
                  </a:cubicBezTo>
                  <a:cubicBezTo>
                    <a:pt x="40252" y="79585"/>
                    <a:pt x="41619" y="85265"/>
                    <a:pt x="41619" y="92532"/>
                  </a:cubicBezTo>
                  <a:cubicBezTo>
                    <a:pt x="41619" y="99641"/>
                    <a:pt x="40243" y="105259"/>
                    <a:pt x="37491" y="109386"/>
                  </a:cubicBezTo>
                  <a:cubicBezTo>
                    <a:pt x="34740" y="113531"/>
                    <a:pt x="30991" y="115604"/>
                    <a:pt x="26246" y="115604"/>
                  </a:cubicBezTo>
                  <a:close/>
                  <a:moveTo>
                    <a:pt x="100912" y="126108"/>
                  </a:moveTo>
                  <a:lnTo>
                    <a:pt x="114141" y="126108"/>
                  </a:lnTo>
                  <a:lnTo>
                    <a:pt x="36909" y="-1977"/>
                  </a:lnTo>
                  <a:lnTo>
                    <a:pt x="23680" y="-1977"/>
                  </a:lnTo>
                  <a:lnTo>
                    <a:pt x="100912" y="126108"/>
                  </a:lnTo>
                  <a:close/>
                  <a:moveTo>
                    <a:pt x="26246" y="126108"/>
                  </a:moveTo>
                  <a:cubicBezTo>
                    <a:pt x="34960" y="126108"/>
                    <a:pt x="41901" y="123092"/>
                    <a:pt x="47069" y="117059"/>
                  </a:cubicBezTo>
                  <a:cubicBezTo>
                    <a:pt x="52255" y="111027"/>
                    <a:pt x="54848" y="102851"/>
                    <a:pt x="54848" y="92532"/>
                  </a:cubicBezTo>
                  <a:cubicBezTo>
                    <a:pt x="54848" y="82125"/>
                    <a:pt x="52273" y="73914"/>
                    <a:pt x="47122" y="67899"/>
                  </a:cubicBezTo>
                  <a:cubicBezTo>
                    <a:pt x="41971" y="61885"/>
                    <a:pt x="35013" y="58877"/>
                    <a:pt x="26246" y="58877"/>
                  </a:cubicBezTo>
                  <a:cubicBezTo>
                    <a:pt x="17480" y="58877"/>
                    <a:pt x="10548" y="61893"/>
                    <a:pt x="5450" y="67926"/>
                  </a:cubicBezTo>
                  <a:cubicBezTo>
                    <a:pt x="353" y="73976"/>
                    <a:pt x="-2196" y="82178"/>
                    <a:pt x="-2196" y="92532"/>
                  </a:cubicBezTo>
                  <a:cubicBezTo>
                    <a:pt x="-2196" y="102798"/>
                    <a:pt x="361" y="110956"/>
                    <a:pt x="5477" y="117006"/>
                  </a:cubicBezTo>
                  <a:cubicBezTo>
                    <a:pt x="10610" y="123074"/>
                    <a:pt x="17533" y="126108"/>
                    <a:pt x="26246" y="126108"/>
                  </a:cubicBezTo>
                  <a:close/>
                </a:path>
              </a:pathLst>
            </a:custGeom>
            <a:solidFill>
              <a:srgbClr val="000000"/>
            </a:solidFill>
            <a:ln w="26" cap="flat">
              <a:noFill/>
              <a:prstDash val="solid"/>
              <a:round/>
            </a:ln>
          </p:spPr>
          <p:txBody>
            <a:bodyPr rtlCol="0" anchor="ctr"/>
            <a:lstStyle/>
            <a:p>
              <a:endParaRPr lang="en-GB"/>
            </a:p>
          </p:txBody>
        </p:sp>
      </p:grpSp>
      <p:grpSp>
        <p:nvGrpSpPr>
          <p:cNvPr id="182" name="Graphic 8">
            <a:extLst>
              <a:ext uri="{FF2B5EF4-FFF2-40B4-BE49-F238E27FC236}">
                <a16:creationId xmlns:a16="http://schemas.microsoft.com/office/drawing/2014/main" id="{0CB9AE29-BB35-3278-FF60-3B96E9D3246C}"/>
              </a:ext>
            </a:extLst>
          </p:cNvPr>
          <p:cNvGrpSpPr/>
          <p:nvPr/>
        </p:nvGrpSpPr>
        <p:grpSpPr>
          <a:xfrm>
            <a:off x="11128665" y="4059870"/>
            <a:ext cx="887134" cy="131074"/>
            <a:chOff x="11129716" y="3296099"/>
            <a:chExt cx="887134" cy="131074"/>
          </a:xfrm>
          <a:solidFill>
            <a:srgbClr val="000000"/>
          </a:solidFill>
        </p:grpSpPr>
        <p:sp>
          <p:nvSpPr>
            <p:cNvPr id="183" name="Freeform: Shape 182">
              <a:extLst>
                <a:ext uri="{FF2B5EF4-FFF2-40B4-BE49-F238E27FC236}">
                  <a16:creationId xmlns:a16="http://schemas.microsoft.com/office/drawing/2014/main" id="{CE94B925-DAC5-6DDA-64A6-8219B86D2742}"/>
                </a:ext>
              </a:extLst>
            </p:cNvPr>
            <p:cNvSpPr/>
            <p:nvPr/>
          </p:nvSpPr>
          <p:spPr>
            <a:xfrm flipV="1">
              <a:off x="11129716" y="3301312"/>
              <a:ext cx="113109" cy="123454"/>
            </a:xfrm>
            <a:custGeom>
              <a:avLst/>
              <a:gdLst>
                <a:gd name="connsiteX0" fmla="*/ 45860 w 113109"/>
                <a:gd name="connsiteY0" fmla="*/ -2086 h 123454"/>
                <a:gd name="connsiteX1" fmla="*/ -1263 w 113109"/>
                <a:gd name="connsiteY1" fmla="*/ 121368 h 123454"/>
                <a:gd name="connsiteX2" fmla="*/ 16173 w 113109"/>
                <a:gd name="connsiteY2" fmla="*/ 121368 h 123454"/>
                <a:gd name="connsiteX3" fmla="*/ 55305 w 113109"/>
                <a:gd name="connsiteY3" fmla="*/ 17440 h 123454"/>
                <a:gd name="connsiteX4" fmla="*/ 94490 w 113109"/>
                <a:gd name="connsiteY4" fmla="*/ 121368 h 123454"/>
                <a:gd name="connsiteX5" fmla="*/ 111847 w 113109"/>
                <a:gd name="connsiteY5" fmla="*/ 121368 h 123454"/>
                <a:gd name="connsiteX6" fmla="*/ 64804 w 113109"/>
                <a:gd name="connsiteY6" fmla="*/ -2086 h 123454"/>
                <a:gd name="connsiteX7" fmla="*/ 45860 w 113109"/>
                <a:gd name="connsiteY7" fmla="*/ -2086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09" h="123454">
                  <a:moveTo>
                    <a:pt x="45860" y="-2086"/>
                  </a:moveTo>
                  <a:lnTo>
                    <a:pt x="-1263" y="121368"/>
                  </a:lnTo>
                  <a:lnTo>
                    <a:pt x="16173" y="121368"/>
                  </a:lnTo>
                  <a:lnTo>
                    <a:pt x="55305" y="17440"/>
                  </a:lnTo>
                  <a:lnTo>
                    <a:pt x="94490" y="121368"/>
                  </a:lnTo>
                  <a:lnTo>
                    <a:pt x="111847" y="121368"/>
                  </a:lnTo>
                  <a:lnTo>
                    <a:pt x="64804" y="-2086"/>
                  </a:lnTo>
                  <a:lnTo>
                    <a:pt x="45860" y="-2086"/>
                  </a:lnTo>
                  <a:close/>
                </a:path>
              </a:pathLst>
            </a:custGeom>
            <a:solidFill>
              <a:srgbClr val="000000"/>
            </a:solidFill>
            <a:ln w="26" cap="flat">
              <a:noFill/>
              <a:prstDash val="solid"/>
              <a:round/>
            </a:ln>
          </p:spPr>
          <p:txBody>
            <a:bodyPr rtlCol="0" anchor="ctr"/>
            <a:lstStyle/>
            <a:p>
              <a:endParaRPr lang="en-GB"/>
            </a:p>
          </p:txBody>
        </p:sp>
        <p:sp>
          <p:nvSpPr>
            <p:cNvPr id="184" name="Freeform: Shape 183">
              <a:extLst>
                <a:ext uri="{FF2B5EF4-FFF2-40B4-BE49-F238E27FC236}">
                  <a16:creationId xmlns:a16="http://schemas.microsoft.com/office/drawing/2014/main" id="{25439F2B-C818-1377-41AB-1AB6EC193249}"/>
                </a:ext>
              </a:extLst>
            </p:cNvPr>
            <p:cNvSpPr/>
            <p:nvPr/>
          </p:nvSpPr>
          <p:spPr>
            <a:xfrm flipV="1">
              <a:off x="11240447" y="3329939"/>
              <a:ext cx="85830" cy="97234"/>
            </a:xfrm>
            <a:custGeom>
              <a:avLst/>
              <a:gdLst>
                <a:gd name="connsiteX0" fmla="*/ 84789 w 85830"/>
                <a:gd name="connsiteY0" fmla="*/ 51021 h 97234"/>
                <a:gd name="connsiteX1" fmla="*/ 84789 w 85830"/>
                <a:gd name="connsiteY1" fmla="*/ 43586 h 97234"/>
                <a:gd name="connsiteX2" fmla="*/ 14833 w 85830"/>
                <a:gd name="connsiteY2" fmla="*/ 43586 h 97234"/>
                <a:gd name="connsiteX3" fmla="*/ 24305 w 85830"/>
                <a:gd name="connsiteY3" fmla="*/ 19642 h 97234"/>
                <a:gd name="connsiteX4" fmla="*/ 47906 w 85830"/>
                <a:gd name="connsiteY4" fmla="*/ 11413 h 97234"/>
                <a:gd name="connsiteX5" fmla="*/ 64892 w 85830"/>
                <a:gd name="connsiteY5" fmla="*/ 13556 h 97234"/>
                <a:gd name="connsiteX6" fmla="*/ 81243 w 85830"/>
                <a:gd name="connsiteY6" fmla="*/ 20012 h 97234"/>
                <a:gd name="connsiteX7" fmla="*/ 81243 w 85830"/>
                <a:gd name="connsiteY7" fmla="*/ 5619 h 97234"/>
                <a:gd name="connsiteX8" fmla="*/ 64442 w 85830"/>
                <a:gd name="connsiteY8" fmla="*/ 327 h 97234"/>
                <a:gd name="connsiteX9" fmla="*/ 47006 w 85830"/>
                <a:gd name="connsiteY9" fmla="*/ -1499 h 97234"/>
                <a:gd name="connsiteX10" fmla="*/ 11896 w 85830"/>
                <a:gd name="connsiteY10" fmla="*/ 11387 h 97234"/>
                <a:gd name="connsiteX11" fmla="*/ -1042 w 85830"/>
                <a:gd name="connsiteY11" fmla="*/ 46312 h 97234"/>
                <a:gd name="connsiteX12" fmla="*/ 11235 w 85830"/>
                <a:gd name="connsiteY12" fmla="*/ 82374 h 97234"/>
                <a:gd name="connsiteX13" fmla="*/ 44360 w 85830"/>
                <a:gd name="connsiteY13" fmla="*/ 95736 h 97234"/>
                <a:gd name="connsiteX14" fmla="*/ 73914 w 85830"/>
                <a:gd name="connsiteY14" fmla="*/ 83697 h 97234"/>
                <a:gd name="connsiteX15" fmla="*/ 84789 w 85830"/>
                <a:gd name="connsiteY15" fmla="*/ 51021 h 97234"/>
                <a:gd name="connsiteX16" fmla="*/ 69575 w 85830"/>
                <a:gd name="connsiteY16" fmla="*/ 55493 h 97234"/>
                <a:gd name="connsiteX17" fmla="*/ 62590 w 85830"/>
                <a:gd name="connsiteY17" fmla="*/ 75389 h 97234"/>
                <a:gd name="connsiteX18" fmla="*/ 44519 w 85830"/>
                <a:gd name="connsiteY18" fmla="*/ 82851 h 97234"/>
                <a:gd name="connsiteX19" fmla="*/ 24146 w 85830"/>
                <a:gd name="connsiteY19" fmla="*/ 75654 h 97234"/>
                <a:gd name="connsiteX20" fmla="*/ 15336 w 85830"/>
                <a:gd name="connsiteY20" fmla="*/ 55387 h 97234"/>
                <a:gd name="connsiteX21" fmla="*/ 69575 w 85830"/>
                <a:gd name="connsiteY21" fmla="*/ 55493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830" h="97234">
                  <a:moveTo>
                    <a:pt x="84789" y="51021"/>
                  </a:moveTo>
                  <a:lnTo>
                    <a:pt x="84789" y="43586"/>
                  </a:lnTo>
                  <a:lnTo>
                    <a:pt x="14833" y="43586"/>
                  </a:lnTo>
                  <a:cubicBezTo>
                    <a:pt x="15503" y="33109"/>
                    <a:pt x="18661" y="25127"/>
                    <a:pt x="24305" y="19642"/>
                  </a:cubicBezTo>
                  <a:cubicBezTo>
                    <a:pt x="29949" y="14156"/>
                    <a:pt x="37816" y="11413"/>
                    <a:pt x="47906" y="11413"/>
                  </a:cubicBezTo>
                  <a:cubicBezTo>
                    <a:pt x="53744" y="11413"/>
                    <a:pt x="59406" y="12127"/>
                    <a:pt x="64892" y="13556"/>
                  </a:cubicBezTo>
                  <a:cubicBezTo>
                    <a:pt x="70378" y="14985"/>
                    <a:pt x="75828" y="17137"/>
                    <a:pt x="81243" y="20012"/>
                  </a:cubicBezTo>
                  <a:lnTo>
                    <a:pt x="81243" y="5619"/>
                  </a:lnTo>
                  <a:cubicBezTo>
                    <a:pt x="75775" y="3308"/>
                    <a:pt x="70175" y="1544"/>
                    <a:pt x="64442" y="327"/>
                  </a:cubicBezTo>
                  <a:cubicBezTo>
                    <a:pt x="58710" y="-890"/>
                    <a:pt x="52898" y="-1499"/>
                    <a:pt x="47006" y="-1499"/>
                  </a:cubicBezTo>
                  <a:cubicBezTo>
                    <a:pt x="32225" y="-1499"/>
                    <a:pt x="20521" y="2796"/>
                    <a:pt x="11896" y="11387"/>
                  </a:cubicBezTo>
                  <a:cubicBezTo>
                    <a:pt x="3271" y="19994"/>
                    <a:pt x="-1042" y="31636"/>
                    <a:pt x="-1042" y="46312"/>
                  </a:cubicBezTo>
                  <a:cubicBezTo>
                    <a:pt x="-1042" y="61463"/>
                    <a:pt x="3050" y="73484"/>
                    <a:pt x="11235" y="82374"/>
                  </a:cubicBezTo>
                  <a:cubicBezTo>
                    <a:pt x="19419" y="91282"/>
                    <a:pt x="30461" y="95736"/>
                    <a:pt x="44360" y="95736"/>
                  </a:cubicBezTo>
                  <a:cubicBezTo>
                    <a:pt x="56814" y="95736"/>
                    <a:pt x="66665" y="91723"/>
                    <a:pt x="73914" y="83697"/>
                  </a:cubicBezTo>
                  <a:cubicBezTo>
                    <a:pt x="81164" y="75689"/>
                    <a:pt x="84789" y="64797"/>
                    <a:pt x="84789" y="51021"/>
                  </a:cubicBezTo>
                  <a:close/>
                  <a:moveTo>
                    <a:pt x="69575" y="55493"/>
                  </a:moveTo>
                  <a:cubicBezTo>
                    <a:pt x="69469" y="63800"/>
                    <a:pt x="67141" y="70433"/>
                    <a:pt x="62590" y="75389"/>
                  </a:cubicBezTo>
                  <a:cubicBezTo>
                    <a:pt x="58039" y="80363"/>
                    <a:pt x="52016" y="82851"/>
                    <a:pt x="44519" y="82851"/>
                  </a:cubicBezTo>
                  <a:cubicBezTo>
                    <a:pt x="36035" y="82851"/>
                    <a:pt x="29244" y="80452"/>
                    <a:pt x="24146" y="75654"/>
                  </a:cubicBezTo>
                  <a:cubicBezTo>
                    <a:pt x="19048" y="70856"/>
                    <a:pt x="16112" y="64100"/>
                    <a:pt x="15336" y="55387"/>
                  </a:cubicBezTo>
                  <a:lnTo>
                    <a:pt x="69575" y="55493"/>
                  </a:lnTo>
                  <a:close/>
                </a:path>
              </a:pathLst>
            </a:custGeom>
            <a:solidFill>
              <a:srgbClr val="000000"/>
            </a:solidFill>
            <a:ln w="26" cap="flat">
              <a:noFill/>
              <a:prstDash val="solid"/>
              <a:round/>
            </a:ln>
          </p:spPr>
          <p:txBody>
            <a:bodyPr rtlCol="0" anchor="ctr"/>
            <a:lstStyle/>
            <a:p>
              <a:endParaRPr lang="en-GB"/>
            </a:p>
          </p:txBody>
        </p:sp>
        <p:sp>
          <p:nvSpPr>
            <p:cNvPr id="185" name="Freeform: Shape 184">
              <a:extLst>
                <a:ext uri="{FF2B5EF4-FFF2-40B4-BE49-F238E27FC236}">
                  <a16:creationId xmlns:a16="http://schemas.microsoft.com/office/drawing/2014/main" id="{781E2B98-6E48-E0C5-A39B-BFEF4156C3EC}"/>
                </a:ext>
              </a:extLst>
            </p:cNvPr>
            <p:cNvSpPr/>
            <p:nvPr/>
          </p:nvSpPr>
          <p:spPr>
            <a:xfrm flipV="1">
              <a:off x="11350660" y="3329939"/>
              <a:ext cx="77575" cy="94826"/>
            </a:xfrm>
            <a:custGeom>
              <a:avLst/>
              <a:gdLst>
                <a:gd name="connsiteX0" fmla="*/ 76470 w 77575"/>
                <a:gd name="connsiteY0" fmla="*/ 54362 h 94826"/>
                <a:gd name="connsiteX1" fmla="*/ 76470 w 77575"/>
                <a:gd name="connsiteY1" fmla="*/ -1544 h 94826"/>
                <a:gd name="connsiteX2" fmla="*/ 61257 w 77575"/>
                <a:gd name="connsiteY2" fmla="*/ -1544 h 94826"/>
                <a:gd name="connsiteX3" fmla="*/ 61257 w 77575"/>
                <a:gd name="connsiteY3" fmla="*/ 53859 h 94826"/>
                <a:gd name="connsiteX4" fmla="*/ 56124 w 77575"/>
                <a:gd name="connsiteY4" fmla="*/ 73518 h 94826"/>
                <a:gd name="connsiteX5" fmla="*/ 40752 w 77575"/>
                <a:gd name="connsiteY5" fmla="*/ 80053 h 94826"/>
                <a:gd name="connsiteX6" fmla="*/ 21305 w 77575"/>
                <a:gd name="connsiteY6" fmla="*/ 72195 h 94826"/>
                <a:gd name="connsiteX7" fmla="*/ 14188 w 77575"/>
                <a:gd name="connsiteY7" fmla="*/ 50790 h 94826"/>
                <a:gd name="connsiteX8" fmla="*/ 14188 w 77575"/>
                <a:gd name="connsiteY8" fmla="*/ -1544 h 94826"/>
                <a:gd name="connsiteX9" fmla="*/ -1105 w 77575"/>
                <a:gd name="connsiteY9" fmla="*/ -1544 h 94826"/>
                <a:gd name="connsiteX10" fmla="*/ -1105 w 77575"/>
                <a:gd name="connsiteY10" fmla="*/ 91060 h 94826"/>
                <a:gd name="connsiteX11" fmla="*/ 14188 w 77575"/>
                <a:gd name="connsiteY11" fmla="*/ 91060 h 94826"/>
                <a:gd name="connsiteX12" fmla="*/ 14188 w 77575"/>
                <a:gd name="connsiteY12" fmla="*/ 76667 h 94826"/>
                <a:gd name="connsiteX13" fmla="*/ 27046 w 77575"/>
                <a:gd name="connsiteY13" fmla="*/ 89155 h 94826"/>
                <a:gd name="connsiteX14" fmla="*/ 44138 w 77575"/>
                <a:gd name="connsiteY14" fmla="*/ 93282 h 94826"/>
                <a:gd name="connsiteX15" fmla="*/ 68268 w 77575"/>
                <a:gd name="connsiteY15" fmla="*/ 83413 h 94826"/>
                <a:gd name="connsiteX16" fmla="*/ 76470 w 77575"/>
                <a:gd name="connsiteY16" fmla="*/ 54362 h 9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75" h="94826">
                  <a:moveTo>
                    <a:pt x="76470" y="54362"/>
                  </a:moveTo>
                  <a:lnTo>
                    <a:pt x="76470" y="-1544"/>
                  </a:lnTo>
                  <a:lnTo>
                    <a:pt x="61257" y="-1544"/>
                  </a:lnTo>
                  <a:lnTo>
                    <a:pt x="61257" y="53859"/>
                  </a:lnTo>
                  <a:cubicBezTo>
                    <a:pt x="61257" y="62626"/>
                    <a:pt x="59546" y="69179"/>
                    <a:pt x="56124" y="73518"/>
                  </a:cubicBezTo>
                  <a:cubicBezTo>
                    <a:pt x="52702" y="77875"/>
                    <a:pt x="47578" y="80053"/>
                    <a:pt x="40752" y="80053"/>
                  </a:cubicBezTo>
                  <a:cubicBezTo>
                    <a:pt x="32532" y="80053"/>
                    <a:pt x="26050" y="77434"/>
                    <a:pt x="21305" y="72195"/>
                  </a:cubicBezTo>
                  <a:cubicBezTo>
                    <a:pt x="16560" y="66974"/>
                    <a:pt x="14188" y="59839"/>
                    <a:pt x="14188" y="50790"/>
                  </a:cubicBezTo>
                  <a:lnTo>
                    <a:pt x="14188" y="-1544"/>
                  </a:lnTo>
                  <a:lnTo>
                    <a:pt x="-1105" y="-1544"/>
                  </a:lnTo>
                  <a:lnTo>
                    <a:pt x="-1105" y="91060"/>
                  </a:lnTo>
                  <a:lnTo>
                    <a:pt x="14188" y="91060"/>
                  </a:lnTo>
                  <a:lnTo>
                    <a:pt x="14188" y="76667"/>
                  </a:lnTo>
                  <a:cubicBezTo>
                    <a:pt x="17839" y="82241"/>
                    <a:pt x="22125" y="86403"/>
                    <a:pt x="27046" y="89155"/>
                  </a:cubicBezTo>
                  <a:cubicBezTo>
                    <a:pt x="31985" y="91907"/>
                    <a:pt x="37683" y="93282"/>
                    <a:pt x="44138" y="93282"/>
                  </a:cubicBezTo>
                  <a:cubicBezTo>
                    <a:pt x="54775" y="93282"/>
                    <a:pt x="62818" y="89993"/>
                    <a:pt x="68268" y="83413"/>
                  </a:cubicBezTo>
                  <a:cubicBezTo>
                    <a:pt x="73737" y="76834"/>
                    <a:pt x="76470" y="67150"/>
                    <a:pt x="76470" y="54362"/>
                  </a:cubicBezTo>
                  <a:close/>
                </a:path>
              </a:pathLst>
            </a:custGeom>
            <a:solidFill>
              <a:srgbClr val="000000"/>
            </a:solidFill>
            <a:ln w="26" cap="flat">
              <a:noFill/>
              <a:prstDash val="solid"/>
              <a:round/>
            </a:ln>
          </p:spPr>
          <p:txBody>
            <a:bodyPr rtlCol="0" anchor="ctr"/>
            <a:lstStyle/>
            <a:p>
              <a:endParaRPr lang="en-GB"/>
            </a:p>
          </p:txBody>
        </p:sp>
        <p:sp>
          <p:nvSpPr>
            <p:cNvPr id="186" name="Freeform: Shape 185">
              <a:extLst>
                <a:ext uri="{FF2B5EF4-FFF2-40B4-BE49-F238E27FC236}">
                  <a16:creationId xmlns:a16="http://schemas.microsoft.com/office/drawing/2014/main" id="{9A6CCFA3-5295-9DE7-CD4A-A7D25D3790E9}"/>
                </a:ext>
              </a:extLst>
            </p:cNvPr>
            <p:cNvSpPr/>
            <p:nvPr/>
          </p:nvSpPr>
          <p:spPr>
            <a:xfrm flipV="1">
              <a:off x="11447160" y="3305862"/>
              <a:ext cx="57785" cy="118903"/>
            </a:xfrm>
            <a:custGeom>
              <a:avLst/>
              <a:gdLst>
                <a:gd name="connsiteX0" fmla="*/ 26143 w 57785"/>
                <a:gd name="connsiteY0" fmla="*/ 116903 h 118903"/>
                <a:gd name="connsiteX1" fmla="*/ 26143 w 57785"/>
                <a:gd name="connsiteY1" fmla="*/ 90604 h 118903"/>
                <a:gd name="connsiteX2" fmla="*/ 57470 w 57785"/>
                <a:gd name="connsiteY2" fmla="*/ 90604 h 118903"/>
                <a:gd name="connsiteX3" fmla="*/ 57470 w 57785"/>
                <a:gd name="connsiteY3" fmla="*/ 78777 h 118903"/>
                <a:gd name="connsiteX4" fmla="*/ 26143 w 57785"/>
                <a:gd name="connsiteY4" fmla="*/ 78777 h 118903"/>
                <a:gd name="connsiteX5" fmla="*/ 26143 w 57785"/>
                <a:gd name="connsiteY5" fmla="*/ 28506 h 118903"/>
                <a:gd name="connsiteX6" fmla="*/ 29239 w 57785"/>
                <a:gd name="connsiteY6" fmla="*/ 13954 h 118903"/>
                <a:gd name="connsiteX7" fmla="*/ 41859 w 57785"/>
                <a:gd name="connsiteY7" fmla="*/ 10726 h 118903"/>
                <a:gd name="connsiteX8" fmla="*/ 57470 w 57785"/>
                <a:gd name="connsiteY8" fmla="*/ 10726 h 118903"/>
                <a:gd name="connsiteX9" fmla="*/ 57470 w 57785"/>
                <a:gd name="connsiteY9" fmla="*/ -2000 h 118903"/>
                <a:gd name="connsiteX10" fmla="*/ 41859 w 57785"/>
                <a:gd name="connsiteY10" fmla="*/ -2000 h 118903"/>
                <a:gd name="connsiteX11" fmla="*/ 17544 w 57785"/>
                <a:gd name="connsiteY11" fmla="*/ 4561 h 118903"/>
                <a:gd name="connsiteX12" fmla="*/ 10850 w 57785"/>
                <a:gd name="connsiteY12" fmla="*/ 28506 h 118903"/>
                <a:gd name="connsiteX13" fmla="*/ 10850 w 57785"/>
                <a:gd name="connsiteY13" fmla="*/ 78777 h 118903"/>
                <a:gd name="connsiteX14" fmla="*/ -315 w 57785"/>
                <a:gd name="connsiteY14" fmla="*/ 78777 h 118903"/>
                <a:gd name="connsiteX15" fmla="*/ -315 w 57785"/>
                <a:gd name="connsiteY15" fmla="*/ 90604 h 118903"/>
                <a:gd name="connsiteX16" fmla="*/ 10850 w 57785"/>
                <a:gd name="connsiteY16" fmla="*/ 90604 h 118903"/>
                <a:gd name="connsiteX17" fmla="*/ 10850 w 57785"/>
                <a:gd name="connsiteY17" fmla="*/ 116903 h 118903"/>
                <a:gd name="connsiteX18" fmla="*/ 26143 w 57785"/>
                <a:gd name="connsiteY18" fmla="*/ 116903 h 1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85" h="118903">
                  <a:moveTo>
                    <a:pt x="26143" y="116903"/>
                  </a:moveTo>
                  <a:lnTo>
                    <a:pt x="26143" y="90604"/>
                  </a:lnTo>
                  <a:lnTo>
                    <a:pt x="57470" y="90604"/>
                  </a:lnTo>
                  <a:lnTo>
                    <a:pt x="57470" y="78777"/>
                  </a:lnTo>
                  <a:lnTo>
                    <a:pt x="26143" y="78777"/>
                  </a:lnTo>
                  <a:lnTo>
                    <a:pt x="26143" y="28506"/>
                  </a:lnTo>
                  <a:cubicBezTo>
                    <a:pt x="26143" y="20957"/>
                    <a:pt x="27175" y="16106"/>
                    <a:pt x="29239" y="13954"/>
                  </a:cubicBezTo>
                  <a:cubicBezTo>
                    <a:pt x="31303" y="11802"/>
                    <a:pt x="35509" y="10726"/>
                    <a:pt x="41859" y="10726"/>
                  </a:cubicBezTo>
                  <a:lnTo>
                    <a:pt x="57470" y="10726"/>
                  </a:lnTo>
                  <a:lnTo>
                    <a:pt x="57470" y="-2000"/>
                  </a:lnTo>
                  <a:lnTo>
                    <a:pt x="41859" y="-2000"/>
                  </a:lnTo>
                  <a:cubicBezTo>
                    <a:pt x="30112" y="-2000"/>
                    <a:pt x="22007" y="187"/>
                    <a:pt x="17544" y="4561"/>
                  </a:cubicBezTo>
                  <a:cubicBezTo>
                    <a:pt x="13082" y="8953"/>
                    <a:pt x="10850" y="16935"/>
                    <a:pt x="10850" y="28506"/>
                  </a:cubicBezTo>
                  <a:lnTo>
                    <a:pt x="10850" y="78777"/>
                  </a:lnTo>
                  <a:lnTo>
                    <a:pt x="-315" y="78777"/>
                  </a:lnTo>
                  <a:lnTo>
                    <a:pt x="-315" y="90604"/>
                  </a:lnTo>
                  <a:lnTo>
                    <a:pt x="10850" y="90604"/>
                  </a:lnTo>
                  <a:lnTo>
                    <a:pt x="10850" y="116903"/>
                  </a:lnTo>
                  <a:lnTo>
                    <a:pt x="26143" y="116903"/>
                  </a:lnTo>
                  <a:close/>
                </a:path>
              </a:pathLst>
            </a:custGeom>
            <a:solidFill>
              <a:srgbClr val="000000"/>
            </a:solidFill>
            <a:ln w="26" cap="flat">
              <a:noFill/>
              <a:prstDash val="solid"/>
              <a:round/>
            </a:ln>
          </p:spPr>
          <p:txBody>
            <a:bodyPr rtlCol="0" anchor="ctr"/>
            <a:lstStyle/>
            <a:p>
              <a:endParaRPr lang="en-GB"/>
            </a:p>
          </p:txBody>
        </p:sp>
        <p:sp>
          <p:nvSpPr>
            <p:cNvPr id="187" name="Freeform: Shape 186">
              <a:extLst>
                <a:ext uri="{FF2B5EF4-FFF2-40B4-BE49-F238E27FC236}">
                  <a16:creationId xmlns:a16="http://schemas.microsoft.com/office/drawing/2014/main" id="{8F451C81-EB29-4EE3-E9F6-5E797F8ACCC9}"/>
                </a:ext>
              </a:extLst>
            </p:cNvPr>
            <p:cNvSpPr/>
            <p:nvPr/>
          </p:nvSpPr>
          <p:spPr>
            <a:xfrm flipV="1">
              <a:off x="11524958" y="3296099"/>
              <a:ext cx="15213" cy="128666"/>
            </a:xfrm>
            <a:custGeom>
              <a:avLst/>
              <a:gdLst>
                <a:gd name="connsiteX0" fmla="*/ 63 w 15213"/>
                <a:gd name="connsiteY0" fmla="*/ 90419 h 128666"/>
                <a:gd name="connsiteX1" fmla="*/ 15277 w 15213"/>
                <a:gd name="connsiteY1" fmla="*/ 90419 h 128666"/>
                <a:gd name="connsiteX2" fmla="*/ 15277 w 15213"/>
                <a:gd name="connsiteY2" fmla="*/ -2185 h 128666"/>
                <a:gd name="connsiteX3" fmla="*/ 63 w 15213"/>
                <a:gd name="connsiteY3" fmla="*/ -2185 h 128666"/>
                <a:gd name="connsiteX4" fmla="*/ 63 w 15213"/>
                <a:gd name="connsiteY4" fmla="*/ 90419 h 128666"/>
                <a:gd name="connsiteX5" fmla="*/ 63 w 15213"/>
                <a:gd name="connsiteY5" fmla="*/ 126482 h 128666"/>
                <a:gd name="connsiteX6" fmla="*/ 15277 w 15213"/>
                <a:gd name="connsiteY6" fmla="*/ 126482 h 128666"/>
                <a:gd name="connsiteX7" fmla="*/ 15277 w 15213"/>
                <a:gd name="connsiteY7" fmla="*/ 107194 h 128666"/>
                <a:gd name="connsiteX8" fmla="*/ 63 w 15213"/>
                <a:gd name="connsiteY8" fmla="*/ 107194 h 128666"/>
                <a:gd name="connsiteX9" fmla="*/ 63 w 15213"/>
                <a:gd name="connsiteY9" fmla="*/ 126482 h 12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3" h="128666">
                  <a:moveTo>
                    <a:pt x="63" y="90419"/>
                  </a:moveTo>
                  <a:lnTo>
                    <a:pt x="15277" y="90419"/>
                  </a:lnTo>
                  <a:lnTo>
                    <a:pt x="15277" y="-2185"/>
                  </a:lnTo>
                  <a:lnTo>
                    <a:pt x="63" y="-2185"/>
                  </a:lnTo>
                  <a:lnTo>
                    <a:pt x="63" y="90419"/>
                  </a:lnTo>
                  <a:close/>
                  <a:moveTo>
                    <a:pt x="63" y="126482"/>
                  </a:moveTo>
                  <a:lnTo>
                    <a:pt x="15277" y="126482"/>
                  </a:lnTo>
                  <a:lnTo>
                    <a:pt x="15277" y="107194"/>
                  </a:lnTo>
                  <a:lnTo>
                    <a:pt x="63" y="107194"/>
                  </a:lnTo>
                  <a:lnTo>
                    <a:pt x="63" y="126482"/>
                  </a:lnTo>
                  <a:close/>
                </a:path>
              </a:pathLst>
            </a:custGeom>
            <a:solidFill>
              <a:srgbClr val="000000"/>
            </a:solidFill>
            <a:ln w="26" cap="flat">
              <a:noFill/>
              <a:prstDash val="solid"/>
              <a:round/>
            </a:ln>
          </p:spPr>
          <p:txBody>
            <a:bodyPr rtlCol="0" anchor="ctr"/>
            <a:lstStyle/>
            <a:p>
              <a:endParaRPr lang="en-GB"/>
            </a:p>
          </p:txBody>
        </p:sp>
        <p:sp>
          <p:nvSpPr>
            <p:cNvPr id="188" name="Freeform: Shape 187">
              <a:extLst>
                <a:ext uri="{FF2B5EF4-FFF2-40B4-BE49-F238E27FC236}">
                  <a16:creationId xmlns:a16="http://schemas.microsoft.com/office/drawing/2014/main" id="{EE86F364-7F39-C854-FD44-F83FD25DE925}"/>
                </a:ext>
              </a:extLst>
            </p:cNvPr>
            <p:cNvSpPr/>
            <p:nvPr/>
          </p:nvSpPr>
          <p:spPr>
            <a:xfrm flipV="1">
              <a:off x="11572003" y="3296099"/>
              <a:ext cx="15213" cy="128666"/>
            </a:xfrm>
            <a:custGeom>
              <a:avLst/>
              <a:gdLst>
                <a:gd name="connsiteX0" fmla="*/ 67 w 15213"/>
                <a:gd name="connsiteY0" fmla="*/ 126482 h 128666"/>
                <a:gd name="connsiteX1" fmla="*/ 15280 w 15213"/>
                <a:gd name="connsiteY1" fmla="*/ 126482 h 128666"/>
                <a:gd name="connsiteX2" fmla="*/ 15280 w 15213"/>
                <a:gd name="connsiteY2" fmla="*/ -2185 h 128666"/>
                <a:gd name="connsiteX3" fmla="*/ 67 w 15213"/>
                <a:gd name="connsiteY3" fmla="*/ -2185 h 128666"/>
                <a:gd name="connsiteX4" fmla="*/ 67 w 15213"/>
                <a:gd name="connsiteY4" fmla="*/ 126482 h 12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 h="128666">
                  <a:moveTo>
                    <a:pt x="67" y="126482"/>
                  </a:moveTo>
                  <a:lnTo>
                    <a:pt x="15280" y="126482"/>
                  </a:lnTo>
                  <a:lnTo>
                    <a:pt x="15280" y="-2185"/>
                  </a:lnTo>
                  <a:lnTo>
                    <a:pt x="67" y="-2185"/>
                  </a:lnTo>
                  <a:lnTo>
                    <a:pt x="67" y="126482"/>
                  </a:lnTo>
                  <a:close/>
                </a:path>
              </a:pathLst>
            </a:custGeom>
            <a:solidFill>
              <a:srgbClr val="000000"/>
            </a:solidFill>
            <a:ln w="26" cap="flat">
              <a:noFill/>
              <a:prstDash val="solid"/>
              <a:round/>
            </a:ln>
          </p:spPr>
          <p:txBody>
            <a:bodyPr rtlCol="0" anchor="ctr"/>
            <a:lstStyle/>
            <a:p>
              <a:endParaRPr lang="en-GB"/>
            </a:p>
          </p:txBody>
        </p:sp>
        <p:sp>
          <p:nvSpPr>
            <p:cNvPr id="189" name="Freeform: Shape 188">
              <a:extLst>
                <a:ext uri="{FF2B5EF4-FFF2-40B4-BE49-F238E27FC236}">
                  <a16:creationId xmlns:a16="http://schemas.microsoft.com/office/drawing/2014/main" id="{A22B413A-A703-6F3F-675F-5C10955A3E9A}"/>
                </a:ext>
              </a:extLst>
            </p:cNvPr>
            <p:cNvSpPr/>
            <p:nvPr/>
          </p:nvSpPr>
          <p:spPr>
            <a:xfrm flipV="1">
              <a:off x="11613255" y="3329939"/>
              <a:ext cx="78237" cy="97234"/>
            </a:xfrm>
            <a:custGeom>
              <a:avLst/>
              <a:gdLst>
                <a:gd name="connsiteX0" fmla="*/ 46990 w 78237"/>
                <a:gd name="connsiteY0" fmla="*/ 47449 h 97234"/>
                <a:gd name="connsiteX1" fmla="*/ 21432 w 78237"/>
                <a:gd name="connsiteY1" fmla="*/ 43242 h 97234"/>
                <a:gd name="connsiteX2" fmla="*/ 14314 w 78237"/>
                <a:gd name="connsiteY2" fmla="*/ 28849 h 97234"/>
                <a:gd name="connsiteX3" fmla="*/ 19659 w 78237"/>
                <a:gd name="connsiteY3" fmla="*/ 15990 h 97234"/>
                <a:gd name="connsiteX4" fmla="*/ 34158 w 78237"/>
                <a:gd name="connsiteY4" fmla="*/ 11254 h 97234"/>
                <a:gd name="connsiteX5" fmla="*/ 54478 w 78237"/>
                <a:gd name="connsiteY5" fmla="*/ 20224 h 97234"/>
                <a:gd name="connsiteX6" fmla="*/ 62125 w 78237"/>
                <a:gd name="connsiteY6" fmla="*/ 44063 h 97234"/>
                <a:gd name="connsiteX7" fmla="*/ 62125 w 78237"/>
                <a:gd name="connsiteY7" fmla="*/ 47449 h 97234"/>
                <a:gd name="connsiteX8" fmla="*/ 46990 w 78237"/>
                <a:gd name="connsiteY8" fmla="*/ 47449 h 97234"/>
                <a:gd name="connsiteX9" fmla="*/ 77338 w 78237"/>
                <a:gd name="connsiteY9" fmla="*/ 53746 h 97234"/>
                <a:gd name="connsiteX10" fmla="*/ 77338 w 78237"/>
                <a:gd name="connsiteY10" fmla="*/ 909 h 97234"/>
                <a:gd name="connsiteX11" fmla="*/ 62125 w 78237"/>
                <a:gd name="connsiteY11" fmla="*/ 909 h 97234"/>
                <a:gd name="connsiteX12" fmla="*/ 62125 w 78237"/>
                <a:gd name="connsiteY12" fmla="*/ 14958 h 97234"/>
                <a:gd name="connsiteX13" fmla="*/ 49134 w 78237"/>
                <a:gd name="connsiteY13" fmla="*/ 2523 h 97234"/>
                <a:gd name="connsiteX14" fmla="*/ 30110 w 78237"/>
                <a:gd name="connsiteY14" fmla="*/ -1499 h 97234"/>
                <a:gd name="connsiteX15" fmla="*/ 7488 w 78237"/>
                <a:gd name="connsiteY15" fmla="*/ 6492 h 97234"/>
                <a:gd name="connsiteX16" fmla="*/ -899 w 78237"/>
                <a:gd name="connsiteY16" fmla="*/ 27870 h 97234"/>
                <a:gd name="connsiteX17" fmla="*/ 9552 w 78237"/>
                <a:gd name="connsiteY17" fmla="*/ 51418 h 97234"/>
                <a:gd name="connsiteX18" fmla="*/ 40773 w 78237"/>
                <a:gd name="connsiteY18" fmla="*/ 59355 h 97234"/>
                <a:gd name="connsiteX19" fmla="*/ 62125 w 78237"/>
                <a:gd name="connsiteY19" fmla="*/ 59355 h 97234"/>
                <a:gd name="connsiteX20" fmla="*/ 62125 w 78237"/>
                <a:gd name="connsiteY20" fmla="*/ 60864 h 97234"/>
                <a:gd name="connsiteX21" fmla="*/ 55219 w 78237"/>
                <a:gd name="connsiteY21" fmla="*/ 77109 h 97234"/>
                <a:gd name="connsiteX22" fmla="*/ 35825 w 78237"/>
                <a:gd name="connsiteY22" fmla="*/ 82851 h 97234"/>
                <a:gd name="connsiteX23" fmla="*/ 20347 w 78237"/>
                <a:gd name="connsiteY23" fmla="*/ 80946 h 97234"/>
                <a:gd name="connsiteX24" fmla="*/ 5901 w 78237"/>
                <a:gd name="connsiteY24" fmla="*/ 75231 h 97234"/>
                <a:gd name="connsiteX25" fmla="*/ 5901 w 78237"/>
                <a:gd name="connsiteY25" fmla="*/ 89306 h 97234"/>
                <a:gd name="connsiteX26" fmla="*/ 22093 w 78237"/>
                <a:gd name="connsiteY26" fmla="*/ 94122 h 97234"/>
                <a:gd name="connsiteX27" fmla="*/ 37386 w 78237"/>
                <a:gd name="connsiteY27" fmla="*/ 95736 h 97234"/>
                <a:gd name="connsiteX28" fmla="*/ 67416 w 78237"/>
                <a:gd name="connsiteY28" fmla="*/ 85311 h 97234"/>
                <a:gd name="connsiteX29" fmla="*/ 77338 w 78237"/>
                <a:gd name="connsiteY29" fmla="*/ 53746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237" h="97234">
                  <a:moveTo>
                    <a:pt x="46990" y="47449"/>
                  </a:moveTo>
                  <a:cubicBezTo>
                    <a:pt x="34696" y="47449"/>
                    <a:pt x="26176" y="46047"/>
                    <a:pt x="21432" y="43242"/>
                  </a:cubicBezTo>
                  <a:cubicBezTo>
                    <a:pt x="16687" y="40438"/>
                    <a:pt x="14314" y="35640"/>
                    <a:pt x="14314" y="28849"/>
                  </a:cubicBezTo>
                  <a:cubicBezTo>
                    <a:pt x="14314" y="23452"/>
                    <a:pt x="16096" y="19165"/>
                    <a:pt x="19659" y="15990"/>
                  </a:cubicBezTo>
                  <a:cubicBezTo>
                    <a:pt x="23222" y="12833"/>
                    <a:pt x="28055" y="11254"/>
                    <a:pt x="34158" y="11254"/>
                  </a:cubicBezTo>
                  <a:cubicBezTo>
                    <a:pt x="42607" y="11254"/>
                    <a:pt x="49380" y="14244"/>
                    <a:pt x="54478" y="20224"/>
                  </a:cubicBezTo>
                  <a:cubicBezTo>
                    <a:pt x="59576" y="26203"/>
                    <a:pt x="62125" y="34149"/>
                    <a:pt x="62125" y="44063"/>
                  </a:cubicBezTo>
                  <a:lnTo>
                    <a:pt x="62125" y="47449"/>
                  </a:lnTo>
                  <a:lnTo>
                    <a:pt x="46990" y="47449"/>
                  </a:lnTo>
                  <a:close/>
                  <a:moveTo>
                    <a:pt x="77338" y="53746"/>
                  </a:moveTo>
                  <a:lnTo>
                    <a:pt x="77338" y="909"/>
                  </a:lnTo>
                  <a:lnTo>
                    <a:pt x="62125" y="909"/>
                  </a:lnTo>
                  <a:lnTo>
                    <a:pt x="62125" y="14958"/>
                  </a:lnTo>
                  <a:cubicBezTo>
                    <a:pt x="58650" y="9349"/>
                    <a:pt x="54319" y="5204"/>
                    <a:pt x="49134" y="2523"/>
                  </a:cubicBezTo>
                  <a:cubicBezTo>
                    <a:pt x="43948" y="-158"/>
                    <a:pt x="37606" y="-1499"/>
                    <a:pt x="30110" y="-1499"/>
                  </a:cubicBezTo>
                  <a:cubicBezTo>
                    <a:pt x="20638" y="-1499"/>
                    <a:pt x="13097" y="1165"/>
                    <a:pt x="7488" y="6492"/>
                  </a:cubicBezTo>
                  <a:cubicBezTo>
                    <a:pt x="1897" y="11819"/>
                    <a:pt x="-899" y="18945"/>
                    <a:pt x="-899" y="27870"/>
                  </a:cubicBezTo>
                  <a:cubicBezTo>
                    <a:pt x="-899" y="38277"/>
                    <a:pt x="2585" y="46126"/>
                    <a:pt x="9552" y="51418"/>
                  </a:cubicBezTo>
                  <a:cubicBezTo>
                    <a:pt x="16537" y="56710"/>
                    <a:pt x="26944" y="59355"/>
                    <a:pt x="40773" y="59355"/>
                  </a:cubicBezTo>
                  <a:lnTo>
                    <a:pt x="62125" y="59355"/>
                  </a:lnTo>
                  <a:lnTo>
                    <a:pt x="62125" y="60864"/>
                  </a:lnTo>
                  <a:cubicBezTo>
                    <a:pt x="62125" y="67866"/>
                    <a:pt x="59823" y="73281"/>
                    <a:pt x="55219" y="77109"/>
                  </a:cubicBezTo>
                  <a:cubicBezTo>
                    <a:pt x="50615" y="80937"/>
                    <a:pt x="44151" y="82851"/>
                    <a:pt x="35825" y="82851"/>
                  </a:cubicBezTo>
                  <a:cubicBezTo>
                    <a:pt x="30533" y="82851"/>
                    <a:pt x="25374" y="82216"/>
                    <a:pt x="20347" y="80946"/>
                  </a:cubicBezTo>
                  <a:cubicBezTo>
                    <a:pt x="15337" y="79676"/>
                    <a:pt x="10522" y="77771"/>
                    <a:pt x="5901" y="75231"/>
                  </a:cubicBezTo>
                  <a:lnTo>
                    <a:pt x="5901" y="89306"/>
                  </a:lnTo>
                  <a:cubicBezTo>
                    <a:pt x="11457" y="91458"/>
                    <a:pt x="16854" y="93063"/>
                    <a:pt x="22093" y="94122"/>
                  </a:cubicBezTo>
                  <a:cubicBezTo>
                    <a:pt x="27332" y="95198"/>
                    <a:pt x="32430" y="95736"/>
                    <a:pt x="37386" y="95736"/>
                  </a:cubicBezTo>
                  <a:cubicBezTo>
                    <a:pt x="50792" y="95736"/>
                    <a:pt x="60802" y="92261"/>
                    <a:pt x="67416" y="85311"/>
                  </a:cubicBezTo>
                  <a:cubicBezTo>
                    <a:pt x="74031" y="78379"/>
                    <a:pt x="77338" y="67857"/>
                    <a:pt x="77338" y="53746"/>
                  </a:cubicBezTo>
                  <a:close/>
                </a:path>
              </a:pathLst>
            </a:custGeom>
            <a:solidFill>
              <a:srgbClr val="000000"/>
            </a:solidFill>
            <a:ln w="26" cap="flat">
              <a:noFill/>
              <a:prstDash val="solid"/>
              <a:round/>
            </a:ln>
          </p:spPr>
          <p:txBody>
            <a:bodyPr rtlCol="0" anchor="ctr"/>
            <a:lstStyle/>
            <a:p>
              <a:endParaRPr lang="en-GB"/>
            </a:p>
          </p:txBody>
        </p:sp>
        <p:sp>
          <p:nvSpPr>
            <p:cNvPr id="190" name="Freeform: Shape 189">
              <a:extLst>
                <a:ext uri="{FF2B5EF4-FFF2-40B4-BE49-F238E27FC236}">
                  <a16:creationId xmlns:a16="http://schemas.microsoft.com/office/drawing/2014/main" id="{ECD8809A-79DA-F530-6AB0-FA1E41C3643B}"/>
                </a:ext>
              </a:extLst>
            </p:cNvPr>
            <p:cNvSpPr/>
            <p:nvPr/>
          </p:nvSpPr>
          <p:spPr>
            <a:xfrm flipV="1">
              <a:off x="11711412" y="3305862"/>
              <a:ext cx="57785" cy="118903"/>
            </a:xfrm>
            <a:custGeom>
              <a:avLst/>
              <a:gdLst>
                <a:gd name="connsiteX0" fmla="*/ 26165 w 57785"/>
                <a:gd name="connsiteY0" fmla="*/ 116903 h 118903"/>
                <a:gd name="connsiteX1" fmla="*/ 26165 w 57785"/>
                <a:gd name="connsiteY1" fmla="*/ 90604 h 118903"/>
                <a:gd name="connsiteX2" fmla="*/ 57492 w 57785"/>
                <a:gd name="connsiteY2" fmla="*/ 90604 h 118903"/>
                <a:gd name="connsiteX3" fmla="*/ 57492 w 57785"/>
                <a:gd name="connsiteY3" fmla="*/ 78777 h 118903"/>
                <a:gd name="connsiteX4" fmla="*/ 26165 w 57785"/>
                <a:gd name="connsiteY4" fmla="*/ 78777 h 118903"/>
                <a:gd name="connsiteX5" fmla="*/ 26165 w 57785"/>
                <a:gd name="connsiteY5" fmla="*/ 28506 h 118903"/>
                <a:gd name="connsiteX6" fmla="*/ 29261 w 57785"/>
                <a:gd name="connsiteY6" fmla="*/ 13954 h 118903"/>
                <a:gd name="connsiteX7" fmla="*/ 41881 w 57785"/>
                <a:gd name="connsiteY7" fmla="*/ 10726 h 118903"/>
                <a:gd name="connsiteX8" fmla="*/ 57492 w 57785"/>
                <a:gd name="connsiteY8" fmla="*/ 10726 h 118903"/>
                <a:gd name="connsiteX9" fmla="*/ 57492 w 57785"/>
                <a:gd name="connsiteY9" fmla="*/ -2000 h 118903"/>
                <a:gd name="connsiteX10" fmla="*/ 41881 w 57785"/>
                <a:gd name="connsiteY10" fmla="*/ -2000 h 118903"/>
                <a:gd name="connsiteX11" fmla="*/ 17566 w 57785"/>
                <a:gd name="connsiteY11" fmla="*/ 4561 h 118903"/>
                <a:gd name="connsiteX12" fmla="*/ 10872 w 57785"/>
                <a:gd name="connsiteY12" fmla="*/ 28506 h 118903"/>
                <a:gd name="connsiteX13" fmla="*/ 10872 w 57785"/>
                <a:gd name="connsiteY13" fmla="*/ 78777 h 118903"/>
                <a:gd name="connsiteX14" fmla="*/ -293 w 57785"/>
                <a:gd name="connsiteY14" fmla="*/ 78777 h 118903"/>
                <a:gd name="connsiteX15" fmla="*/ -293 w 57785"/>
                <a:gd name="connsiteY15" fmla="*/ 90604 h 118903"/>
                <a:gd name="connsiteX16" fmla="*/ 10872 w 57785"/>
                <a:gd name="connsiteY16" fmla="*/ 90604 h 118903"/>
                <a:gd name="connsiteX17" fmla="*/ 10872 w 57785"/>
                <a:gd name="connsiteY17" fmla="*/ 116903 h 118903"/>
                <a:gd name="connsiteX18" fmla="*/ 26165 w 57785"/>
                <a:gd name="connsiteY18" fmla="*/ 116903 h 1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85" h="118903">
                  <a:moveTo>
                    <a:pt x="26165" y="116903"/>
                  </a:moveTo>
                  <a:lnTo>
                    <a:pt x="26165" y="90604"/>
                  </a:lnTo>
                  <a:lnTo>
                    <a:pt x="57492" y="90604"/>
                  </a:lnTo>
                  <a:lnTo>
                    <a:pt x="57492" y="78777"/>
                  </a:lnTo>
                  <a:lnTo>
                    <a:pt x="26165" y="78777"/>
                  </a:lnTo>
                  <a:lnTo>
                    <a:pt x="26165" y="28506"/>
                  </a:lnTo>
                  <a:cubicBezTo>
                    <a:pt x="26165" y="20957"/>
                    <a:pt x="27197" y="16106"/>
                    <a:pt x="29261" y="13954"/>
                  </a:cubicBezTo>
                  <a:cubicBezTo>
                    <a:pt x="31324" y="11802"/>
                    <a:pt x="35531" y="10726"/>
                    <a:pt x="41881" y="10726"/>
                  </a:cubicBezTo>
                  <a:lnTo>
                    <a:pt x="57492" y="10726"/>
                  </a:lnTo>
                  <a:lnTo>
                    <a:pt x="57492" y="-2000"/>
                  </a:lnTo>
                  <a:lnTo>
                    <a:pt x="41881" y="-2000"/>
                  </a:lnTo>
                  <a:cubicBezTo>
                    <a:pt x="30134" y="-2000"/>
                    <a:pt x="22029" y="187"/>
                    <a:pt x="17566" y="4561"/>
                  </a:cubicBezTo>
                  <a:cubicBezTo>
                    <a:pt x="13103" y="8953"/>
                    <a:pt x="10872" y="16935"/>
                    <a:pt x="10872" y="28506"/>
                  </a:cubicBezTo>
                  <a:lnTo>
                    <a:pt x="10872" y="78777"/>
                  </a:lnTo>
                  <a:lnTo>
                    <a:pt x="-293" y="78777"/>
                  </a:lnTo>
                  <a:lnTo>
                    <a:pt x="-293" y="90604"/>
                  </a:lnTo>
                  <a:lnTo>
                    <a:pt x="10872" y="90604"/>
                  </a:lnTo>
                  <a:lnTo>
                    <a:pt x="10872" y="116903"/>
                  </a:lnTo>
                  <a:lnTo>
                    <a:pt x="26165" y="116903"/>
                  </a:lnTo>
                  <a:close/>
                </a:path>
              </a:pathLst>
            </a:custGeom>
            <a:solidFill>
              <a:srgbClr val="000000"/>
            </a:solidFill>
            <a:ln w="26" cap="flat">
              <a:noFill/>
              <a:prstDash val="solid"/>
              <a:round/>
            </a:ln>
          </p:spPr>
          <p:txBody>
            <a:bodyPr rtlCol="0" anchor="ctr"/>
            <a:lstStyle/>
            <a:p>
              <a:endParaRPr lang="en-GB"/>
            </a:p>
          </p:txBody>
        </p:sp>
        <p:sp>
          <p:nvSpPr>
            <p:cNvPr id="191" name="Freeform: Shape 190">
              <a:extLst>
                <a:ext uri="{FF2B5EF4-FFF2-40B4-BE49-F238E27FC236}">
                  <a16:creationId xmlns:a16="http://schemas.microsoft.com/office/drawing/2014/main" id="{9CFCA5E0-2591-8FEA-F916-CD30C586C725}"/>
                </a:ext>
              </a:extLst>
            </p:cNvPr>
            <p:cNvSpPr/>
            <p:nvPr/>
          </p:nvSpPr>
          <p:spPr>
            <a:xfrm flipV="1">
              <a:off x="11789209" y="3296099"/>
              <a:ext cx="15213" cy="128666"/>
            </a:xfrm>
            <a:custGeom>
              <a:avLst/>
              <a:gdLst>
                <a:gd name="connsiteX0" fmla="*/ 85 w 15213"/>
                <a:gd name="connsiteY0" fmla="*/ 90419 h 128666"/>
                <a:gd name="connsiteX1" fmla="*/ 15298 w 15213"/>
                <a:gd name="connsiteY1" fmla="*/ 90419 h 128666"/>
                <a:gd name="connsiteX2" fmla="*/ 15298 w 15213"/>
                <a:gd name="connsiteY2" fmla="*/ -2185 h 128666"/>
                <a:gd name="connsiteX3" fmla="*/ 85 w 15213"/>
                <a:gd name="connsiteY3" fmla="*/ -2185 h 128666"/>
                <a:gd name="connsiteX4" fmla="*/ 85 w 15213"/>
                <a:gd name="connsiteY4" fmla="*/ 90419 h 128666"/>
                <a:gd name="connsiteX5" fmla="*/ 85 w 15213"/>
                <a:gd name="connsiteY5" fmla="*/ 126482 h 128666"/>
                <a:gd name="connsiteX6" fmla="*/ 15298 w 15213"/>
                <a:gd name="connsiteY6" fmla="*/ 126482 h 128666"/>
                <a:gd name="connsiteX7" fmla="*/ 15298 w 15213"/>
                <a:gd name="connsiteY7" fmla="*/ 107194 h 128666"/>
                <a:gd name="connsiteX8" fmla="*/ 85 w 15213"/>
                <a:gd name="connsiteY8" fmla="*/ 107194 h 128666"/>
                <a:gd name="connsiteX9" fmla="*/ 85 w 15213"/>
                <a:gd name="connsiteY9" fmla="*/ 126482 h 12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3" h="128666">
                  <a:moveTo>
                    <a:pt x="85" y="90419"/>
                  </a:moveTo>
                  <a:lnTo>
                    <a:pt x="15298" y="90419"/>
                  </a:lnTo>
                  <a:lnTo>
                    <a:pt x="15298" y="-2185"/>
                  </a:lnTo>
                  <a:lnTo>
                    <a:pt x="85" y="-2185"/>
                  </a:lnTo>
                  <a:lnTo>
                    <a:pt x="85" y="90419"/>
                  </a:lnTo>
                  <a:close/>
                  <a:moveTo>
                    <a:pt x="85" y="126482"/>
                  </a:moveTo>
                  <a:lnTo>
                    <a:pt x="15298" y="126482"/>
                  </a:lnTo>
                  <a:lnTo>
                    <a:pt x="15298" y="107194"/>
                  </a:lnTo>
                  <a:lnTo>
                    <a:pt x="85" y="107194"/>
                  </a:lnTo>
                  <a:lnTo>
                    <a:pt x="85" y="126482"/>
                  </a:lnTo>
                  <a:close/>
                </a:path>
              </a:pathLst>
            </a:custGeom>
            <a:solidFill>
              <a:srgbClr val="000000"/>
            </a:solidFill>
            <a:ln w="26" cap="flat">
              <a:noFill/>
              <a:prstDash val="solid"/>
              <a:round/>
            </a:ln>
          </p:spPr>
          <p:txBody>
            <a:bodyPr rtlCol="0" anchor="ctr"/>
            <a:lstStyle/>
            <a:p>
              <a:endParaRPr lang="en-GB"/>
            </a:p>
          </p:txBody>
        </p:sp>
        <p:sp>
          <p:nvSpPr>
            <p:cNvPr id="192" name="Freeform: Shape 191">
              <a:extLst>
                <a:ext uri="{FF2B5EF4-FFF2-40B4-BE49-F238E27FC236}">
                  <a16:creationId xmlns:a16="http://schemas.microsoft.com/office/drawing/2014/main" id="{5FBE1B52-BDD4-69C8-C419-71D8F76EB765}"/>
                </a:ext>
              </a:extLst>
            </p:cNvPr>
            <p:cNvSpPr/>
            <p:nvPr/>
          </p:nvSpPr>
          <p:spPr>
            <a:xfrm flipV="1">
              <a:off x="11829640" y="3329939"/>
              <a:ext cx="85010" cy="97234"/>
            </a:xfrm>
            <a:custGeom>
              <a:avLst/>
              <a:gdLst>
                <a:gd name="connsiteX0" fmla="*/ 41514 w 85010"/>
                <a:gd name="connsiteY0" fmla="*/ 82851 h 97234"/>
                <a:gd name="connsiteX1" fmla="*/ 22173 w 85010"/>
                <a:gd name="connsiteY1" fmla="*/ 73299 h 97234"/>
                <a:gd name="connsiteX2" fmla="*/ 15056 w 85010"/>
                <a:gd name="connsiteY2" fmla="*/ 47132 h 97234"/>
                <a:gd name="connsiteX3" fmla="*/ 22120 w 85010"/>
                <a:gd name="connsiteY3" fmla="*/ 20964 h 97234"/>
                <a:gd name="connsiteX4" fmla="*/ 41514 w 85010"/>
                <a:gd name="connsiteY4" fmla="*/ 11413 h 97234"/>
                <a:gd name="connsiteX5" fmla="*/ 60776 w 85010"/>
                <a:gd name="connsiteY5" fmla="*/ 20991 h 97234"/>
                <a:gd name="connsiteX6" fmla="*/ 67893 w 85010"/>
                <a:gd name="connsiteY6" fmla="*/ 47132 h 97234"/>
                <a:gd name="connsiteX7" fmla="*/ 60776 w 85010"/>
                <a:gd name="connsiteY7" fmla="*/ 73220 h 97234"/>
                <a:gd name="connsiteX8" fmla="*/ 41514 w 85010"/>
                <a:gd name="connsiteY8" fmla="*/ 82851 h 97234"/>
                <a:gd name="connsiteX9" fmla="*/ 41514 w 85010"/>
                <a:gd name="connsiteY9" fmla="*/ 95736 h 97234"/>
                <a:gd name="connsiteX10" fmla="*/ 72682 w 85010"/>
                <a:gd name="connsiteY10" fmla="*/ 82824 h 97234"/>
                <a:gd name="connsiteX11" fmla="*/ 84033 w 85010"/>
                <a:gd name="connsiteY11" fmla="*/ 47132 h 97234"/>
                <a:gd name="connsiteX12" fmla="*/ 72682 w 85010"/>
                <a:gd name="connsiteY12" fmla="*/ 11439 h 97234"/>
                <a:gd name="connsiteX13" fmla="*/ 41514 w 85010"/>
                <a:gd name="connsiteY13" fmla="*/ -1499 h 97234"/>
                <a:gd name="connsiteX14" fmla="*/ 10293 w 85010"/>
                <a:gd name="connsiteY14" fmla="*/ 11439 h 97234"/>
                <a:gd name="connsiteX15" fmla="*/ -978 w 85010"/>
                <a:gd name="connsiteY15" fmla="*/ 47132 h 97234"/>
                <a:gd name="connsiteX16" fmla="*/ 10293 w 85010"/>
                <a:gd name="connsiteY16" fmla="*/ 82824 h 97234"/>
                <a:gd name="connsiteX17" fmla="*/ 41514 w 85010"/>
                <a:gd name="connsiteY17" fmla="*/ 95736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010" h="97234">
                  <a:moveTo>
                    <a:pt x="41514" y="82851"/>
                  </a:moveTo>
                  <a:cubicBezTo>
                    <a:pt x="33365" y="82851"/>
                    <a:pt x="26918" y="79667"/>
                    <a:pt x="22173" y="73299"/>
                  </a:cubicBezTo>
                  <a:cubicBezTo>
                    <a:pt x="17428" y="66931"/>
                    <a:pt x="15056" y="58209"/>
                    <a:pt x="15056" y="47132"/>
                  </a:cubicBezTo>
                  <a:cubicBezTo>
                    <a:pt x="15056" y="36054"/>
                    <a:pt x="17411" y="27332"/>
                    <a:pt x="22120" y="20964"/>
                  </a:cubicBezTo>
                  <a:cubicBezTo>
                    <a:pt x="26847" y="14597"/>
                    <a:pt x="33312" y="11413"/>
                    <a:pt x="41514" y="11413"/>
                  </a:cubicBezTo>
                  <a:cubicBezTo>
                    <a:pt x="49628" y="11413"/>
                    <a:pt x="56048" y="14606"/>
                    <a:pt x="60776" y="20991"/>
                  </a:cubicBezTo>
                  <a:cubicBezTo>
                    <a:pt x="65521" y="27394"/>
                    <a:pt x="67893" y="36107"/>
                    <a:pt x="67893" y="47132"/>
                  </a:cubicBezTo>
                  <a:cubicBezTo>
                    <a:pt x="67893" y="58103"/>
                    <a:pt x="65521" y="66799"/>
                    <a:pt x="60776" y="73220"/>
                  </a:cubicBezTo>
                  <a:cubicBezTo>
                    <a:pt x="56048" y="79640"/>
                    <a:pt x="49628" y="82851"/>
                    <a:pt x="41514" y="82851"/>
                  </a:cubicBezTo>
                  <a:close/>
                  <a:moveTo>
                    <a:pt x="41514" y="95736"/>
                  </a:moveTo>
                  <a:cubicBezTo>
                    <a:pt x="54743" y="95736"/>
                    <a:pt x="65133" y="91432"/>
                    <a:pt x="72682" y="82824"/>
                  </a:cubicBezTo>
                  <a:cubicBezTo>
                    <a:pt x="80249" y="74234"/>
                    <a:pt x="84033" y="62337"/>
                    <a:pt x="84033" y="47132"/>
                  </a:cubicBezTo>
                  <a:cubicBezTo>
                    <a:pt x="84033" y="31980"/>
                    <a:pt x="80249" y="20083"/>
                    <a:pt x="72682" y="11439"/>
                  </a:cubicBezTo>
                  <a:cubicBezTo>
                    <a:pt x="65133" y="2814"/>
                    <a:pt x="54743" y="-1499"/>
                    <a:pt x="41514" y="-1499"/>
                  </a:cubicBezTo>
                  <a:cubicBezTo>
                    <a:pt x="28232" y="-1499"/>
                    <a:pt x="17825" y="2814"/>
                    <a:pt x="10293" y="11439"/>
                  </a:cubicBezTo>
                  <a:cubicBezTo>
                    <a:pt x="2779" y="20083"/>
                    <a:pt x="-978" y="31980"/>
                    <a:pt x="-978" y="47132"/>
                  </a:cubicBezTo>
                  <a:cubicBezTo>
                    <a:pt x="-978" y="62337"/>
                    <a:pt x="2779" y="74234"/>
                    <a:pt x="10293" y="82824"/>
                  </a:cubicBezTo>
                  <a:cubicBezTo>
                    <a:pt x="17825" y="91432"/>
                    <a:pt x="28232" y="95736"/>
                    <a:pt x="41514" y="95736"/>
                  </a:cubicBezTo>
                  <a:close/>
                </a:path>
              </a:pathLst>
            </a:custGeom>
            <a:solidFill>
              <a:srgbClr val="000000"/>
            </a:solidFill>
            <a:ln w="26" cap="flat">
              <a:noFill/>
              <a:prstDash val="solid"/>
              <a:round/>
            </a:ln>
          </p:spPr>
          <p:txBody>
            <a:bodyPr rtlCol="0" anchor="ctr"/>
            <a:lstStyle/>
            <a:p>
              <a:endParaRPr lang="en-GB"/>
            </a:p>
          </p:txBody>
        </p:sp>
        <p:sp>
          <p:nvSpPr>
            <p:cNvPr id="193" name="Freeform: Shape 192">
              <a:extLst>
                <a:ext uri="{FF2B5EF4-FFF2-40B4-BE49-F238E27FC236}">
                  <a16:creationId xmlns:a16="http://schemas.microsoft.com/office/drawing/2014/main" id="{147B643B-FC2F-A1F4-45E3-106D567A8386}"/>
                </a:ext>
              </a:extLst>
            </p:cNvPr>
            <p:cNvSpPr/>
            <p:nvPr/>
          </p:nvSpPr>
          <p:spPr>
            <a:xfrm flipV="1">
              <a:off x="11939274" y="3329939"/>
              <a:ext cx="77575" cy="94826"/>
            </a:xfrm>
            <a:custGeom>
              <a:avLst/>
              <a:gdLst>
                <a:gd name="connsiteX0" fmla="*/ 76519 w 77575"/>
                <a:gd name="connsiteY0" fmla="*/ 54362 h 94826"/>
                <a:gd name="connsiteX1" fmla="*/ 76519 w 77575"/>
                <a:gd name="connsiteY1" fmla="*/ -1544 h 94826"/>
                <a:gd name="connsiteX2" fmla="*/ 61306 w 77575"/>
                <a:gd name="connsiteY2" fmla="*/ -1544 h 94826"/>
                <a:gd name="connsiteX3" fmla="*/ 61306 w 77575"/>
                <a:gd name="connsiteY3" fmla="*/ 53859 h 94826"/>
                <a:gd name="connsiteX4" fmla="*/ 56173 w 77575"/>
                <a:gd name="connsiteY4" fmla="*/ 73518 h 94826"/>
                <a:gd name="connsiteX5" fmla="*/ 40800 w 77575"/>
                <a:gd name="connsiteY5" fmla="*/ 80053 h 94826"/>
                <a:gd name="connsiteX6" fmla="*/ 21354 w 77575"/>
                <a:gd name="connsiteY6" fmla="*/ 72195 h 94826"/>
                <a:gd name="connsiteX7" fmla="*/ 14236 w 77575"/>
                <a:gd name="connsiteY7" fmla="*/ 50790 h 94826"/>
                <a:gd name="connsiteX8" fmla="*/ 14236 w 77575"/>
                <a:gd name="connsiteY8" fmla="*/ -1544 h 94826"/>
                <a:gd name="connsiteX9" fmla="*/ -1057 w 77575"/>
                <a:gd name="connsiteY9" fmla="*/ -1544 h 94826"/>
                <a:gd name="connsiteX10" fmla="*/ -1057 w 77575"/>
                <a:gd name="connsiteY10" fmla="*/ 91060 h 94826"/>
                <a:gd name="connsiteX11" fmla="*/ 14236 w 77575"/>
                <a:gd name="connsiteY11" fmla="*/ 91060 h 94826"/>
                <a:gd name="connsiteX12" fmla="*/ 14236 w 77575"/>
                <a:gd name="connsiteY12" fmla="*/ 76667 h 94826"/>
                <a:gd name="connsiteX13" fmla="*/ 27095 w 77575"/>
                <a:gd name="connsiteY13" fmla="*/ 89155 h 94826"/>
                <a:gd name="connsiteX14" fmla="*/ 44187 w 77575"/>
                <a:gd name="connsiteY14" fmla="*/ 93282 h 94826"/>
                <a:gd name="connsiteX15" fmla="*/ 68317 w 77575"/>
                <a:gd name="connsiteY15" fmla="*/ 83413 h 94826"/>
                <a:gd name="connsiteX16" fmla="*/ 76519 w 77575"/>
                <a:gd name="connsiteY16" fmla="*/ 54362 h 9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75" h="94826">
                  <a:moveTo>
                    <a:pt x="76519" y="54362"/>
                  </a:moveTo>
                  <a:lnTo>
                    <a:pt x="76519" y="-1544"/>
                  </a:lnTo>
                  <a:lnTo>
                    <a:pt x="61306" y="-1544"/>
                  </a:lnTo>
                  <a:lnTo>
                    <a:pt x="61306" y="53859"/>
                  </a:lnTo>
                  <a:cubicBezTo>
                    <a:pt x="61306" y="62626"/>
                    <a:pt x="59595" y="69179"/>
                    <a:pt x="56173" y="73518"/>
                  </a:cubicBezTo>
                  <a:cubicBezTo>
                    <a:pt x="52751" y="77875"/>
                    <a:pt x="47627" y="80053"/>
                    <a:pt x="40800" y="80053"/>
                  </a:cubicBezTo>
                  <a:cubicBezTo>
                    <a:pt x="32581" y="80053"/>
                    <a:pt x="26098" y="77434"/>
                    <a:pt x="21354" y="72195"/>
                  </a:cubicBezTo>
                  <a:cubicBezTo>
                    <a:pt x="16609" y="66974"/>
                    <a:pt x="14236" y="59839"/>
                    <a:pt x="14236" y="50790"/>
                  </a:cubicBezTo>
                  <a:lnTo>
                    <a:pt x="14236" y="-1544"/>
                  </a:lnTo>
                  <a:lnTo>
                    <a:pt x="-1057" y="-1544"/>
                  </a:lnTo>
                  <a:lnTo>
                    <a:pt x="-1057" y="91060"/>
                  </a:lnTo>
                  <a:lnTo>
                    <a:pt x="14236" y="91060"/>
                  </a:lnTo>
                  <a:lnTo>
                    <a:pt x="14236" y="76667"/>
                  </a:lnTo>
                  <a:cubicBezTo>
                    <a:pt x="17887" y="82241"/>
                    <a:pt x="22174" y="86403"/>
                    <a:pt x="27095" y="89155"/>
                  </a:cubicBezTo>
                  <a:cubicBezTo>
                    <a:pt x="32034" y="91907"/>
                    <a:pt x="37731" y="93282"/>
                    <a:pt x="44187" y="93282"/>
                  </a:cubicBezTo>
                  <a:cubicBezTo>
                    <a:pt x="54823" y="93282"/>
                    <a:pt x="62867" y="89993"/>
                    <a:pt x="68317" y="83413"/>
                  </a:cubicBezTo>
                  <a:cubicBezTo>
                    <a:pt x="73785" y="76834"/>
                    <a:pt x="76519" y="67150"/>
                    <a:pt x="76519" y="54362"/>
                  </a:cubicBezTo>
                  <a:close/>
                </a:path>
              </a:pathLst>
            </a:custGeom>
            <a:solidFill>
              <a:srgbClr val="000000"/>
            </a:solidFill>
            <a:ln w="26" cap="flat">
              <a:noFill/>
              <a:prstDash val="solid"/>
              <a:round/>
            </a:ln>
          </p:spPr>
          <p:txBody>
            <a:bodyPr rtlCol="0" anchor="ctr"/>
            <a:lstStyle/>
            <a:p>
              <a:endParaRPr lang="en-GB"/>
            </a:p>
          </p:txBody>
        </p:sp>
      </p:grpSp>
      <p:grpSp>
        <p:nvGrpSpPr>
          <p:cNvPr id="194" name="Graphic 8">
            <a:extLst>
              <a:ext uri="{FF2B5EF4-FFF2-40B4-BE49-F238E27FC236}">
                <a16:creationId xmlns:a16="http://schemas.microsoft.com/office/drawing/2014/main" id="{CA1D6F76-BF89-C134-6EED-17F424332779}"/>
              </a:ext>
            </a:extLst>
          </p:cNvPr>
          <p:cNvGrpSpPr/>
          <p:nvPr/>
        </p:nvGrpSpPr>
        <p:grpSpPr>
          <a:xfrm>
            <a:off x="10481369" y="4077822"/>
            <a:ext cx="348423" cy="128084"/>
            <a:chOff x="10482420" y="3314051"/>
            <a:chExt cx="348423" cy="128084"/>
          </a:xfrm>
          <a:solidFill>
            <a:srgbClr val="000000"/>
          </a:solidFill>
        </p:grpSpPr>
        <p:sp>
          <p:nvSpPr>
            <p:cNvPr id="195" name="Freeform: Shape 194">
              <a:extLst>
                <a:ext uri="{FF2B5EF4-FFF2-40B4-BE49-F238E27FC236}">
                  <a16:creationId xmlns:a16="http://schemas.microsoft.com/office/drawing/2014/main" id="{D8231515-A1F0-DE94-1D22-243B9459E8F0}"/>
                </a:ext>
              </a:extLst>
            </p:cNvPr>
            <p:cNvSpPr/>
            <p:nvPr/>
          </p:nvSpPr>
          <p:spPr>
            <a:xfrm flipV="1">
              <a:off x="10482420" y="3316273"/>
              <a:ext cx="73501" cy="123454"/>
            </a:xfrm>
            <a:custGeom>
              <a:avLst/>
              <a:gdLst>
                <a:gd name="connsiteX0" fmla="*/ 1185 w 73501"/>
                <a:gd name="connsiteY0" fmla="*/ 11964 h 123454"/>
                <a:gd name="connsiteX1" fmla="*/ 28464 w 73501"/>
                <a:gd name="connsiteY1" fmla="*/ 11964 h 123454"/>
                <a:gd name="connsiteX2" fmla="*/ 28464 w 73501"/>
                <a:gd name="connsiteY2" fmla="*/ 106156 h 123454"/>
                <a:gd name="connsiteX3" fmla="*/ -1222 w 73501"/>
                <a:gd name="connsiteY3" fmla="*/ 100203 h 123454"/>
                <a:gd name="connsiteX4" fmla="*/ -1222 w 73501"/>
                <a:gd name="connsiteY4" fmla="*/ 115416 h 123454"/>
                <a:gd name="connsiteX5" fmla="*/ 28305 w 73501"/>
                <a:gd name="connsiteY5" fmla="*/ 121369 h 123454"/>
                <a:gd name="connsiteX6" fmla="*/ 45000 w 73501"/>
                <a:gd name="connsiteY6" fmla="*/ 121369 h 123454"/>
                <a:gd name="connsiteX7" fmla="*/ 45000 w 73501"/>
                <a:gd name="connsiteY7" fmla="*/ 11964 h 123454"/>
                <a:gd name="connsiteX8" fmla="*/ 72279 w 73501"/>
                <a:gd name="connsiteY8" fmla="*/ 11964 h 123454"/>
                <a:gd name="connsiteX9" fmla="*/ 72279 w 73501"/>
                <a:gd name="connsiteY9" fmla="*/ -2085 h 123454"/>
                <a:gd name="connsiteX10" fmla="*/ 1185 w 73501"/>
                <a:gd name="connsiteY10" fmla="*/ -2085 h 123454"/>
                <a:gd name="connsiteX11" fmla="*/ 1185 w 73501"/>
                <a:gd name="connsiteY11" fmla="*/ 11964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01" h="123454">
                  <a:moveTo>
                    <a:pt x="1185" y="11964"/>
                  </a:moveTo>
                  <a:lnTo>
                    <a:pt x="28464" y="11964"/>
                  </a:lnTo>
                  <a:lnTo>
                    <a:pt x="28464" y="106156"/>
                  </a:lnTo>
                  <a:lnTo>
                    <a:pt x="-1222" y="100203"/>
                  </a:lnTo>
                  <a:lnTo>
                    <a:pt x="-1222" y="115416"/>
                  </a:lnTo>
                  <a:lnTo>
                    <a:pt x="28305" y="121369"/>
                  </a:lnTo>
                  <a:lnTo>
                    <a:pt x="45000" y="121369"/>
                  </a:lnTo>
                  <a:lnTo>
                    <a:pt x="45000" y="11964"/>
                  </a:lnTo>
                  <a:lnTo>
                    <a:pt x="72279" y="11964"/>
                  </a:lnTo>
                  <a:lnTo>
                    <a:pt x="72279" y="-2085"/>
                  </a:lnTo>
                  <a:lnTo>
                    <a:pt x="1185" y="-2085"/>
                  </a:lnTo>
                  <a:lnTo>
                    <a:pt x="1185" y="11964"/>
                  </a:lnTo>
                  <a:close/>
                </a:path>
              </a:pathLst>
            </a:custGeom>
            <a:solidFill>
              <a:srgbClr val="000000"/>
            </a:solidFill>
            <a:ln w="26" cap="flat">
              <a:noFill/>
              <a:prstDash val="solid"/>
              <a:round/>
            </a:ln>
          </p:spPr>
          <p:txBody>
            <a:bodyPr rtlCol="0" anchor="ctr"/>
            <a:lstStyle/>
            <a:p>
              <a:endParaRPr lang="en-GB"/>
            </a:p>
          </p:txBody>
        </p:sp>
        <p:sp>
          <p:nvSpPr>
            <p:cNvPr id="196" name="Freeform: Shape 195">
              <a:extLst>
                <a:ext uri="{FF2B5EF4-FFF2-40B4-BE49-F238E27FC236}">
                  <a16:creationId xmlns:a16="http://schemas.microsoft.com/office/drawing/2014/main" id="{342AE6F3-A8B2-195F-96F6-35D316A9E911}"/>
                </a:ext>
              </a:extLst>
            </p:cNvPr>
            <p:cNvSpPr/>
            <p:nvPr/>
          </p:nvSpPr>
          <p:spPr>
            <a:xfrm flipV="1">
              <a:off x="10590155" y="3316273"/>
              <a:ext cx="73501" cy="123454"/>
            </a:xfrm>
            <a:custGeom>
              <a:avLst/>
              <a:gdLst>
                <a:gd name="connsiteX0" fmla="*/ 1194 w 73501"/>
                <a:gd name="connsiteY0" fmla="*/ 11964 h 123454"/>
                <a:gd name="connsiteX1" fmla="*/ 28473 w 73501"/>
                <a:gd name="connsiteY1" fmla="*/ 11964 h 123454"/>
                <a:gd name="connsiteX2" fmla="*/ 28473 w 73501"/>
                <a:gd name="connsiteY2" fmla="*/ 106156 h 123454"/>
                <a:gd name="connsiteX3" fmla="*/ -1213 w 73501"/>
                <a:gd name="connsiteY3" fmla="*/ 100203 h 123454"/>
                <a:gd name="connsiteX4" fmla="*/ -1213 w 73501"/>
                <a:gd name="connsiteY4" fmla="*/ 115416 h 123454"/>
                <a:gd name="connsiteX5" fmla="*/ 28314 w 73501"/>
                <a:gd name="connsiteY5" fmla="*/ 121369 h 123454"/>
                <a:gd name="connsiteX6" fmla="*/ 45009 w 73501"/>
                <a:gd name="connsiteY6" fmla="*/ 121369 h 123454"/>
                <a:gd name="connsiteX7" fmla="*/ 45009 w 73501"/>
                <a:gd name="connsiteY7" fmla="*/ 11964 h 123454"/>
                <a:gd name="connsiteX8" fmla="*/ 72288 w 73501"/>
                <a:gd name="connsiteY8" fmla="*/ 11964 h 123454"/>
                <a:gd name="connsiteX9" fmla="*/ 72288 w 73501"/>
                <a:gd name="connsiteY9" fmla="*/ -2085 h 123454"/>
                <a:gd name="connsiteX10" fmla="*/ 1194 w 73501"/>
                <a:gd name="connsiteY10" fmla="*/ -2085 h 123454"/>
                <a:gd name="connsiteX11" fmla="*/ 1194 w 73501"/>
                <a:gd name="connsiteY11" fmla="*/ 11964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01" h="123454">
                  <a:moveTo>
                    <a:pt x="1194" y="11964"/>
                  </a:moveTo>
                  <a:lnTo>
                    <a:pt x="28473" y="11964"/>
                  </a:lnTo>
                  <a:lnTo>
                    <a:pt x="28473" y="106156"/>
                  </a:lnTo>
                  <a:lnTo>
                    <a:pt x="-1213" y="100203"/>
                  </a:lnTo>
                  <a:lnTo>
                    <a:pt x="-1213" y="115416"/>
                  </a:lnTo>
                  <a:lnTo>
                    <a:pt x="28314" y="121369"/>
                  </a:lnTo>
                  <a:lnTo>
                    <a:pt x="45009" y="121369"/>
                  </a:lnTo>
                  <a:lnTo>
                    <a:pt x="45009" y="11964"/>
                  </a:lnTo>
                  <a:lnTo>
                    <a:pt x="72288" y="11964"/>
                  </a:lnTo>
                  <a:lnTo>
                    <a:pt x="72288" y="-2085"/>
                  </a:lnTo>
                  <a:lnTo>
                    <a:pt x="1194" y="-2085"/>
                  </a:lnTo>
                  <a:lnTo>
                    <a:pt x="1194" y="11964"/>
                  </a:lnTo>
                  <a:close/>
                </a:path>
              </a:pathLst>
            </a:custGeom>
            <a:solidFill>
              <a:srgbClr val="000000"/>
            </a:solidFill>
            <a:ln w="26" cap="flat">
              <a:noFill/>
              <a:prstDash val="solid"/>
              <a:round/>
            </a:ln>
          </p:spPr>
          <p:txBody>
            <a:bodyPr rtlCol="0" anchor="ctr"/>
            <a:lstStyle/>
            <a:p>
              <a:endParaRPr lang="en-GB"/>
            </a:p>
          </p:txBody>
        </p:sp>
        <p:sp>
          <p:nvSpPr>
            <p:cNvPr id="197" name="Freeform: Shape 196">
              <a:extLst>
                <a:ext uri="{FF2B5EF4-FFF2-40B4-BE49-F238E27FC236}">
                  <a16:creationId xmlns:a16="http://schemas.microsoft.com/office/drawing/2014/main" id="{688AAB93-30B1-8479-5350-20D6C715CCAA}"/>
                </a:ext>
              </a:extLst>
            </p:cNvPr>
            <p:cNvSpPr/>
            <p:nvPr/>
          </p:nvSpPr>
          <p:spPr>
            <a:xfrm flipV="1">
              <a:off x="10688629" y="3314051"/>
              <a:ext cx="142213" cy="128084"/>
            </a:xfrm>
            <a:custGeom>
              <a:avLst/>
              <a:gdLst>
                <a:gd name="connsiteX0" fmla="*/ 111620 w 142213"/>
                <a:gd name="connsiteY0" fmla="*/ 54645 h 128084"/>
                <a:gd name="connsiteX1" fmla="*/ 100322 w 142213"/>
                <a:gd name="connsiteY1" fmla="*/ 48533 h 128084"/>
                <a:gd name="connsiteX2" fmla="*/ 96248 w 142213"/>
                <a:gd name="connsiteY2" fmla="*/ 31494 h 128084"/>
                <a:gd name="connsiteX3" fmla="*/ 100322 w 142213"/>
                <a:gd name="connsiteY3" fmla="*/ 14587 h 128084"/>
                <a:gd name="connsiteX4" fmla="*/ 111620 w 142213"/>
                <a:gd name="connsiteY4" fmla="*/ 8422 h 128084"/>
                <a:gd name="connsiteX5" fmla="*/ 122732 w 142213"/>
                <a:gd name="connsiteY5" fmla="*/ 14587 h 128084"/>
                <a:gd name="connsiteX6" fmla="*/ 126833 w 142213"/>
                <a:gd name="connsiteY6" fmla="*/ 31494 h 128084"/>
                <a:gd name="connsiteX7" fmla="*/ 122732 w 142213"/>
                <a:gd name="connsiteY7" fmla="*/ 48480 h 128084"/>
                <a:gd name="connsiteX8" fmla="*/ 111620 w 142213"/>
                <a:gd name="connsiteY8" fmla="*/ 54645 h 128084"/>
                <a:gd name="connsiteX9" fmla="*/ 111620 w 142213"/>
                <a:gd name="connsiteY9" fmla="*/ 65149 h 128084"/>
                <a:gd name="connsiteX10" fmla="*/ 132363 w 142213"/>
                <a:gd name="connsiteY10" fmla="*/ 56047 h 128084"/>
                <a:gd name="connsiteX11" fmla="*/ 140063 w 142213"/>
                <a:gd name="connsiteY11" fmla="*/ 31494 h 128084"/>
                <a:gd name="connsiteX12" fmla="*/ 132337 w 142213"/>
                <a:gd name="connsiteY12" fmla="*/ 6967 h 128084"/>
                <a:gd name="connsiteX13" fmla="*/ 111620 w 142213"/>
                <a:gd name="connsiteY13" fmla="*/ -2082 h 128084"/>
                <a:gd name="connsiteX14" fmla="*/ 90691 w 142213"/>
                <a:gd name="connsiteY14" fmla="*/ 6967 h 128084"/>
                <a:gd name="connsiteX15" fmla="*/ 83018 w 142213"/>
                <a:gd name="connsiteY15" fmla="*/ 31494 h 128084"/>
                <a:gd name="connsiteX16" fmla="*/ 90744 w 142213"/>
                <a:gd name="connsiteY16" fmla="*/ 56100 h 128084"/>
                <a:gd name="connsiteX17" fmla="*/ 111620 w 142213"/>
                <a:gd name="connsiteY17" fmla="*/ 65149 h 128084"/>
                <a:gd name="connsiteX18" fmla="*/ 26292 w 142213"/>
                <a:gd name="connsiteY18" fmla="*/ 115499 h 128084"/>
                <a:gd name="connsiteX19" fmla="*/ 15073 w 142213"/>
                <a:gd name="connsiteY19" fmla="*/ 109334 h 128084"/>
                <a:gd name="connsiteX20" fmla="*/ 10999 w 142213"/>
                <a:gd name="connsiteY20" fmla="*/ 92427 h 128084"/>
                <a:gd name="connsiteX21" fmla="*/ 15047 w 142213"/>
                <a:gd name="connsiteY21" fmla="*/ 75388 h 128084"/>
                <a:gd name="connsiteX22" fmla="*/ 26292 w 142213"/>
                <a:gd name="connsiteY22" fmla="*/ 69276 h 128084"/>
                <a:gd name="connsiteX23" fmla="*/ 37563 w 142213"/>
                <a:gd name="connsiteY23" fmla="*/ 75388 h 128084"/>
                <a:gd name="connsiteX24" fmla="*/ 41664 w 142213"/>
                <a:gd name="connsiteY24" fmla="*/ 92427 h 128084"/>
                <a:gd name="connsiteX25" fmla="*/ 37537 w 142213"/>
                <a:gd name="connsiteY25" fmla="*/ 109281 h 128084"/>
                <a:gd name="connsiteX26" fmla="*/ 26292 w 142213"/>
                <a:gd name="connsiteY26" fmla="*/ 115499 h 128084"/>
                <a:gd name="connsiteX27" fmla="*/ 100957 w 142213"/>
                <a:gd name="connsiteY27" fmla="*/ 126003 h 128084"/>
                <a:gd name="connsiteX28" fmla="*/ 114186 w 142213"/>
                <a:gd name="connsiteY28" fmla="*/ 126003 h 128084"/>
                <a:gd name="connsiteX29" fmla="*/ 36955 w 142213"/>
                <a:gd name="connsiteY29" fmla="*/ -2082 h 128084"/>
                <a:gd name="connsiteX30" fmla="*/ 23725 w 142213"/>
                <a:gd name="connsiteY30" fmla="*/ -2082 h 128084"/>
                <a:gd name="connsiteX31" fmla="*/ 100957 w 142213"/>
                <a:gd name="connsiteY31" fmla="*/ 126003 h 128084"/>
                <a:gd name="connsiteX32" fmla="*/ 26292 w 142213"/>
                <a:gd name="connsiteY32" fmla="*/ 126003 h 128084"/>
                <a:gd name="connsiteX33" fmla="*/ 47115 w 142213"/>
                <a:gd name="connsiteY33" fmla="*/ 116954 h 128084"/>
                <a:gd name="connsiteX34" fmla="*/ 54893 w 142213"/>
                <a:gd name="connsiteY34" fmla="*/ 92427 h 128084"/>
                <a:gd name="connsiteX35" fmla="*/ 47167 w 142213"/>
                <a:gd name="connsiteY35" fmla="*/ 67795 h 128084"/>
                <a:gd name="connsiteX36" fmla="*/ 26292 w 142213"/>
                <a:gd name="connsiteY36" fmla="*/ 58772 h 128084"/>
                <a:gd name="connsiteX37" fmla="*/ 5496 w 142213"/>
                <a:gd name="connsiteY37" fmla="*/ 67821 h 128084"/>
                <a:gd name="connsiteX38" fmla="*/ -2151 w 142213"/>
                <a:gd name="connsiteY38" fmla="*/ 92427 h 128084"/>
                <a:gd name="connsiteX39" fmla="*/ 5522 w 142213"/>
                <a:gd name="connsiteY39" fmla="*/ 116901 h 128084"/>
                <a:gd name="connsiteX40" fmla="*/ 26292 w 142213"/>
                <a:gd name="connsiteY40" fmla="*/ 126003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213" h="128084">
                  <a:moveTo>
                    <a:pt x="111620" y="54645"/>
                  </a:moveTo>
                  <a:cubicBezTo>
                    <a:pt x="106822" y="54645"/>
                    <a:pt x="103056" y="52608"/>
                    <a:pt x="100322" y="48533"/>
                  </a:cubicBezTo>
                  <a:cubicBezTo>
                    <a:pt x="97606" y="44459"/>
                    <a:pt x="96248" y="38779"/>
                    <a:pt x="96248" y="31494"/>
                  </a:cubicBezTo>
                  <a:cubicBezTo>
                    <a:pt x="96248" y="24333"/>
                    <a:pt x="97606" y="18697"/>
                    <a:pt x="100322" y="14587"/>
                  </a:cubicBezTo>
                  <a:cubicBezTo>
                    <a:pt x="103056" y="10477"/>
                    <a:pt x="106822" y="8422"/>
                    <a:pt x="111620" y="8422"/>
                  </a:cubicBezTo>
                  <a:cubicBezTo>
                    <a:pt x="116312" y="8422"/>
                    <a:pt x="120016" y="10477"/>
                    <a:pt x="122732" y="14587"/>
                  </a:cubicBezTo>
                  <a:cubicBezTo>
                    <a:pt x="125466" y="18697"/>
                    <a:pt x="126833" y="24333"/>
                    <a:pt x="126833" y="31494"/>
                  </a:cubicBezTo>
                  <a:cubicBezTo>
                    <a:pt x="126833" y="38726"/>
                    <a:pt x="125466" y="44388"/>
                    <a:pt x="122732" y="48480"/>
                  </a:cubicBezTo>
                  <a:cubicBezTo>
                    <a:pt x="120016" y="52590"/>
                    <a:pt x="116312" y="54645"/>
                    <a:pt x="111620" y="54645"/>
                  </a:cubicBezTo>
                  <a:close/>
                  <a:moveTo>
                    <a:pt x="111620" y="65149"/>
                  </a:moveTo>
                  <a:cubicBezTo>
                    <a:pt x="120333" y="65149"/>
                    <a:pt x="127248" y="62115"/>
                    <a:pt x="132363" y="56047"/>
                  </a:cubicBezTo>
                  <a:cubicBezTo>
                    <a:pt x="137496" y="49997"/>
                    <a:pt x="140063" y="41813"/>
                    <a:pt x="140063" y="31494"/>
                  </a:cubicBezTo>
                  <a:cubicBezTo>
                    <a:pt x="140063" y="21193"/>
                    <a:pt x="137487" y="13017"/>
                    <a:pt x="132337" y="6967"/>
                  </a:cubicBezTo>
                  <a:cubicBezTo>
                    <a:pt x="127186" y="935"/>
                    <a:pt x="120281" y="-2082"/>
                    <a:pt x="111620" y="-2082"/>
                  </a:cubicBezTo>
                  <a:cubicBezTo>
                    <a:pt x="102801" y="-2082"/>
                    <a:pt x="95824" y="935"/>
                    <a:pt x="90691" y="6967"/>
                  </a:cubicBezTo>
                  <a:cubicBezTo>
                    <a:pt x="85576" y="13017"/>
                    <a:pt x="83018" y="21193"/>
                    <a:pt x="83018" y="31494"/>
                  </a:cubicBezTo>
                  <a:cubicBezTo>
                    <a:pt x="83018" y="41866"/>
                    <a:pt x="85594" y="50068"/>
                    <a:pt x="90744" y="56100"/>
                  </a:cubicBezTo>
                  <a:cubicBezTo>
                    <a:pt x="95895" y="62133"/>
                    <a:pt x="102853" y="65149"/>
                    <a:pt x="111620" y="65149"/>
                  </a:cubicBezTo>
                  <a:close/>
                  <a:moveTo>
                    <a:pt x="26292" y="115499"/>
                  </a:moveTo>
                  <a:cubicBezTo>
                    <a:pt x="21547" y="115499"/>
                    <a:pt x="17807" y="113444"/>
                    <a:pt x="15073" y="109334"/>
                  </a:cubicBezTo>
                  <a:cubicBezTo>
                    <a:pt x="12357" y="105242"/>
                    <a:pt x="10999" y="99606"/>
                    <a:pt x="10999" y="92427"/>
                  </a:cubicBezTo>
                  <a:cubicBezTo>
                    <a:pt x="10999" y="85160"/>
                    <a:pt x="12348" y="79481"/>
                    <a:pt x="15047" y="75388"/>
                  </a:cubicBezTo>
                  <a:cubicBezTo>
                    <a:pt x="17746" y="71314"/>
                    <a:pt x="21494" y="69276"/>
                    <a:pt x="26292" y="69276"/>
                  </a:cubicBezTo>
                  <a:cubicBezTo>
                    <a:pt x="31089" y="69276"/>
                    <a:pt x="34847" y="71314"/>
                    <a:pt x="37563" y="75388"/>
                  </a:cubicBezTo>
                  <a:cubicBezTo>
                    <a:pt x="40297" y="79481"/>
                    <a:pt x="41664" y="85160"/>
                    <a:pt x="41664" y="92427"/>
                  </a:cubicBezTo>
                  <a:cubicBezTo>
                    <a:pt x="41664" y="99536"/>
                    <a:pt x="40288" y="105154"/>
                    <a:pt x="37537" y="109281"/>
                  </a:cubicBezTo>
                  <a:cubicBezTo>
                    <a:pt x="34785" y="113427"/>
                    <a:pt x="31037" y="115499"/>
                    <a:pt x="26292" y="115499"/>
                  </a:cubicBezTo>
                  <a:close/>
                  <a:moveTo>
                    <a:pt x="100957" y="126003"/>
                  </a:moveTo>
                  <a:lnTo>
                    <a:pt x="114186" y="126003"/>
                  </a:lnTo>
                  <a:lnTo>
                    <a:pt x="36955" y="-2082"/>
                  </a:lnTo>
                  <a:lnTo>
                    <a:pt x="23725" y="-2082"/>
                  </a:lnTo>
                  <a:lnTo>
                    <a:pt x="100957" y="126003"/>
                  </a:lnTo>
                  <a:close/>
                  <a:moveTo>
                    <a:pt x="26292" y="126003"/>
                  </a:moveTo>
                  <a:cubicBezTo>
                    <a:pt x="35005" y="126003"/>
                    <a:pt x="41946" y="122987"/>
                    <a:pt x="47115" y="116954"/>
                  </a:cubicBezTo>
                  <a:cubicBezTo>
                    <a:pt x="52300" y="110922"/>
                    <a:pt x="54893" y="102746"/>
                    <a:pt x="54893" y="92427"/>
                  </a:cubicBezTo>
                  <a:cubicBezTo>
                    <a:pt x="54893" y="82021"/>
                    <a:pt x="52318" y="73810"/>
                    <a:pt x="47167" y="67795"/>
                  </a:cubicBezTo>
                  <a:cubicBezTo>
                    <a:pt x="42017" y="61780"/>
                    <a:pt x="35058" y="58772"/>
                    <a:pt x="26292" y="58772"/>
                  </a:cubicBezTo>
                  <a:cubicBezTo>
                    <a:pt x="17525" y="58772"/>
                    <a:pt x="10593" y="61789"/>
                    <a:pt x="5496" y="67821"/>
                  </a:cubicBezTo>
                  <a:cubicBezTo>
                    <a:pt x="398" y="73871"/>
                    <a:pt x="-2151" y="82074"/>
                    <a:pt x="-2151" y="92427"/>
                  </a:cubicBezTo>
                  <a:cubicBezTo>
                    <a:pt x="-2151" y="102693"/>
                    <a:pt x="407" y="110851"/>
                    <a:pt x="5522" y="116901"/>
                  </a:cubicBezTo>
                  <a:cubicBezTo>
                    <a:pt x="10655" y="122969"/>
                    <a:pt x="17578" y="126003"/>
                    <a:pt x="26292" y="126003"/>
                  </a:cubicBezTo>
                  <a:close/>
                </a:path>
              </a:pathLst>
            </a:custGeom>
            <a:solidFill>
              <a:srgbClr val="000000"/>
            </a:solidFill>
            <a:ln w="26" cap="flat">
              <a:noFill/>
              <a:prstDash val="solid"/>
              <a:round/>
            </a:ln>
          </p:spPr>
          <p:txBody>
            <a:bodyPr rtlCol="0" anchor="ctr"/>
            <a:lstStyle/>
            <a:p>
              <a:endParaRPr lang="en-GB"/>
            </a:p>
          </p:txBody>
        </p:sp>
      </p:grpSp>
      <p:grpSp>
        <p:nvGrpSpPr>
          <p:cNvPr id="205" name="Graphic 8">
            <a:extLst>
              <a:ext uri="{FF2B5EF4-FFF2-40B4-BE49-F238E27FC236}">
                <a16:creationId xmlns:a16="http://schemas.microsoft.com/office/drawing/2014/main" id="{6F56DCA3-76F3-2BA5-2439-2CEF1496BD7B}"/>
              </a:ext>
            </a:extLst>
          </p:cNvPr>
          <p:cNvGrpSpPr/>
          <p:nvPr/>
        </p:nvGrpSpPr>
        <p:grpSpPr>
          <a:xfrm>
            <a:off x="9933322" y="2913171"/>
            <a:ext cx="348423" cy="128084"/>
            <a:chOff x="9934373" y="2149400"/>
            <a:chExt cx="348423" cy="128084"/>
          </a:xfrm>
          <a:solidFill>
            <a:srgbClr val="000000"/>
          </a:solidFill>
        </p:grpSpPr>
        <p:sp>
          <p:nvSpPr>
            <p:cNvPr id="206" name="Freeform: Shape 205">
              <a:extLst>
                <a:ext uri="{FF2B5EF4-FFF2-40B4-BE49-F238E27FC236}">
                  <a16:creationId xmlns:a16="http://schemas.microsoft.com/office/drawing/2014/main" id="{16475591-D34E-32AA-8A8C-F7A7038E28F0}"/>
                </a:ext>
              </a:extLst>
            </p:cNvPr>
            <p:cNvSpPr/>
            <p:nvPr/>
          </p:nvSpPr>
          <p:spPr>
            <a:xfrm flipV="1">
              <a:off x="9934373" y="2151623"/>
              <a:ext cx="73501" cy="123454"/>
            </a:xfrm>
            <a:custGeom>
              <a:avLst/>
              <a:gdLst>
                <a:gd name="connsiteX0" fmla="*/ 1140 w 73501"/>
                <a:gd name="connsiteY0" fmla="*/ 11868 h 123454"/>
                <a:gd name="connsiteX1" fmla="*/ 28419 w 73501"/>
                <a:gd name="connsiteY1" fmla="*/ 11868 h 123454"/>
                <a:gd name="connsiteX2" fmla="*/ 28419 w 73501"/>
                <a:gd name="connsiteY2" fmla="*/ 106060 h 123454"/>
                <a:gd name="connsiteX3" fmla="*/ -1268 w 73501"/>
                <a:gd name="connsiteY3" fmla="*/ 100106 h 123454"/>
                <a:gd name="connsiteX4" fmla="*/ -1268 w 73501"/>
                <a:gd name="connsiteY4" fmla="*/ 115320 h 123454"/>
                <a:gd name="connsiteX5" fmla="*/ 28260 w 73501"/>
                <a:gd name="connsiteY5" fmla="*/ 121273 h 123454"/>
                <a:gd name="connsiteX6" fmla="*/ 44955 w 73501"/>
                <a:gd name="connsiteY6" fmla="*/ 121273 h 123454"/>
                <a:gd name="connsiteX7" fmla="*/ 44955 w 73501"/>
                <a:gd name="connsiteY7" fmla="*/ 11868 h 123454"/>
                <a:gd name="connsiteX8" fmla="*/ 72234 w 73501"/>
                <a:gd name="connsiteY8" fmla="*/ 11868 h 123454"/>
                <a:gd name="connsiteX9" fmla="*/ 72234 w 73501"/>
                <a:gd name="connsiteY9" fmla="*/ -2182 h 123454"/>
                <a:gd name="connsiteX10" fmla="*/ 1140 w 73501"/>
                <a:gd name="connsiteY10" fmla="*/ -2182 h 123454"/>
                <a:gd name="connsiteX11" fmla="*/ 1140 w 73501"/>
                <a:gd name="connsiteY11" fmla="*/ 11868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01" h="123454">
                  <a:moveTo>
                    <a:pt x="1140" y="11868"/>
                  </a:moveTo>
                  <a:lnTo>
                    <a:pt x="28419" y="11868"/>
                  </a:lnTo>
                  <a:lnTo>
                    <a:pt x="28419" y="106060"/>
                  </a:lnTo>
                  <a:lnTo>
                    <a:pt x="-1268" y="100106"/>
                  </a:lnTo>
                  <a:lnTo>
                    <a:pt x="-1268" y="115320"/>
                  </a:lnTo>
                  <a:lnTo>
                    <a:pt x="28260" y="121273"/>
                  </a:lnTo>
                  <a:lnTo>
                    <a:pt x="44955" y="121273"/>
                  </a:lnTo>
                  <a:lnTo>
                    <a:pt x="44955" y="11868"/>
                  </a:lnTo>
                  <a:lnTo>
                    <a:pt x="72234" y="11868"/>
                  </a:lnTo>
                  <a:lnTo>
                    <a:pt x="72234" y="-2182"/>
                  </a:lnTo>
                  <a:lnTo>
                    <a:pt x="1140" y="-2182"/>
                  </a:lnTo>
                  <a:lnTo>
                    <a:pt x="1140" y="11868"/>
                  </a:lnTo>
                  <a:close/>
                </a:path>
              </a:pathLst>
            </a:custGeom>
            <a:solidFill>
              <a:srgbClr val="000000"/>
            </a:solidFill>
            <a:ln w="26" cap="flat">
              <a:noFill/>
              <a:prstDash val="solid"/>
              <a:round/>
            </a:ln>
          </p:spPr>
          <p:txBody>
            <a:bodyPr rtlCol="0" anchor="ctr"/>
            <a:lstStyle/>
            <a:p>
              <a:endParaRPr lang="en-GB"/>
            </a:p>
          </p:txBody>
        </p:sp>
        <p:sp>
          <p:nvSpPr>
            <p:cNvPr id="207" name="Freeform: Shape 206">
              <a:extLst>
                <a:ext uri="{FF2B5EF4-FFF2-40B4-BE49-F238E27FC236}">
                  <a16:creationId xmlns:a16="http://schemas.microsoft.com/office/drawing/2014/main" id="{A6F7DD38-7049-9D04-FFF1-0B39AD0DC82E}"/>
                </a:ext>
              </a:extLst>
            </p:cNvPr>
            <p:cNvSpPr/>
            <p:nvPr/>
          </p:nvSpPr>
          <p:spPr>
            <a:xfrm flipV="1">
              <a:off x="10036578" y="2151623"/>
              <a:ext cx="79877" cy="125862"/>
            </a:xfrm>
            <a:custGeom>
              <a:avLst/>
              <a:gdLst>
                <a:gd name="connsiteX0" fmla="*/ 4042 w 79877"/>
                <a:gd name="connsiteY0" fmla="*/ 123726 h 125862"/>
                <a:gd name="connsiteX1" fmla="*/ 69606 w 79877"/>
                <a:gd name="connsiteY1" fmla="*/ 123726 h 125862"/>
                <a:gd name="connsiteX2" fmla="*/ 69606 w 79877"/>
                <a:gd name="connsiteY2" fmla="*/ 109651 h 125862"/>
                <a:gd name="connsiteX3" fmla="*/ 19335 w 79877"/>
                <a:gd name="connsiteY3" fmla="*/ 109651 h 125862"/>
                <a:gd name="connsiteX4" fmla="*/ 19335 w 79877"/>
                <a:gd name="connsiteY4" fmla="*/ 79409 h 125862"/>
                <a:gd name="connsiteX5" fmla="*/ 26584 w 79877"/>
                <a:gd name="connsiteY5" fmla="*/ 81261 h 125862"/>
                <a:gd name="connsiteX6" fmla="*/ 33887 w 79877"/>
                <a:gd name="connsiteY6" fmla="*/ 81869 h 125862"/>
                <a:gd name="connsiteX7" fmla="*/ 66616 w 79877"/>
                <a:gd name="connsiteY7" fmla="*/ 70545 h 125862"/>
                <a:gd name="connsiteX8" fmla="*/ 78707 w 79877"/>
                <a:gd name="connsiteY8" fmla="*/ 39880 h 125862"/>
                <a:gd name="connsiteX9" fmla="*/ 66298 w 79877"/>
                <a:gd name="connsiteY9" fmla="*/ 8897 h 125862"/>
                <a:gd name="connsiteX10" fmla="*/ 31320 w 79877"/>
                <a:gd name="connsiteY10" fmla="*/ -2136 h 125862"/>
                <a:gd name="connsiteX11" fmla="*/ 15472 w 79877"/>
                <a:gd name="connsiteY11" fmla="*/ -813 h 125862"/>
                <a:gd name="connsiteX12" fmla="*/ -1170 w 79877"/>
                <a:gd name="connsiteY12" fmla="*/ 3156 h 125862"/>
                <a:gd name="connsiteX13" fmla="*/ -1170 w 79877"/>
                <a:gd name="connsiteY13" fmla="*/ 19957 h 125862"/>
                <a:gd name="connsiteX14" fmla="*/ 14202 w 79877"/>
                <a:gd name="connsiteY14" fmla="*/ 13924 h 125862"/>
                <a:gd name="connsiteX15" fmla="*/ 30976 w 79877"/>
                <a:gd name="connsiteY15" fmla="*/ 11940 h 125862"/>
                <a:gd name="connsiteX16" fmla="*/ 53625 w 79877"/>
                <a:gd name="connsiteY16" fmla="*/ 19454 h 125862"/>
                <a:gd name="connsiteX17" fmla="*/ 61986 w 79877"/>
                <a:gd name="connsiteY17" fmla="*/ 39880 h 125862"/>
                <a:gd name="connsiteX18" fmla="*/ 53625 w 79877"/>
                <a:gd name="connsiteY18" fmla="*/ 60279 h 125862"/>
                <a:gd name="connsiteX19" fmla="*/ 30976 w 79877"/>
                <a:gd name="connsiteY19" fmla="*/ 67820 h 125862"/>
                <a:gd name="connsiteX20" fmla="*/ 17615 w 79877"/>
                <a:gd name="connsiteY20" fmla="*/ 66338 h 125862"/>
                <a:gd name="connsiteX21" fmla="*/ 4042 w 79877"/>
                <a:gd name="connsiteY21" fmla="*/ 61708 h 125862"/>
                <a:gd name="connsiteX22" fmla="*/ 4042 w 79877"/>
                <a:gd name="connsiteY22" fmla="*/ 123726 h 12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877" h="125862">
                  <a:moveTo>
                    <a:pt x="4042" y="123726"/>
                  </a:moveTo>
                  <a:lnTo>
                    <a:pt x="69606" y="123726"/>
                  </a:lnTo>
                  <a:lnTo>
                    <a:pt x="69606" y="109651"/>
                  </a:lnTo>
                  <a:lnTo>
                    <a:pt x="19335" y="109651"/>
                  </a:lnTo>
                  <a:lnTo>
                    <a:pt x="19335" y="79409"/>
                  </a:lnTo>
                  <a:cubicBezTo>
                    <a:pt x="21751" y="80238"/>
                    <a:pt x="24168" y="80855"/>
                    <a:pt x="26584" y="81261"/>
                  </a:cubicBezTo>
                  <a:cubicBezTo>
                    <a:pt x="29019" y="81666"/>
                    <a:pt x="31453" y="81869"/>
                    <a:pt x="33887" y="81869"/>
                  </a:cubicBezTo>
                  <a:cubicBezTo>
                    <a:pt x="47663" y="81869"/>
                    <a:pt x="58573" y="78094"/>
                    <a:pt x="66616" y="70545"/>
                  </a:cubicBezTo>
                  <a:cubicBezTo>
                    <a:pt x="74677" y="62996"/>
                    <a:pt x="78707" y="52774"/>
                    <a:pt x="78707" y="39880"/>
                  </a:cubicBezTo>
                  <a:cubicBezTo>
                    <a:pt x="78707" y="26598"/>
                    <a:pt x="74571" y="16270"/>
                    <a:pt x="66298" y="8897"/>
                  </a:cubicBezTo>
                  <a:cubicBezTo>
                    <a:pt x="58026" y="1542"/>
                    <a:pt x="46366" y="-2136"/>
                    <a:pt x="31320" y="-2136"/>
                  </a:cubicBezTo>
                  <a:cubicBezTo>
                    <a:pt x="26135" y="-2136"/>
                    <a:pt x="20852" y="-1695"/>
                    <a:pt x="15472" y="-813"/>
                  </a:cubicBezTo>
                  <a:cubicBezTo>
                    <a:pt x="10110" y="69"/>
                    <a:pt x="4562" y="1392"/>
                    <a:pt x="-1170" y="3156"/>
                  </a:cubicBezTo>
                  <a:lnTo>
                    <a:pt x="-1170" y="19957"/>
                  </a:lnTo>
                  <a:cubicBezTo>
                    <a:pt x="3786" y="17258"/>
                    <a:pt x="8910" y="15247"/>
                    <a:pt x="14202" y="13924"/>
                  </a:cubicBezTo>
                  <a:cubicBezTo>
                    <a:pt x="19494" y="12601"/>
                    <a:pt x="25085" y="11940"/>
                    <a:pt x="30976" y="11940"/>
                  </a:cubicBezTo>
                  <a:cubicBezTo>
                    <a:pt x="40519" y="11940"/>
                    <a:pt x="48069" y="14445"/>
                    <a:pt x="53625" y="19454"/>
                  </a:cubicBezTo>
                  <a:cubicBezTo>
                    <a:pt x="59199" y="24464"/>
                    <a:pt x="61986" y="31272"/>
                    <a:pt x="61986" y="39880"/>
                  </a:cubicBezTo>
                  <a:cubicBezTo>
                    <a:pt x="61986" y="48470"/>
                    <a:pt x="59199" y="55270"/>
                    <a:pt x="53625" y="60279"/>
                  </a:cubicBezTo>
                  <a:cubicBezTo>
                    <a:pt x="48069" y="65306"/>
                    <a:pt x="40519" y="67820"/>
                    <a:pt x="30976" y="67820"/>
                  </a:cubicBezTo>
                  <a:cubicBezTo>
                    <a:pt x="26514" y="67820"/>
                    <a:pt x="22060" y="67326"/>
                    <a:pt x="17615" y="66338"/>
                  </a:cubicBezTo>
                  <a:cubicBezTo>
                    <a:pt x="13188" y="65351"/>
                    <a:pt x="8663" y="63807"/>
                    <a:pt x="4042" y="61708"/>
                  </a:cubicBezTo>
                  <a:lnTo>
                    <a:pt x="4042" y="123726"/>
                  </a:lnTo>
                  <a:close/>
                </a:path>
              </a:pathLst>
            </a:custGeom>
            <a:solidFill>
              <a:srgbClr val="000000"/>
            </a:solidFill>
            <a:ln w="26" cap="flat">
              <a:noFill/>
              <a:prstDash val="solid"/>
              <a:round/>
            </a:ln>
          </p:spPr>
          <p:txBody>
            <a:bodyPr rtlCol="0" anchor="ctr"/>
            <a:lstStyle/>
            <a:p>
              <a:endParaRPr lang="en-GB" dirty="0"/>
            </a:p>
          </p:txBody>
        </p:sp>
        <p:sp>
          <p:nvSpPr>
            <p:cNvPr id="208" name="Freeform: Shape 207">
              <a:extLst>
                <a:ext uri="{FF2B5EF4-FFF2-40B4-BE49-F238E27FC236}">
                  <a16:creationId xmlns:a16="http://schemas.microsoft.com/office/drawing/2014/main" id="{A26EA563-ED49-8FB3-E6C4-C8BF94E7BF05}"/>
                </a:ext>
              </a:extLst>
            </p:cNvPr>
            <p:cNvSpPr/>
            <p:nvPr/>
          </p:nvSpPr>
          <p:spPr>
            <a:xfrm flipV="1">
              <a:off x="10140582" y="2149400"/>
              <a:ext cx="142213" cy="128084"/>
            </a:xfrm>
            <a:custGeom>
              <a:avLst/>
              <a:gdLst>
                <a:gd name="connsiteX0" fmla="*/ 111575 w 142213"/>
                <a:gd name="connsiteY0" fmla="*/ 54549 h 128084"/>
                <a:gd name="connsiteX1" fmla="*/ 100277 w 142213"/>
                <a:gd name="connsiteY1" fmla="*/ 48437 h 128084"/>
                <a:gd name="connsiteX2" fmla="*/ 96202 w 142213"/>
                <a:gd name="connsiteY2" fmla="*/ 31398 h 128084"/>
                <a:gd name="connsiteX3" fmla="*/ 100277 w 142213"/>
                <a:gd name="connsiteY3" fmla="*/ 14491 h 128084"/>
                <a:gd name="connsiteX4" fmla="*/ 111575 w 142213"/>
                <a:gd name="connsiteY4" fmla="*/ 8326 h 128084"/>
                <a:gd name="connsiteX5" fmla="*/ 122687 w 142213"/>
                <a:gd name="connsiteY5" fmla="*/ 14491 h 128084"/>
                <a:gd name="connsiteX6" fmla="*/ 126788 w 142213"/>
                <a:gd name="connsiteY6" fmla="*/ 31398 h 128084"/>
                <a:gd name="connsiteX7" fmla="*/ 122687 w 142213"/>
                <a:gd name="connsiteY7" fmla="*/ 48384 h 128084"/>
                <a:gd name="connsiteX8" fmla="*/ 111575 w 142213"/>
                <a:gd name="connsiteY8" fmla="*/ 54549 h 128084"/>
                <a:gd name="connsiteX9" fmla="*/ 111575 w 142213"/>
                <a:gd name="connsiteY9" fmla="*/ 65053 h 128084"/>
                <a:gd name="connsiteX10" fmla="*/ 132318 w 142213"/>
                <a:gd name="connsiteY10" fmla="*/ 55951 h 128084"/>
                <a:gd name="connsiteX11" fmla="*/ 140017 w 142213"/>
                <a:gd name="connsiteY11" fmla="*/ 31398 h 128084"/>
                <a:gd name="connsiteX12" fmla="*/ 132291 w 142213"/>
                <a:gd name="connsiteY12" fmla="*/ 6871 h 128084"/>
                <a:gd name="connsiteX13" fmla="*/ 111575 w 142213"/>
                <a:gd name="connsiteY13" fmla="*/ -2178 h 128084"/>
                <a:gd name="connsiteX14" fmla="*/ 90646 w 142213"/>
                <a:gd name="connsiteY14" fmla="*/ 6871 h 128084"/>
                <a:gd name="connsiteX15" fmla="*/ 82973 w 142213"/>
                <a:gd name="connsiteY15" fmla="*/ 31398 h 128084"/>
                <a:gd name="connsiteX16" fmla="*/ 90699 w 142213"/>
                <a:gd name="connsiteY16" fmla="*/ 56004 h 128084"/>
                <a:gd name="connsiteX17" fmla="*/ 111575 w 142213"/>
                <a:gd name="connsiteY17" fmla="*/ 65053 h 128084"/>
                <a:gd name="connsiteX18" fmla="*/ 26246 w 142213"/>
                <a:gd name="connsiteY18" fmla="*/ 115403 h 128084"/>
                <a:gd name="connsiteX19" fmla="*/ 15028 w 142213"/>
                <a:gd name="connsiteY19" fmla="*/ 109238 h 128084"/>
                <a:gd name="connsiteX20" fmla="*/ 10954 w 142213"/>
                <a:gd name="connsiteY20" fmla="*/ 92331 h 128084"/>
                <a:gd name="connsiteX21" fmla="*/ 15002 w 142213"/>
                <a:gd name="connsiteY21" fmla="*/ 75292 h 128084"/>
                <a:gd name="connsiteX22" fmla="*/ 26246 w 142213"/>
                <a:gd name="connsiteY22" fmla="*/ 69180 h 128084"/>
                <a:gd name="connsiteX23" fmla="*/ 37518 w 142213"/>
                <a:gd name="connsiteY23" fmla="*/ 75292 h 128084"/>
                <a:gd name="connsiteX24" fmla="*/ 41619 w 142213"/>
                <a:gd name="connsiteY24" fmla="*/ 92331 h 128084"/>
                <a:gd name="connsiteX25" fmla="*/ 37491 w 142213"/>
                <a:gd name="connsiteY25" fmla="*/ 109185 h 128084"/>
                <a:gd name="connsiteX26" fmla="*/ 26246 w 142213"/>
                <a:gd name="connsiteY26" fmla="*/ 115403 h 128084"/>
                <a:gd name="connsiteX27" fmla="*/ 100912 w 142213"/>
                <a:gd name="connsiteY27" fmla="*/ 125907 h 128084"/>
                <a:gd name="connsiteX28" fmla="*/ 114141 w 142213"/>
                <a:gd name="connsiteY28" fmla="*/ 125907 h 128084"/>
                <a:gd name="connsiteX29" fmla="*/ 36909 w 142213"/>
                <a:gd name="connsiteY29" fmla="*/ -2178 h 128084"/>
                <a:gd name="connsiteX30" fmla="*/ 23680 w 142213"/>
                <a:gd name="connsiteY30" fmla="*/ -2178 h 128084"/>
                <a:gd name="connsiteX31" fmla="*/ 100912 w 142213"/>
                <a:gd name="connsiteY31" fmla="*/ 125907 h 128084"/>
                <a:gd name="connsiteX32" fmla="*/ 26246 w 142213"/>
                <a:gd name="connsiteY32" fmla="*/ 125907 h 128084"/>
                <a:gd name="connsiteX33" fmla="*/ 47069 w 142213"/>
                <a:gd name="connsiteY33" fmla="*/ 116858 h 128084"/>
                <a:gd name="connsiteX34" fmla="*/ 54848 w 142213"/>
                <a:gd name="connsiteY34" fmla="*/ 92331 h 128084"/>
                <a:gd name="connsiteX35" fmla="*/ 47122 w 142213"/>
                <a:gd name="connsiteY35" fmla="*/ 67698 h 128084"/>
                <a:gd name="connsiteX36" fmla="*/ 26246 w 142213"/>
                <a:gd name="connsiteY36" fmla="*/ 58676 h 128084"/>
                <a:gd name="connsiteX37" fmla="*/ 5450 w 142213"/>
                <a:gd name="connsiteY37" fmla="*/ 67725 h 128084"/>
                <a:gd name="connsiteX38" fmla="*/ -2196 w 142213"/>
                <a:gd name="connsiteY38" fmla="*/ 92331 h 128084"/>
                <a:gd name="connsiteX39" fmla="*/ 5477 w 142213"/>
                <a:gd name="connsiteY39" fmla="*/ 116805 h 128084"/>
                <a:gd name="connsiteX40" fmla="*/ 26246 w 142213"/>
                <a:gd name="connsiteY40" fmla="*/ 125907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213" h="128084">
                  <a:moveTo>
                    <a:pt x="111575" y="54549"/>
                  </a:moveTo>
                  <a:cubicBezTo>
                    <a:pt x="106777" y="54549"/>
                    <a:pt x="103011" y="52511"/>
                    <a:pt x="100277" y="48437"/>
                  </a:cubicBezTo>
                  <a:cubicBezTo>
                    <a:pt x="97560" y="44362"/>
                    <a:pt x="96202" y="38682"/>
                    <a:pt x="96202" y="31398"/>
                  </a:cubicBezTo>
                  <a:cubicBezTo>
                    <a:pt x="96202" y="24236"/>
                    <a:pt x="97560" y="18601"/>
                    <a:pt x="100277" y="14491"/>
                  </a:cubicBezTo>
                  <a:cubicBezTo>
                    <a:pt x="103011" y="10381"/>
                    <a:pt x="106777" y="8326"/>
                    <a:pt x="111575" y="8326"/>
                  </a:cubicBezTo>
                  <a:cubicBezTo>
                    <a:pt x="116266" y="8326"/>
                    <a:pt x="119971" y="10381"/>
                    <a:pt x="122687" y="14491"/>
                  </a:cubicBezTo>
                  <a:cubicBezTo>
                    <a:pt x="125421" y="18601"/>
                    <a:pt x="126788" y="24236"/>
                    <a:pt x="126788" y="31398"/>
                  </a:cubicBezTo>
                  <a:cubicBezTo>
                    <a:pt x="126788" y="38629"/>
                    <a:pt x="125421" y="44292"/>
                    <a:pt x="122687" y="48384"/>
                  </a:cubicBezTo>
                  <a:cubicBezTo>
                    <a:pt x="119971" y="52494"/>
                    <a:pt x="116266" y="54549"/>
                    <a:pt x="111575" y="54549"/>
                  </a:cubicBezTo>
                  <a:close/>
                  <a:moveTo>
                    <a:pt x="111575" y="65053"/>
                  </a:moveTo>
                  <a:cubicBezTo>
                    <a:pt x="120288" y="65053"/>
                    <a:pt x="127203" y="62019"/>
                    <a:pt x="132318" y="55951"/>
                  </a:cubicBezTo>
                  <a:cubicBezTo>
                    <a:pt x="137451" y="49901"/>
                    <a:pt x="140017" y="41716"/>
                    <a:pt x="140017" y="31398"/>
                  </a:cubicBezTo>
                  <a:cubicBezTo>
                    <a:pt x="140017" y="21097"/>
                    <a:pt x="137442" y="12921"/>
                    <a:pt x="132291" y="6871"/>
                  </a:cubicBezTo>
                  <a:cubicBezTo>
                    <a:pt x="127141" y="838"/>
                    <a:pt x="120235" y="-2178"/>
                    <a:pt x="111575" y="-2178"/>
                  </a:cubicBezTo>
                  <a:cubicBezTo>
                    <a:pt x="102755" y="-2178"/>
                    <a:pt x="95779" y="838"/>
                    <a:pt x="90646" y="6871"/>
                  </a:cubicBezTo>
                  <a:cubicBezTo>
                    <a:pt x="85531" y="12921"/>
                    <a:pt x="82973" y="21097"/>
                    <a:pt x="82973" y="31398"/>
                  </a:cubicBezTo>
                  <a:cubicBezTo>
                    <a:pt x="82973" y="41769"/>
                    <a:pt x="85548" y="49971"/>
                    <a:pt x="90699" y="56004"/>
                  </a:cubicBezTo>
                  <a:cubicBezTo>
                    <a:pt x="95850" y="62036"/>
                    <a:pt x="102808" y="65053"/>
                    <a:pt x="111575" y="65053"/>
                  </a:cubicBezTo>
                  <a:close/>
                  <a:moveTo>
                    <a:pt x="26246" y="115403"/>
                  </a:moveTo>
                  <a:cubicBezTo>
                    <a:pt x="21502" y="115403"/>
                    <a:pt x="17762" y="113348"/>
                    <a:pt x="15028" y="109238"/>
                  </a:cubicBezTo>
                  <a:cubicBezTo>
                    <a:pt x="12312" y="105146"/>
                    <a:pt x="10954" y="99510"/>
                    <a:pt x="10954" y="92331"/>
                  </a:cubicBezTo>
                  <a:cubicBezTo>
                    <a:pt x="10954" y="85064"/>
                    <a:pt x="12303" y="79384"/>
                    <a:pt x="15002" y="75292"/>
                  </a:cubicBezTo>
                  <a:cubicBezTo>
                    <a:pt x="17700" y="71217"/>
                    <a:pt x="21449" y="69180"/>
                    <a:pt x="26246" y="69180"/>
                  </a:cubicBezTo>
                  <a:cubicBezTo>
                    <a:pt x="31044" y="69180"/>
                    <a:pt x="34801" y="71217"/>
                    <a:pt x="37518" y="75292"/>
                  </a:cubicBezTo>
                  <a:cubicBezTo>
                    <a:pt x="40252" y="79384"/>
                    <a:pt x="41619" y="85064"/>
                    <a:pt x="41619" y="92331"/>
                  </a:cubicBezTo>
                  <a:cubicBezTo>
                    <a:pt x="41619" y="99440"/>
                    <a:pt x="40243" y="105058"/>
                    <a:pt x="37491" y="109185"/>
                  </a:cubicBezTo>
                  <a:cubicBezTo>
                    <a:pt x="34740" y="113330"/>
                    <a:pt x="30991" y="115403"/>
                    <a:pt x="26246" y="115403"/>
                  </a:cubicBezTo>
                  <a:close/>
                  <a:moveTo>
                    <a:pt x="100912" y="125907"/>
                  </a:moveTo>
                  <a:lnTo>
                    <a:pt x="114141" y="125907"/>
                  </a:lnTo>
                  <a:lnTo>
                    <a:pt x="36909" y="-2178"/>
                  </a:lnTo>
                  <a:lnTo>
                    <a:pt x="23680" y="-2178"/>
                  </a:lnTo>
                  <a:lnTo>
                    <a:pt x="100912" y="125907"/>
                  </a:lnTo>
                  <a:close/>
                  <a:moveTo>
                    <a:pt x="26246" y="125907"/>
                  </a:moveTo>
                  <a:cubicBezTo>
                    <a:pt x="34960" y="125907"/>
                    <a:pt x="41901" y="122891"/>
                    <a:pt x="47069" y="116858"/>
                  </a:cubicBezTo>
                  <a:cubicBezTo>
                    <a:pt x="52255" y="110826"/>
                    <a:pt x="54848" y="102650"/>
                    <a:pt x="54848" y="92331"/>
                  </a:cubicBezTo>
                  <a:cubicBezTo>
                    <a:pt x="54848" y="81924"/>
                    <a:pt x="52273" y="73713"/>
                    <a:pt x="47122" y="67698"/>
                  </a:cubicBezTo>
                  <a:cubicBezTo>
                    <a:pt x="41971" y="61684"/>
                    <a:pt x="35013" y="58676"/>
                    <a:pt x="26246" y="58676"/>
                  </a:cubicBezTo>
                  <a:cubicBezTo>
                    <a:pt x="17480" y="58676"/>
                    <a:pt x="10548" y="61692"/>
                    <a:pt x="5450" y="67725"/>
                  </a:cubicBezTo>
                  <a:cubicBezTo>
                    <a:pt x="353" y="73775"/>
                    <a:pt x="-2196" y="81977"/>
                    <a:pt x="-2196" y="92331"/>
                  </a:cubicBezTo>
                  <a:cubicBezTo>
                    <a:pt x="-2196" y="102597"/>
                    <a:pt x="361" y="110755"/>
                    <a:pt x="5477" y="116805"/>
                  </a:cubicBezTo>
                  <a:cubicBezTo>
                    <a:pt x="10610" y="122873"/>
                    <a:pt x="17533" y="125907"/>
                    <a:pt x="26246" y="125907"/>
                  </a:cubicBezTo>
                  <a:close/>
                </a:path>
              </a:pathLst>
            </a:custGeom>
            <a:solidFill>
              <a:srgbClr val="000000"/>
            </a:solidFill>
            <a:ln w="26" cap="flat">
              <a:noFill/>
              <a:prstDash val="solid"/>
              <a:round/>
            </a:ln>
          </p:spPr>
          <p:txBody>
            <a:bodyPr rtlCol="0" anchor="ctr"/>
            <a:lstStyle/>
            <a:p>
              <a:endParaRPr lang="en-GB"/>
            </a:p>
          </p:txBody>
        </p:sp>
      </p:grpSp>
      <p:grpSp>
        <p:nvGrpSpPr>
          <p:cNvPr id="209" name="Graphic 8">
            <a:extLst>
              <a:ext uri="{FF2B5EF4-FFF2-40B4-BE49-F238E27FC236}">
                <a16:creationId xmlns:a16="http://schemas.microsoft.com/office/drawing/2014/main" id="{CB181C9B-5922-CD6D-76D5-7DFCEA3E36B7}"/>
              </a:ext>
            </a:extLst>
          </p:cNvPr>
          <p:cNvGrpSpPr/>
          <p:nvPr/>
        </p:nvGrpSpPr>
        <p:grpSpPr>
          <a:xfrm>
            <a:off x="9375936" y="2054439"/>
            <a:ext cx="404643" cy="131074"/>
            <a:chOff x="9376987" y="1290668"/>
            <a:chExt cx="404643" cy="131074"/>
          </a:xfrm>
          <a:solidFill>
            <a:srgbClr val="000000"/>
          </a:solidFill>
        </p:grpSpPr>
        <p:sp>
          <p:nvSpPr>
            <p:cNvPr id="210" name="Freeform: Shape 209">
              <a:extLst>
                <a:ext uri="{FF2B5EF4-FFF2-40B4-BE49-F238E27FC236}">
                  <a16:creationId xmlns:a16="http://schemas.microsoft.com/office/drawing/2014/main" id="{CC557D90-6CD9-FBA7-A9F4-6C672F98BE23}"/>
                </a:ext>
              </a:extLst>
            </p:cNvPr>
            <p:cNvSpPr/>
            <p:nvPr/>
          </p:nvSpPr>
          <p:spPr>
            <a:xfrm flipV="1">
              <a:off x="9376987" y="1295880"/>
              <a:ext cx="70934" cy="123454"/>
            </a:xfrm>
            <a:custGeom>
              <a:avLst/>
              <a:gdLst>
                <a:gd name="connsiteX0" fmla="*/ -1190 w 70934"/>
                <a:gd name="connsiteY0" fmla="*/ 121202 h 123454"/>
                <a:gd name="connsiteX1" fmla="*/ 69744 w 70934"/>
                <a:gd name="connsiteY1" fmla="*/ 121202 h 123454"/>
                <a:gd name="connsiteX2" fmla="*/ 69744 w 70934"/>
                <a:gd name="connsiteY2" fmla="*/ 107126 h 123454"/>
                <a:gd name="connsiteX3" fmla="*/ 15505 w 70934"/>
                <a:gd name="connsiteY3" fmla="*/ 107126 h 123454"/>
                <a:gd name="connsiteX4" fmla="*/ 15505 w 70934"/>
                <a:gd name="connsiteY4" fmla="*/ 70746 h 123454"/>
                <a:gd name="connsiteX5" fmla="*/ 64453 w 70934"/>
                <a:gd name="connsiteY5" fmla="*/ 70746 h 123454"/>
                <a:gd name="connsiteX6" fmla="*/ 64453 w 70934"/>
                <a:gd name="connsiteY6" fmla="*/ 56697 h 123454"/>
                <a:gd name="connsiteX7" fmla="*/ 15505 w 70934"/>
                <a:gd name="connsiteY7" fmla="*/ 56697 h 123454"/>
                <a:gd name="connsiteX8" fmla="*/ 15505 w 70934"/>
                <a:gd name="connsiteY8" fmla="*/ -2252 h 123454"/>
                <a:gd name="connsiteX9" fmla="*/ -1190 w 70934"/>
                <a:gd name="connsiteY9" fmla="*/ -2252 h 123454"/>
                <a:gd name="connsiteX10" fmla="*/ -1190 w 70934"/>
                <a:gd name="connsiteY10" fmla="*/ 121202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34" h="123454">
                  <a:moveTo>
                    <a:pt x="-1190" y="121202"/>
                  </a:moveTo>
                  <a:lnTo>
                    <a:pt x="69744" y="121202"/>
                  </a:lnTo>
                  <a:lnTo>
                    <a:pt x="69744" y="107126"/>
                  </a:lnTo>
                  <a:lnTo>
                    <a:pt x="15505" y="107126"/>
                  </a:lnTo>
                  <a:lnTo>
                    <a:pt x="15505" y="70746"/>
                  </a:lnTo>
                  <a:lnTo>
                    <a:pt x="64453" y="70746"/>
                  </a:lnTo>
                  <a:lnTo>
                    <a:pt x="64453" y="56697"/>
                  </a:lnTo>
                  <a:lnTo>
                    <a:pt x="15505" y="56697"/>
                  </a:lnTo>
                  <a:lnTo>
                    <a:pt x="15505" y="-2252"/>
                  </a:lnTo>
                  <a:lnTo>
                    <a:pt x="-1190" y="-2252"/>
                  </a:lnTo>
                  <a:lnTo>
                    <a:pt x="-1190" y="121202"/>
                  </a:lnTo>
                  <a:close/>
                </a:path>
              </a:pathLst>
            </a:custGeom>
            <a:solidFill>
              <a:srgbClr val="000000"/>
            </a:solidFill>
            <a:ln w="26" cap="flat">
              <a:noFill/>
              <a:prstDash val="solid"/>
              <a:round/>
            </a:ln>
          </p:spPr>
          <p:txBody>
            <a:bodyPr rtlCol="0" anchor="ctr"/>
            <a:lstStyle/>
            <a:p>
              <a:endParaRPr lang="en-GB"/>
            </a:p>
          </p:txBody>
        </p:sp>
        <p:sp>
          <p:nvSpPr>
            <p:cNvPr id="211" name="Freeform: Shape 210">
              <a:extLst>
                <a:ext uri="{FF2B5EF4-FFF2-40B4-BE49-F238E27FC236}">
                  <a16:creationId xmlns:a16="http://schemas.microsoft.com/office/drawing/2014/main" id="{A6E807CF-6DB7-C7CF-E410-C600298F0D65}"/>
                </a:ext>
              </a:extLst>
            </p:cNvPr>
            <p:cNvSpPr/>
            <p:nvPr/>
          </p:nvSpPr>
          <p:spPr>
            <a:xfrm flipV="1">
              <a:off x="9473725" y="1290668"/>
              <a:ext cx="15213" cy="128666"/>
            </a:xfrm>
            <a:custGeom>
              <a:avLst/>
              <a:gdLst>
                <a:gd name="connsiteX0" fmla="*/ -107 w 15213"/>
                <a:gd name="connsiteY0" fmla="*/ 126316 h 128666"/>
                <a:gd name="connsiteX1" fmla="*/ 15107 w 15213"/>
                <a:gd name="connsiteY1" fmla="*/ 126316 h 128666"/>
                <a:gd name="connsiteX2" fmla="*/ 15107 w 15213"/>
                <a:gd name="connsiteY2" fmla="*/ -2351 h 128666"/>
                <a:gd name="connsiteX3" fmla="*/ -107 w 15213"/>
                <a:gd name="connsiteY3" fmla="*/ -2351 h 128666"/>
                <a:gd name="connsiteX4" fmla="*/ -107 w 15213"/>
                <a:gd name="connsiteY4" fmla="*/ 126316 h 12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3" h="128666">
                  <a:moveTo>
                    <a:pt x="-107" y="126316"/>
                  </a:moveTo>
                  <a:lnTo>
                    <a:pt x="15107" y="126316"/>
                  </a:lnTo>
                  <a:lnTo>
                    <a:pt x="15107" y="-2351"/>
                  </a:lnTo>
                  <a:lnTo>
                    <a:pt x="-107" y="-2351"/>
                  </a:lnTo>
                  <a:lnTo>
                    <a:pt x="-107" y="126316"/>
                  </a:lnTo>
                  <a:close/>
                </a:path>
              </a:pathLst>
            </a:custGeom>
            <a:solidFill>
              <a:srgbClr val="000000"/>
            </a:solidFill>
            <a:ln w="26" cap="flat">
              <a:noFill/>
              <a:prstDash val="solid"/>
              <a:round/>
            </a:ln>
          </p:spPr>
          <p:txBody>
            <a:bodyPr rtlCol="0" anchor="ctr"/>
            <a:lstStyle/>
            <a:p>
              <a:endParaRPr lang="en-GB"/>
            </a:p>
          </p:txBody>
        </p:sp>
        <p:sp>
          <p:nvSpPr>
            <p:cNvPr id="212" name="Freeform: Shape 211">
              <a:extLst>
                <a:ext uri="{FF2B5EF4-FFF2-40B4-BE49-F238E27FC236}">
                  <a16:creationId xmlns:a16="http://schemas.microsoft.com/office/drawing/2014/main" id="{B411EEEB-6AA4-8DD2-5D8D-4A4C46F67724}"/>
                </a:ext>
              </a:extLst>
            </p:cNvPr>
            <p:cNvSpPr/>
            <p:nvPr/>
          </p:nvSpPr>
          <p:spPr>
            <a:xfrm flipV="1">
              <a:off x="9514157" y="1324508"/>
              <a:ext cx="85010" cy="97234"/>
            </a:xfrm>
            <a:custGeom>
              <a:avLst/>
              <a:gdLst>
                <a:gd name="connsiteX0" fmla="*/ 41323 w 85010"/>
                <a:gd name="connsiteY0" fmla="*/ 82685 h 97234"/>
                <a:gd name="connsiteX1" fmla="*/ 21982 w 85010"/>
                <a:gd name="connsiteY1" fmla="*/ 73133 h 97234"/>
                <a:gd name="connsiteX2" fmla="*/ 14864 w 85010"/>
                <a:gd name="connsiteY2" fmla="*/ 46966 h 97234"/>
                <a:gd name="connsiteX3" fmla="*/ 21929 w 85010"/>
                <a:gd name="connsiteY3" fmla="*/ 20799 h 97234"/>
                <a:gd name="connsiteX4" fmla="*/ 41323 w 85010"/>
                <a:gd name="connsiteY4" fmla="*/ 11247 h 97234"/>
                <a:gd name="connsiteX5" fmla="*/ 60584 w 85010"/>
                <a:gd name="connsiteY5" fmla="*/ 20825 h 97234"/>
                <a:gd name="connsiteX6" fmla="*/ 67702 w 85010"/>
                <a:gd name="connsiteY6" fmla="*/ 46966 h 97234"/>
                <a:gd name="connsiteX7" fmla="*/ 60584 w 85010"/>
                <a:gd name="connsiteY7" fmla="*/ 73054 h 97234"/>
                <a:gd name="connsiteX8" fmla="*/ 41323 w 85010"/>
                <a:gd name="connsiteY8" fmla="*/ 82685 h 97234"/>
                <a:gd name="connsiteX9" fmla="*/ 41323 w 85010"/>
                <a:gd name="connsiteY9" fmla="*/ 95570 h 97234"/>
                <a:gd name="connsiteX10" fmla="*/ 72491 w 85010"/>
                <a:gd name="connsiteY10" fmla="*/ 82658 h 97234"/>
                <a:gd name="connsiteX11" fmla="*/ 83841 w 85010"/>
                <a:gd name="connsiteY11" fmla="*/ 46966 h 97234"/>
                <a:gd name="connsiteX12" fmla="*/ 72491 w 85010"/>
                <a:gd name="connsiteY12" fmla="*/ 11274 h 97234"/>
                <a:gd name="connsiteX13" fmla="*/ 41323 w 85010"/>
                <a:gd name="connsiteY13" fmla="*/ -1664 h 97234"/>
                <a:gd name="connsiteX14" fmla="*/ 10102 w 85010"/>
                <a:gd name="connsiteY14" fmla="*/ 11274 h 97234"/>
                <a:gd name="connsiteX15" fmla="*/ -1169 w 85010"/>
                <a:gd name="connsiteY15" fmla="*/ 46966 h 97234"/>
                <a:gd name="connsiteX16" fmla="*/ 10102 w 85010"/>
                <a:gd name="connsiteY16" fmla="*/ 82658 h 97234"/>
                <a:gd name="connsiteX17" fmla="*/ 41323 w 85010"/>
                <a:gd name="connsiteY17" fmla="*/ 95570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010" h="97234">
                  <a:moveTo>
                    <a:pt x="41323" y="82685"/>
                  </a:moveTo>
                  <a:cubicBezTo>
                    <a:pt x="33174" y="82685"/>
                    <a:pt x="26726" y="79501"/>
                    <a:pt x="21982" y="73133"/>
                  </a:cubicBezTo>
                  <a:cubicBezTo>
                    <a:pt x="17237" y="66766"/>
                    <a:pt x="14864" y="58043"/>
                    <a:pt x="14864" y="46966"/>
                  </a:cubicBezTo>
                  <a:cubicBezTo>
                    <a:pt x="14864" y="35889"/>
                    <a:pt x="17219" y="27166"/>
                    <a:pt x="21929" y="20799"/>
                  </a:cubicBezTo>
                  <a:cubicBezTo>
                    <a:pt x="26656" y="14431"/>
                    <a:pt x="33121" y="11247"/>
                    <a:pt x="41323" y="11247"/>
                  </a:cubicBezTo>
                  <a:cubicBezTo>
                    <a:pt x="49437" y="11247"/>
                    <a:pt x="55857" y="14440"/>
                    <a:pt x="60584" y="20825"/>
                  </a:cubicBezTo>
                  <a:cubicBezTo>
                    <a:pt x="65329" y="27228"/>
                    <a:pt x="67702" y="35942"/>
                    <a:pt x="67702" y="46966"/>
                  </a:cubicBezTo>
                  <a:cubicBezTo>
                    <a:pt x="67702" y="57937"/>
                    <a:pt x="65329" y="66633"/>
                    <a:pt x="60584" y="73054"/>
                  </a:cubicBezTo>
                  <a:cubicBezTo>
                    <a:pt x="55857" y="79475"/>
                    <a:pt x="49437" y="82685"/>
                    <a:pt x="41323" y="82685"/>
                  </a:cubicBezTo>
                  <a:close/>
                  <a:moveTo>
                    <a:pt x="41323" y="95570"/>
                  </a:moveTo>
                  <a:cubicBezTo>
                    <a:pt x="54552" y="95570"/>
                    <a:pt x="64941" y="91266"/>
                    <a:pt x="72491" y="82658"/>
                  </a:cubicBezTo>
                  <a:cubicBezTo>
                    <a:pt x="80058" y="74068"/>
                    <a:pt x="83841" y="62171"/>
                    <a:pt x="83841" y="46966"/>
                  </a:cubicBezTo>
                  <a:cubicBezTo>
                    <a:pt x="83841" y="31814"/>
                    <a:pt x="80058" y="19917"/>
                    <a:pt x="72491" y="11274"/>
                  </a:cubicBezTo>
                  <a:cubicBezTo>
                    <a:pt x="64941" y="2648"/>
                    <a:pt x="54552" y="-1664"/>
                    <a:pt x="41323" y="-1664"/>
                  </a:cubicBezTo>
                  <a:cubicBezTo>
                    <a:pt x="28041" y="-1664"/>
                    <a:pt x="17634" y="2648"/>
                    <a:pt x="10102" y="11274"/>
                  </a:cubicBezTo>
                  <a:cubicBezTo>
                    <a:pt x="2588" y="19917"/>
                    <a:pt x="-1169" y="31814"/>
                    <a:pt x="-1169" y="46966"/>
                  </a:cubicBezTo>
                  <a:cubicBezTo>
                    <a:pt x="-1169" y="62171"/>
                    <a:pt x="2588" y="74068"/>
                    <a:pt x="10102" y="82658"/>
                  </a:cubicBezTo>
                  <a:cubicBezTo>
                    <a:pt x="17634" y="91266"/>
                    <a:pt x="28041" y="95570"/>
                    <a:pt x="41323" y="95570"/>
                  </a:cubicBezTo>
                  <a:close/>
                </a:path>
              </a:pathLst>
            </a:custGeom>
            <a:solidFill>
              <a:srgbClr val="000000"/>
            </a:solidFill>
            <a:ln w="26" cap="flat">
              <a:noFill/>
              <a:prstDash val="solid"/>
              <a:round/>
            </a:ln>
          </p:spPr>
          <p:txBody>
            <a:bodyPr rtlCol="0" anchor="ctr"/>
            <a:lstStyle/>
            <a:p>
              <a:endParaRPr lang="en-GB"/>
            </a:p>
          </p:txBody>
        </p:sp>
        <p:sp>
          <p:nvSpPr>
            <p:cNvPr id="213" name="Freeform: Shape 212">
              <a:extLst>
                <a:ext uri="{FF2B5EF4-FFF2-40B4-BE49-F238E27FC236}">
                  <a16:creationId xmlns:a16="http://schemas.microsoft.com/office/drawing/2014/main" id="{4D0969E7-1819-DFF5-33C7-14CBE7E3E782}"/>
                </a:ext>
              </a:extLst>
            </p:cNvPr>
            <p:cNvSpPr/>
            <p:nvPr/>
          </p:nvSpPr>
          <p:spPr>
            <a:xfrm flipV="1">
              <a:off x="9617757" y="1324508"/>
              <a:ext cx="85010" cy="97234"/>
            </a:xfrm>
            <a:custGeom>
              <a:avLst/>
              <a:gdLst>
                <a:gd name="connsiteX0" fmla="*/ 41331 w 85010"/>
                <a:gd name="connsiteY0" fmla="*/ 82685 h 97234"/>
                <a:gd name="connsiteX1" fmla="*/ 21990 w 85010"/>
                <a:gd name="connsiteY1" fmla="*/ 73133 h 97234"/>
                <a:gd name="connsiteX2" fmla="*/ 14873 w 85010"/>
                <a:gd name="connsiteY2" fmla="*/ 46966 h 97234"/>
                <a:gd name="connsiteX3" fmla="*/ 21937 w 85010"/>
                <a:gd name="connsiteY3" fmla="*/ 20799 h 97234"/>
                <a:gd name="connsiteX4" fmla="*/ 41331 w 85010"/>
                <a:gd name="connsiteY4" fmla="*/ 11247 h 97234"/>
                <a:gd name="connsiteX5" fmla="*/ 60593 w 85010"/>
                <a:gd name="connsiteY5" fmla="*/ 20825 h 97234"/>
                <a:gd name="connsiteX6" fmla="*/ 67710 w 85010"/>
                <a:gd name="connsiteY6" fmla="*/ 46966 h 97234"/>
                <a:gd name="connsiteX7" fmla="*/ 60593 w 85010"/>
                <a:gd name="connsiteY7" fmla="*/ 73054 h 97234"/>
                <a:gd name="connsiteX8" fmla="*/ 41331 w 85010"/>
                <a:gd name="connsiteY8" fmla="*/ 82685 h 97234"/>
                <a:gd name="connsiteX9" fmla="*/ 41331 w 85010"/>
                <a:gd name="connsiteY9" fmla="*/ 95570 h 97234"/>
                <a:gd name="connsiteX10" fmla="*/ 72499 w 85010"/>
                <a:gd name="connsiteY10" fmla="*/ 82658 h 97234"/>
                <a:gd name="connsiteX11" fmla="*/ 83850 w 85010"/>
                <a:gd name="connsiteY11" fmla="*/ 46966 h 97234"/>
                <a:gd name="connsiteX12" fmla="*/ 72499 w 85010"/>
                <a:gd name="connsiteY12" fmla="*/ 11274 h 97234"/>
                <a:gd name="connsiteX13" fmla="*/ 41331 w 85010"/>
                <a:gd name="connsiteY13" fmla="*/ -1664 h 97234"/>
                <a:gd name="connsiteX14" fmla="*/ 10110 w 85010"/>
                <a:gd name="connsiteY14" fmla="*/ 11274 h 97234"/>
                <a:gd name="connsiteX15" fmla="*/ -1161 w 85010"/>
                <a:gd name="connsiteY15" fmla="*/ 46966 h 97234"/>
                <a:gd name="connsiteX16" fmla="*/ 10110 w 85010"/>
                <a:gd name="connsiteY16" fmla="*/ 82658 h 97234"/>
                <a:gd name="connsiteX17" fmla="*/ 41331 w 85010"/>
                <a:gd name="connsiteY17" fmla="*/ 95570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010" h="97234">
                  <a:moveTo>
                    <a:pt x="41331" y="82685"/>
                  </a:moveTo>
                  <a:cubicBezTo>
                    <a:pt x="33182" y="82685"/>
                    <a:pt x="26735" y="79501"/>
                    <a:pt x="21990" y="73133"/>
                  </a:cubicBezTo>
                  <a:cubicBezTo>
                    <a:pt x="17245" y="66766"/>
                    <a:pt x="14873" y="58043"/>
                    <a:pt x="14873" y="46966"/>
                  </a:cubicBezTo>
                  <a:cubicBezTo>
                    <a:pt x="14873" y="35889"/>
                    <a:pt x="17228" y="27166"/>
                    <a:pt x="21937" y="20799"/>
                  </a:cubicBezTo>
                  <a:cubicBezTo>
                    <a:pt x="26665" y="14431"/>
                    <a:pt x="33129" y="11247"/>
                    <a:pt x="41331" y="11247"/>
                  </a:cubicBezTo>
                  <a:cubicBezTo>
                    <a:pt x="49445" y="11247"/>
                    <a:pt x="55866" y="14440"/>
                    <a:pt x="60593" y="20825"/>
                  </a:cubicBezTo>
                  <a:cubicBezTo>
                    <a:pt x="65338" y="27228"/>
                    <a:pt x="67710" y="35942"/>
                    <a:pt x="67710" y="46966"/>
                  </a:cubicBezTo>
                  <a:cubicBezTo>
                    <a:pt x="67710" y="57937"/>
                    <a:pt x="65338" y="66633"/>
                    <a:pt x="60593" y="73054"/>
                  </a:cubicBezTo>
                  <a:cubicBezTo>
                    <a:pt x="55866" y="79475"/>
                    <a:pt x="49445" y="82685"/>
                    <a:pt x="41331" y="82685"/>
                  </a:cubicBezTo>
                  <a:close/>
                  <a:moveTo>
                    <a:pt x="41331" y="95570"/>
                  </a:moveTo>
                  <a:cubicBezTo>
                    <a:pt x="54560" y="95570"/>
                    <a:pt x="64950" y="91266"/>
                    <a:pt x="72499" y="82658"/>
                  </a:cubicBezTo>
                  <a:cubicBezTo>
                    <a:pt x="80066" y="74068"/>
                    <a:pt x="83850" y="62171"/>
                    <a:pt x="83850" y="46966"/>
                  </a:cubicBezTo>
                  <a:cubicBezTo>
                    <a:pt x="83850" y="31814"/>
                    <a:pt x="80066" y="19917"/>
                    <a:pt x="72499" y="11274"/>
                  </a:cubicBezTo>
                  <a:cubicBezTo>
                    <a:pt x="64950" y="2648"/>
                    <a:pt x="54560" y="-1664"/>
                    <a:pt x="41331" y="-1664"/>
                  </a:cubicBezTo>
                  <a:cubicBezTo>
                    <a:pt x="28049" y="-1664"/>
                    <a:pt x="17642" y="2648"/>
                    <a:pt x="10110" y="11274"/>
                  </a:cubicBezTo>
                  <a:cubicBezTo>
                    <a:pt x="2596" y="19917"/>
                    <a:pt x="-1161" y="31814"/>
                    <a:pt x="-1161" y="46966"/>
                  </a:cubicBezTo>
                  <a:cubicBezTo>
                    <a:pt x="-1161" y="62171"/>
                    <a:pt x="2596" y="74068"/>
                    <a:pt x="10110" y="82658"/>
                  </a:cubicBezTo>
                  <a:cubicBezTo>
                    <a:pt x="17642" y="91266"/>
                    <a:pt x="28049" y="95570"/>
                    <a:pt x="41331" y="95570"/>
                  </a:cubicBezTo>
                  <a:close/>
                </a:path>
              </a:pathLst>
            </a:custGeom>
            <a:solidFill>
              <a:srgbClr val="000000"/>
            </a:solidFill>
            <a:ln w="26" cap="flat">
              <a:noFill/>
              <a:prstDash val="solid"/>
              <a:round/>
            </a:ln>
          </p:spPr>
          <p:txBody>
            <a:bodyPr rtlCol="0" anchor="ctr"/>
            <a:lstStyle/>
            <a:p>
              <a:endParaRPr lang="en-GB"/>
            </a:p>
          </p:txBody>
        </p:sp>
        <p:sp>
          <p:nvSpPr>
            <p:cNvPr id="214" name="Freeform: Shape 213">
              <a:extLst>
                <a:ext uri="{FF2B5EF4-FFF2-40B4-BE49-F238E27FC236}">
                  <a16:creationId xmlns:a16="http://schemas.microsoft.com/office/drawing/2014/main" id="{6A400D05-5C8E-220E-119E-7894176BB8D0}"/>
                </a:ext>
              </a:extLst>
            </p:cNvPr>
            <p:cNvSpPr/>
            <p:nvPr/>
          </p:nvSpPr>
          <p:spPr>
            <a:xfrm flipV="1">
              <a:off x="9727391" y="1324508"/>
              <a:ext cx="54239" cy="94826"/>
            </a:xfrm>
            <a:custGeom>
              <a:avLst/>
              <a:gdLst>
                <a:gd name="connsiteX0" fmla="*/ 53440 w 54239"/>
                <a:gd name="connsiteY0" fmla="*/ 76686 h 94826"/>
                <a:gd name="connsiteX1" fmla="*/ 47857 w 54239"/>
                <a:gd name="connsiteY1" fmla="*/ 78856 h 94826"/>
                <a:gd name="connsiteX2" fmla="*/ 41216 w 54239"/>
                <a:gd name="connsiteY2" fmla="*/ 79570 h 94826"/>
                <a:gd name="connsiteX3" fmla="*/ 21399 w 54239"/>
                <a:gd name="connsiteY3" fmla="*/ 71183 h 94826"/>
                <a:gd name="connsiteX4" fmla="*/ 14493 w 54239"/>
                <a:gd name="connsiteY4" fmla="*/ 47079 h 94826"/>
                <a:gd name="connsiteX5" fmla="*/ 14493 w 54239"/>
                <a:gd name="connsiteY5" fmla="*/ -1710 h 94826"/>
                <a:gd name="connsiteX6" fmla="*/ -800 w 54239"/>
                <a:gd name="connsiteY6" fmla="*/ -1710 h 94826"/>
                <a:gd name="connsiteX7" fmla="*/ -800 w 54239"/>
                <a:gd name="connsiteY7" fmla="*/ 90894 h 94826"/>
                <a:gd name="connsiteX8" fmla="*/ 14493 w 54239"/>
                <a:gd name="connsiteY8" fmla="*/ 90894 h 94826"/>
                <a:gd name="connsiteX9" fmla="*/ 14493 w 54239"/>
                <a:gd name="connsiteY9" fmla="*/ 76501 h 94826"/>
                <a:gd name="connsiteX10" fmla="*/ 26982 w 54239"/>
                <a:gd name="connsiteY10" fmla="*/ 89016 h 94826"/>
                <a:gd name="connsiteX11" fmla="*/ 45688 w 54239"/>
                <a:gd name="connsiteY11" fmla="*/ 93117 h 94826"/>
                <a:gd name="connsiteX12" fmla="*/ 49154 w 54239"/>
                <a:gd name="connsiteY12" fmla="*/ 92905 h 94826"/>
                <a:gd name="connsiteX13" fmla="*/ 53361 w 54239"/>
                <a:gd name="connsiteY13" fmla="*/ 92296 h 94826"/>
                <a:gd name="connsiteX14" fmla="*/ 53440 w 54239"/>
                <a:gd name="connsiteY14" fmla="*/ 76686 h 9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239" h="94826">
                  <a:moveTo>
                    <a:pt x="53440" y="76686"/>
                  </a:moveTo>
                  <a:cubicBezTo>
                    <a:pt x="51729" y="77674"/>
                    <a:pt x="49868" y="78397"/>
                    <a:pt x="47857" y="78856"/>
                  </a:cubicBezTo>
                  <a:cubicBezTo>
                    <a:pt x="45847" y="79332"/>
                    <a:pt x="43633" y="79570"/>
                    <a:pt x="41216" y="79570"/>
                  </a:cubicBezTo>
                  <a:cubicBezTo>
                    <a:pt x="32609" y="79570"/>
                    <a:pt x="26003" y="76774"/>
                    <a:pt x="21399" y="71183"/>
                  </a:cubicBezTo>
                  <a:cubicBezTo>
                    <a:pt x="16795" y="65591"/>
                    <a:pt x="14493" y="57557"/>
                    <a:pt x="14493" y="47079"/>
                  </a:cubicBezTo>
                  <a:lnTo>
                    <a:pt x="14493" y="-1710"/>
                  </a:lnTo>
                  <a:lnTo>
                    <a:pt x="-800" y="-1710"/>
                  </a:lnTo>
                  <a:lnTo>
                    <a:pt x="-800" y="90894"/>
                  </a:lnTo>
                  <a:lnTo>
                    <a:pt x="14493" y="90894"/>
                  </a:lnTo>
                  <a:lnTo>
                    <a:pt x="14493" y="76501"/>
                  </a:lnTo>
                  <a:cubicBezTo>
                    <a:pt x="17704" y="82128"/>
                    <a:pt x="21867" y="86299"/>
                    <a:pt x="26982" y="89016"/>
                  </a:cubicBezTo>
                  <a:cubicBezTo>
                    <a:pt x="32115" y="91749"/>
                    <a:pt x="38350" y="93117"/>
                    <a:pt x="45688" y="93117"/>
                  </a:cubicBezTo>
                  <a:cubicBezTo>
                    <a:pt x="46728" y="93117"/>
                    <a:pt x="47884" y="93046"/>
                    <a:pt x="49154" y="92905"/>
                  </a:cubicBezTo>
                  <a:cubicBezTo>
                    <a:pt x="50424" y="92781"/>
                    <a:pt x="51826" y="92579"/>
                    <a:pt x="53361" y="92296"/>
                  </a:cubicBezTo>
                  <a:lnTo>
                    <a:pt x="53440" y="76686"/>
                  </a:lnTo>
                  <a:close/>
                </a:path>
              </a:pathLst>
            </a:custGeom>
            <a:solidFill>
              <a:srgbClr val="000000"/>
            </a:solidFill>
            <a:ln w="26" cap="flat">
              <a:noFill/>
              <a:prstDash val="solid"/>
              <a:round/>
            </a:ln>
          </p:spPr>
          <p:txBody>
            <a:bodyPr rtlCol="0" anchor="ctr"/>
            <a:lstStyle/>
            <a:p>
              <a:endParaRPr lang="en-GB"/>
            </a:p>
          </p:txBody>
        </p:sp>
      </p:grpSp>
      <p:grpSp>
        <p:nvGrpSpPr>
          <p:cNvPr id="215" name="Graphic 8">
            <a:extLst>
              <a:ext uri="{FF2B5EF4-FFF2-40B4-BE49-F238E27FC236}">
                <a16:creationId xmlns:a16="http://schemas.microsoft.com/office/drawing/2014/main" id="{3A361BA1-F622-F2BA-1D3D-257A5CA7FC14}"/>
              </a:ext>
            </a:extLst>
          </p:cNvPr>
          <p:cNvGrpSpPr/>
          <p:nvPr/>
        </p:nvGrpSpPr>
        <p:grpSpPr>
          <a:xfrm>
            <a:off x="9163347" y="2528180"/>
            <a:ext cx="246376" cy="128084"/>
            <a:chOff x="9164398" y="1764409"/>
            <a:chExt cx="246376" cy="128084"/>
          </a:xfrm>
          <a:solidFill>
            <a:srgbClr val="000000"/>
          </a:solidFill>
        </p:grpSpPr>
        <p:sp>
          <p:nvSpPr>
            <p:cNvPr id="216" name="Freeform: Shape 215">
              <a:extLst>
                <a:ext uri="{FF2B5EF4-FFF2-40B4-BE49-F238E27FC236}">
                  <a16:creationId xmlns:a16="http://schemas.microsoft.com/office/drawing/2014/main" id="{7312C2B5-94D3-8347-F7C5-3FAC6B7FF048}"/>
                </a:ext>
              </a:extLst>
            </p:cNvPr>
            <p:cNvSpPr/>
            <p:nvPr/>
          </p:nvSpPr>
          <p:spPr>
            <a:xfrm flipV="1">
              <a:off x="9164398" y="1764409"/>
              <a:ext cx="81253" cy="128084"/>
            </a:xfrm>
            <a:custGeom>
              <a:avLst/>
              <a:gdLst>
                <a:gd name="connsiteX0" fmla="*/ 54538 w 81253"/>
                <a:gd name="connsiteY0" fmla="*/ 66767 h 128084"/>
                <a:gd name="connsiteX1" fmla="*/ 73244 w 81253"/>
                <a:gd name="connsiteY1" fmla="*/ 56078 h 128084"/>
                <a:gd name="connsiteX2" fmla="*/ 79991 w 81253"/>
                <a:gd name="connsiteY2" fmla="*/ 36075 h 128084"/>
                <a:gd name="connsiteX3" fmla="*/ 67423 w 81253"/>
                <a:gd name="connsiteY3" fmla="*/ 7791 h 128084"/>
                <a:gd name="connsiteX4" fmla="*/ 31705 w 81253"/>
                <a:gd name="connsiteY4" fmla="*/ -2210 h 128084"/>
                <a:gd name="connsiteX5" fmla="*/ 15724 w 81253"/>
                <a:gd name="connsiteY5" fmla="*/ -675 h 128084"/>
                <a:gd name="connsiteX6" fmla="*/ -1262 w 81253"/>
                <a:gd name="connsiteY6" fmla="*/ 3929 h 128084"/>
                <a:gd name="connsiteX7" fmla="*/ -1262 w 81253"/>
                <a:gd name="connsiteY7" fmla="*/ 20042 h 128084"/>
                <a:gd name="connsiteX8" fmla="*/ 13925 w 81253"/>
                <a:gd name="connsiteY8" fmla="*/ 13930 h 128084"/>
                <a:gd name="connsiteX9" fmla="*/ 31228 w 81253"/>
                <a:gd name="connsiteY9" fmla="*/ 11866 h 128084"/>
                <a:gd name="connsiteX10" fmla="*/ 55147 w 81253"/>
                <a:gd name="connsiteY10" fmla="*/ 18057 h 128084"/>
                <a:gd name="connsiteX11" fmla="*/ 63375 w 81253"/>
                <a:gd name="connsiteY11" fmla="*/ 36075 h 128084"/>
                <a:gd name="connsiteX12" fmla="*/ 55729 w 81253"/>
                <a:gd name="connsiteY12" fmla="*/ 53141 h 128084"/>
                <a:gd name="connsiteX13" fmla="*/ 34456 w 81253"/>
                <a:gd name="connsiteY13" fmla="*/ 59306 h 128084"/>
                <a:gd name="connsiteX14" fmla="*/ 20063 w 81253"/>
                <a:gd name="connsiteY14" fmla="*/ 59306 h 128084"/>
                <a:gd name="connsiteX15" fmla="*/ 20063 w 81253"/>
                <a:gd name="connsiteY15" fmla="*/ 73038 h 128084"/>
                <a:gd name="connsiteX16" fmla="*/ 35118 w 81253"/>
                <a:gd name="connsiteY16" fmla="*/ 73038 h 128084"/>
                <a:gd name="connsiteX17" fmla="*/ 53956 w 81253"/>
                <a:gd name="connsiteY17" fmla="*/ 77959 h 128084"/>
                <a:gd name="connsiteX18" fmla="*/ 60491 w 81253"/>
                <a:gd name="connsiteY18" fmla="*/ 92141 h 128084"/>
                <a:gd name="connsiteX19" fmla="*/ 53744 w 81253"/>
                <a:gd name="connsiteY19" fmla="*/ 106719 h 128084"/>
                <a:gd name="connsiteX20" fmla="*/ 34456 w 81253"/>
                <a:gd name="connsiteY20" fmla="*/ 111826 h 128084"/>
                <a:gd name="connsiteX21" fmla="*/ 19719 w 81253"/>
                <a:gd name="connsiteY21" fmla="*/ 110317 h 128084"/>
                <a:gd name="connsiteX22" fmla="*/ 2442 w 81253"/>
                <a:gd name="connsiteY22" fmla="*/ 105714 h 128084"/>
                <a:gd name="connsiteX23" fmla="*/ 2442 w 81253"/>
                <a:gd name="connsiteY23" fmla="*/ 120583 h 128084"/>
                <a:gd name="connsiteX24" fmla="*/ 20275 w 81253"/>
                <a:gd name="connsiteY24" fmla="*/ 124552 h 128084"/>
                <a:gd name="connsiteX25" fmla="*/ 35938 w 81253"/>
                <a:gd name="connsiteY25" fmla="*/ 125875 h 128084"/>
                <a:gd name="connsiteX26" fmla="*/ 66021 w 81253"/>
                <a:gd name="connsiteY26" fmla="*/ 117223 h 128084"/>
                <a:gd name="connsiteX27" fmla="*/ 77107 w 81253"/>
                <a:gd name="connsiteY27" fmla="*/ 93887 h 128084"/>
                <a:gd name="connsiteX28" fmla="*/ 71233 w 81253"/>
                <a:gd name="connsiteY28" fmla="*/ 76557 h 128084"/>
                <a:gd name="connsiteX29" fmla="*/ 54538 w 81253"/>
                <a:gd name="connsiteY29" fmla="*/ 66767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253" h="128084">
                  <a:moveTo>
                    <a:pt x="54538" y="66767"/>
                  </a:moveTo>
                  <a:cubicBezTo>
                    <a:pt x="62529" y="65056"/>
                    <a:pt x="68764" y="61493"/>
                    <a:pt x="73244" y="56078"/>
                  </a:cubicBezTo>
                  <a:cubicBezTo>
                    <a:pt x="77742" y="50680"/>
                    <a:pt x="79991" y="44013"/>
                    <a:pt x="79991" y="36075"/>
                  </a:cubicBezTo>
                  <a:cubicBezTo>
                    <a:pt x="79991" y="23905"/>
                    <a:pt x="75802" y="14477"/>
                    <a:pt x="67423" y="7791"/>
                  </a:cubicBezTo>
                  <a:cubicBezTo>
                    <a:pt x="59045" y="1124"/>
                    <a:pt x="47139" y="-2210"/>
                    <a:pt x="31705" y="-2210"/>
                  </a:cubicBezTo>
                  <a:cubicBezTo>
                    <a:pt x="26537" y="-2210"/>
                    <a:pt x="21209" y="-1698"/>
                    <a:pt x="15724" y="-675"/>
                  </a:cubicBezTo>
                  <a:cubicBezTo>
                    <a:pt x="10238" y="348"/>
                    <a:pt x="4576" y="1882"/>
                    <a:pt x="-1262" y="3929"/>
                  </a:cubicBezTo>
                  <a:lnTo>
                    <a:pt x="-1262" y="20042"/>
                  </a:lnTo>
                  <a:cubicBezTo>
                    <a:pt x="3359" y="17343"/>
                    <a:pt x="8421" y="15306"/>
                    <a:pt x="13925" y="13930"/>
                  </a:cubicBezTo>
                  <a:cubicBezTo>
                    <a:pt x="19446" y="12554"/>
                    <a:pt x="25214" y="11866"/>
                    <a:pt x="31228" y="11866"/>
                  </a:cubicBezTo>
                  <a:cubicBezTo>
                    <a:pt x="41688" y="11866"/>
                    <a:pt x="49661" y="13930"/>
                    <a:pt x="55147" y="18057"/>
                  </a:cubicBezTo>
                  <a:cubicBezTo>
                    <a:pt x="60632" y="22185"/>
                    <a:pt x="63375" y="28191"/>
                    <a:pt x="63375" y="36075"/>
                  </a:cubicBezTo>
                  <a:cubicBezTo>
                    <a:pt x="63375" y="43360"/>
                    <a:pt x="60827" y="49049"/>
                    <a:pt x="55729" y="53141"/>
                  </a:cubicBezTo>
                  <a:cubicBezTo>
                    <a:pt x="50631" y="57251"/>
                    <a:pt x="43540" y="59306"/>
                    <a:pt x="34456" y="59306"/>
                  </a:cubicBezTo>
                  <a:lnTo>
                    <a:pt x="20063" y="59306"/>
                  </a:lnTo>
                  <a:lnTo>
                    <a:pt x="20063" y="73038"/>
                  </a:lnTo>
                  <a:lnTo>
                    <a:pt x="35118" y="73038"/>
                  </a:lnTo>
                  <a:cubicBezTo>
                    <a:pt x="43320" y="73038"/>
                    <a:pt x="49599" y="74678"/>
                    <a:pt x="53956" y="77959"/>
                  </a:cubicBezTo>
                  <a:cubicBezTo>
                    <a:pt x="58313" y="81240"/>
                    <a:pt x="60491" y="85967"/>
                    <a:pt x="60491" y="92141"/>
                  </a:cubicBezTo>
                  <a:cubicBezTo>
                    <a:pt x="60491" y="98473"/>
                    <a:pt x="58242" y="103332"/>
                    <a:pt x="53744" y="106719"/>
                  </a:cubicBezTo>
                  <a:cubicBezTo>
                    <a:pt x="49264" y="110124"/>
                    <a:pt x="42835" y="111826"/>
                    <a:pt x="34456" y="111826"/>
                  </a:cubicBezTo>
                  <a:cubicBezTo>
                    <a:pt x="29870" y="111826"/>
                    <a:pt x="24958" y="111323"/>
                    <a:pt x="19719" y="110317"/>
                  </a:cubicBezTo>
                  <a:cubicBezTo>
                    <a:pt x="14480" y="109330"/>
                    <a:pt x="8721" y="107795"/>
                    <a:pt x="2442" y="105714"/>
                  </a:cubicBezTo>
                  <a:lnTo>
                    <a:pt x="2442" y="120583"/>
                  </a:lnTo>
                  <a:cubicBezTo>
                    <a:pt x="8792" y="122347"/>
                    <a:pt x="14736" y="123670"/>
                    <a:pt x="20275" y="124552"/>
                  </a:cubicBezTo>
                  <a:cubicBezTo>
                    <a:pt x="25813" y="125434"/>
                    <a:pt x="31034" y="125875"/>
                    <a:pt x="35938" y="125875"/>
                  </a:cubicBezTo>
                  <a:cubicBezTo>
                    <a:pt x="48620" y="125875"/>
                    <a:pt x="58648" y="122991"/>
                    <a:pt x="66021" y="117223"/>
                  </a:cubicBezTo>
                  <a:cubicBezTo>
                    <a:pt x="73412" y="111473"/>
                    <a:pt x="77107" y="103694"/>
                    <a:pt x="77107" y="93887"/>
                  </a:cubicBezTo>
                  <a:cubicBezTo>
                    <a:pt x="77107" y="87043"/>
                    <a:pt x="75149" y="81266"/>
                    <a:pt x="71233" y="76557"/>
                  </a:cubicBezTo>
                  <a:cubicBezTo>
                    <a:pt x="67318" y="71847"/>
                    <a:pt x="61753" y="68584"/>
                    <a:pt x="54538" y="66767"/>
                  </a:cubicBezTo>
                  <a:close/>
                </a:path>
              </a:pathLst>
            </a:custGeom>
            <a:solidFill>
              <a:srgbClr val="000000"/>
            </a:solidFill>
            <a:ln w="26" cap="flat">
              <a:noFill/>
              <a:prstDash val="solid"/>
              <a:round/>
            </a:ln>
          </p:spPr>
          <p:txBody>
            <a:bodyPr rtlCol="0" anchor="ctr"/>
            <a:lstStyle/>
            <a:p>
              <a:endParaRPr lang="en-GB"/>
            </a:p>
          </p:txBody>
        </p:sp>
        <p:sp>
          <p:nvSpPr>
            <p:cNvPr id="217" name="Freeform: Shape 216">
              <a:extLst>
                <a:ext uri="{FF2B5EF4-FFF2-40B4-BE49-F238E27FC236}">
                  <a16:creationId xmlns:a16="http://schemas.microsoft.com/office/drawing/2014/main" id="{7492DBB0-78FD-52AF-FB99-6F68EFE18FE2}"/>
                </a:ext>
              </a:extLst>
            </p:cNvPr>
            <p:cNvSpPr/>
            <p:nvPr/>
          </p:nvSpPr>
          <p:spPr>
            <a:xfrm flipV="1">
              <a:off x="9268561" y="1764409"/>
              <a:ext cx="142213" cy="128084"/>
            </a:xfrm>
            <a:custGeom>
              <a:avLst/>
              <a:gdLst>
                <a:gd name="connsiteX0" fmla="*/ 111503 w 142213"/>
                <a:gd name="connsiteY0" fmla="*/ 54517 h 128084"/>
                <a:gd name="connsiteX1" fmla="*/ 100205 w 142213"/>
                <a:gd name="connsiteY1" fmla="*/ 48405 h 128084"/>
                <a:gd name="connsiteX2" fmla="*/ 96130 w 142213"/>
                <a:gd name="connsiteY2" fmla="*/ 31366 h 128084"/>
                <a:gd name="connsiteX3" fmla="*/ 100205 w 142213"/>
                <a:gd name="connsiteY3" fmla="*/ 14459 h 128084"/>
                <a:gd name="connsiteX4" fmla="*/ 111503 w 142213"/>
                <a:gd name="connsiteY4" fmla="*/ 8294 h 128084"/>
                <a:gd name="connsiteX5" fmla="*/ 122615 w 142213"/>
                <a:gd name="connsiteY5" fmla="*/ 14459 h 128084"/>
                <a:gd name="connsiteX6" fmla="*/ 126716 w 142213"/>
                <a:gd name="connsiteY6" fmla="*/ 31366 h 128084"/>
                <a:gd name="connsiteX7" fmla="*/ 122615 w 142213"/>
                <a:gd name="connsiteY7" fmla="*/ 48352 h 128084"/>
                <a:gd name="connsiteX8" fmla="*/ 111503 w 142213"/>
                <a:gd name="connsiteY8" fmla="*/ 54517 h 128084"/>
                <a:gd name="connsiteX9" fmla="*/ 111503 w 142213"/>
                <a:gd name="connsiteY9" fmla="*/ 65021 h 128084"/>
                <a:gd name="connsiteX10" fmla="*/ 132246 w 142213"/>
                <a:gd name="connsiteY10" fmla="*/ 55919 h 128084"/>
                <a:gd name="connsiteX11" fmla="*/ 139945 w 142213"/>
                <a:gd name="connsiteY11" fmla="*/ 31366 h 128084"/>
                <a:gd name="connsiteX12" fmla="*/ 132219 w 142213"/>
                <a:gd name="connsiteY12" fmla="*/ 6839 h 128084"/>
                <a:gd name="connsiteX13" fmla="*/ 111503 w 142213"/>
                <a:gd name="connsiteY13" fmla="*/ -2210 h 128084"/>
                <a:gd name="connsiteX14" fmla="*/ 90574 w 142213"/>
                <a:gd name="connsiteY14" fmla="*/ 6839 h 128084"/>
                <a:gd name="connsiteX15" fmla="*/ 82901 w 142213"/>
                <a:gd name="connsiteY15" fmla="*/ 31366 h 128084"/>
                <a:gd name="connsiteX16" fmla="*/ 90627 w 142213"/>
                <a:gd name="connsiteY16" fmla="*/ 55972 h 128084"/>
                <a:gd name="connsiteX17" fmla="*/ 111503 w 142213"/>
                <a:gd name="connsiteY17" fmla="*/ 65021 h 128084"/>
                <a:gd name="connsiteX18" fmla="*/ 26174 w 142213"/>
                <a:gd name="connsiteY18" fmla="*/ 115371 h 128084"/>
                <a:gd name="connsiteX19" fmla="*/ 14956 w 142213"/>
                <a:gd name="connsiteY19" fmla="*/ 109206 h 128084"/>
                <a:gd name="connsiteX20" fmla="*/ 10881 w 142213"/>
                <a:gd name="connsiteY20" fmla="*/ 92299 h 128084"/>
                <a:gd name="connsiteX21" fmla="*/ 14930 w 142213"/>
                <a:gd name="connsiteY21" fmla="*/ 75260 h 128084"/>
                <a:gd name="connsiteX22" fmla="*/ 26174 w 142213"/>
                <a:gd name="connsiteY22" fmla="*/ 69148 h 128084"/>
                <a:gd name="connsiteX23" fmla="*/ 37446 w 142213"/>
                <a:gd name="connsiteY23" fmla="*/ 75260 h 128084"/>
                <a:gd name="connsiteX24" fmla="*/ 41547 w 142213"/>
                <a:gd name="connsiteY24" fmla="*/ 92299 h 128084"/>
                <a:gd name="connsiteX25" fmla="*/ 37419 w 142213"/>
                <a:gd name="connsiteY25" fmla="*/ 109153 h 128084"/>
                <a:gd name="connsiteX26" fmla="*/ 26174 w 142213"/>
                <a:gd name="connsiteY26" fmla="*/ 115371 h 128084"/>
                <a:gd name="connsiteX27" fmla="*/ 100840 w 142213"/>
                <a:gd name="connsiteY27" fmla="*/ 125875 h 128084"/>
                <a:gd name="connsiteX28" fmla="*/ 114069 w 142213"/>
                <a:gd name="connsiteY28" fmla="*/ 125875 h 128084"/>
                <a:gd name="connsiteX29" fmla="*/ 36837 w 142213"/>
                <a:gd name="connsiteY29" fmla="*/ -2210 h 128084"/>
                <a:gd name="connsiteX30" fmla="*/ 23608 w 142213"/>
                <a:gd name="connsiteY30" fmla="*/ -2210 h 128084"/>
                <a:gd name="connsiteX31" fmla="*/ 100840 w 142213"/>
                <a:gd name="connsiteY31" fmla="*/ 125875 h 128084"/>
                <a:gd name="connsiteX32" fmla="*/ 26174 w 142213"/>
                <a:gd name="connsiteY32" fmla="*/ 125875 h 128084"/>
                <a:gd name="connsiteX33" fmla="*/ 46997 w 142213"/>
                <a:gd name="connsiteY33" fmla="*/ 116826 h 128084"/>
                <a:gd name="connsiteX34" fmla="*/ 54776 w 142213"/>
                <a:gd name="connsiteY34" fmla="*/ 92299 h 128084"/>
                <a:gd name="connsiteX35" fmla="*/ 47050 w 142213"/>
                <a:gd name="connsiteY35" fmla="*/ 67667 h 128084"/>
                <a:gd name="connsiteX36" fmla="*/ 26174 w 142213"/>
                <a:gd name="connsiteY36" fmla="*/ 58644 h 128084"/>
                <a:gd name="connsiteX37" fmla="*/ 5378 w 142213"/>
                <a:gd name="connsiteY37" fmla="*/ 67693 h 128084"/>
                <a:gd name="connsiteX38" fmla="*/ -2268 w 142213"/>
                <a:gd name="connsiteY38" fmla="*/ 92299 h 128084"/>
                <a:gd name="connsiteX39" fmla="*/ 5405 w 142213"/>
                <a:gd name="connsiteY39" fmla="*/ 116773 h 128084"/>
                <a:gd name="connsiteX40" fmla="*/ 26174 w 142213"/>
                <a:gd name="connsiteY40" fmla="*/ 125875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213" h="128084">
                  <a:moveTo>
                    <a:pt x="111503" y="54517"/>
                  </a:moveTo>
                  <a:cubicBezTo>
                    <a:pt x="106705" y="54517"/>
                    <a:pt x="102939" y="52480"/>
                    <a:pt x="100205" y="48405"/>
                  </a:cubicBezTo>
                  <a:cubicBezTo>
                    <a:pt x="97488" y="44330"/>
                    <a:pt x="96130" y="38651"/>
                    <a:pt x="96130" y="31366"/>
                  </a:cubicBezTo>
                  <a:cubicBezTo>
                    <a:pt x="96130" y="24204"/>
                    <a:pt x="97488" y="18569"/>
                    <a:pt x="100205" y="14459"/>
                  </a:cubicBezTo>
                  <a:cubicBezTo>
                    <a:pt x="102939" y="10349"/>
                    <a:pt x="106705" y="8294"/>
                    <a:pt x="111503" y="8294"/>
                  </a:cubicBezTo>
                  <a:cubicBezTo>
                    <a:pt x="116194" y="8294"/>
                    <a:pt x="119899" y="10349"/>
                    <a:pt x="122615" y="14459"/>
                  </a:cubicBezTo>
                  <a:cubicBezTo>
                    <a:pt x="125349" y="18569"/>
                    <a:pt x="126716" y="24204"/>
                    <a:pt x="126716" y="31366"/>
                  </a:cubicBezTo>
                  <a:cubicBezTo>
                    <a:pt x="126716" y="38598"/>
                    <a:pt x="125349" y="44260"/>
                    <a:pt x="122615" y="48352"/>
                  </a:cubicBezTo>
                  <a:cubicBezTo>
                    <a:pt x="119899" y="52462"/>
                    <a:pt x="116194" y="54517"/>
                    <a:pt x="111503" y="54517"/>
                  </a:cubicBezTo>
                  <a:close/>
                  <a:moveTo>
                    <a:pt x="111503" y="65021"/>
                  </a:moveTo>
                  <a:cubicBezTo>
                    <a:pt x="120216" y="65021"/>
                    <a:pt x="127131" y="61987"/>
                    <a:pt x="132246" y="55919"/>
                  </a:cubicBezTo>
                  <a:cubicBezTo>
                    <a:pt x="137379" y="49869"/>
                    <a:pt x="139945" y="41685"/>
                    <a:pt x="139945" y="31366"/>
                  </a:cubicBezTo>
                  <a:cubicBezTo>
                    <a:pt x="139945" y="21065"/>
                    <a:pt x="137370" y="12889"/>
                    <a:pt x="132219" y="6839"/>
                  </a:cubicBezTo>
                  <a:cubicBezTo>
                    <a:pt x="127069" y="806"/>
                    <a:pt x="120163" y="-2210"/>
                    <a:pt x="111503" y="-2210"/>
                  </a:cubicBezTo>
                  <a:cubicBezTo>
                    <a:pt x="102683" y="-2210"/>
                    <a:pt x="95707" y="806"/>
                    <a:pt x="90574" y="6839"/>
                  </a:cubicBezTo>
                  <a:cubicBezTo>
                    <a:pt x="85459" y="12889"/>
                    <a:pt x="82901" y="21065"/>
                    <a:pt x="82901" y="31366"/>
                  </a:cubicBezTo>
                  <a:cubicBezTo>
                    <a:pt x="82901" y="41737"/>
                    <a:pt x="85476" y="49940"/>
                    <a:pt x="90627" y="55972"/>
                  </a:cubicBezTo>
                  <a:cubicBezTo>
                    <a:pt x="95778" y="62005"/>
                    <a:pt x="102736" y="65021"/>
                    <a:pt x="111503" y="65021"/>
                  </a:cubicBezTo>
                  <a:close/>
                  <a:moveTo>
                    <a:pt x="26174" y="115371"/>
                  </a:moveTo>
                  <a:cubicBezTo>
                    <a:pt x="21430" y="115371"/>
                    <a:pt x="17690" y="113316"/>
                    <a:pt x="14956" y="109206"/>
                  </a:cubicBezTo>
                  <a:cubicBezTo>
                    <a:pt x="12240" y="105114"/>
                    <a:pt x="10881" y="99478"/>
                    <a:pt x="10881" y="92299"/>
                  </a:cubicBezTo>
                  <a:cubicBezTo>
                    <a:pt x="10881" y="85032"/>
                    <a:pt x="12231" y="79352"/>
                    <a:pt x="14930" y="75260"/>
                  </a:cubicBezTo>
                  <a:cubicBezTo>
                    <a:pt x="17628" y="71186"/>
                    <a:pt x="21377" y="69148"/>
                    <a:pt x="26174" y="69148"/>
                  </a:cubicBezTo>
                  <a:cubicBezTo>
                    <a:pt x="30972" y="69148"/>
                    <a:pt x="34729" y="71186"/>
                    <a:pt x="37446" y="75260"/>
                  </a:cubicBezTo>
                  <a:cubicBezTo>
                    <a:pt x="40180" y="79352"/>
                    <a:pt x="41547" y="85032"/>
                    <a:pt x="41547" y="92299"/>
                  </a:cubicBezTo>
                  <a:cubicBezTo>
                    <a:pt x="41547" y="99408"/>
                    <a:pt x="40171" y="105026"/>
                    <a:pt x="37419" y="109153"/>
                  </a:cubicBezTo>
                  <a:cubicBezTo>
                    <a:pt x="34668" y="113299"/>
                    <a:pt x="30919" y="115371"/>
                    <a:pt x="26174" y="115371"/>
                  </a:cubicBezTo>
                  <a:close/>
                  <a:moveTo>
                    <a:pt x="100840" y="125875"/>
                  </a:moveTo>
                  <a:lnTo>
                    <a:pt x="114069" y="125875"/>
                  </a:lnTo>
                  <a:lnTo>
                    <a:pt x="36837" y="-2210"/>
                  </a:lnTo>
                  <a:lnTo>
                    <a:pt x="23608" y="-2210"/>
                  </a:lnTo>
                  <a:lnTo>
                    <a:pt x="100840" y="125875"/>
                  </a:lnTo>
                  <a:close/>
                  <a:moveTo>
                    <a:pt x="26174" y="125875"/>
                  </a:moveTo>
                  <a:cubicBezTo>
                    <a:pt x="34888" y="125875"/>
                    <a:pt x="41829" y="122859"/>
                    <a:pt x="46997" y="116826"/>
                  </a:cubicBezTo>
                  <a:cubicBezTo>
                    <a:pt x="52183" y="110794"/>
                    <a:pt x="54776" y="102618"/>
                    <a:pt x="54776" y="92299"/>
                  </a:cubicBezTo>
                  <a:cubicBezTo>
                    <a:pt x="54776" y="81892"/>
                    <a:pt x="52201" y="73681"/>
                    <a:pt x="47050" y="67667"/>
                  </a:cubicBezTo>
                  <a:cubicBezTo>
                    <a:pt x="41899" y="61652"/>
                    <a:pt x="34941" y="58644"/>
                    <a:pt x="26174" y="58644"/>
                  </a:cubicBezTo>
                  <a:cubicBezTo>
                    <a:pt x="17408" y="58644"/>
                    <a:pt x="10476" y="61661"/>
                    <a:pt x="5378" y="67693"/>
                  </a:cubicBezTo>
                  <a:cubicBezTo>
                    <a:pt x="280" y="73743"/>
                    <a:pt x="-2268" y="81945"/>
                    <a:pt x="-2268" y="92299"/>
                  </a:cubicBezTo>
                  <a:cubicBezTo>
                    <a:pt x="-2268" y="102565"/>
                    <a:pt x="289" y="110723"/>
                    <a:pt x="5405" y="116773"/>
                  </a:cubicBezTo>
                  <a:cubicBezTo>
                    <a:pt x="10538" y="122841"/>
                    <a:pt x="17461" y="125875"/>
                    <a:pt x="26174" y="125875"/>
                  </a:cubicBezTo>
                  <a:close/>
                </a:path>
              </a:pathLst>
            </a:custGeom>
            <a:solidFill>
              <a:srgbClr val="000000"/>
            </a:solidFill>
            <a:ln w="26" cap="flat">
              <a:noFill/>
              <a:prstDash val="solid"/>
              <a:round/>
            </a:ln>
          </p:spPr>
          <p:txBody>
            <a:bodyPr rtlCol="0" anchor="ctr"/>
            <a:lstStyle/>
            <a:p>
              <a:endParaRPr lang="en-GB"/>
            </a:p>
          </p:txBody>
        </p:sp>
      </p:grpSp>
      <p:grpSp>
        <p:nvGrpSpPr>
          <p:cNvPr id="218" name="Graphic 8">
            <a:extLst>
              <a:ext uri="{FF2B5EF4-FFF2-40B4-BE49-F238E27FC236}">
                <a16:creationId xmlns:a16="http://schemas.microsoft.com/office/drawing/2014/main" id="{EEB06A0E-1675-98F4-2303-30BD8C3F3B9A}"/>
              </a:ext>
            </a:extLst>
          </p:cNvPr>
          <p:cNvGrpSpPr/>
          <p:nvPr/>
        </p:nvGrpSpPr>
        <p:grpSpPr>
          <a:xfrm>
            <a:off x="8308559" y="2042497"/>
            <a:ext cx="835124" cy="125862"/>
            <a:chOff x="9114786" y="1271096"/>
            <a:chExt cx="835124" cy="125862"/>
          </a:xfrm>
          <a:solidFill>
            <a:srgbClr val="000000"/>
          </a:solidFill>
        </p:grpSpPr>
        <p:sp>
          <p:nvSpPr>
            <p:cNvPr id="219" name="Freeform: Shape 218">
              <a:extLst>
                <a:ext uri="{FF2B5EF4-FFF2-40B4-BE49-F238E27FC236}">
                  <a16:creationId xmlns:a16="http://schemas.microsoft.com/office/drawing/2014/main" id="{E3ADEDD8-CF82-B9BD-A522-79372D6219CA}"/>
                </a:ext>
              </a:extLst>
            </p:cNvPr>
            <p:cNvSpPr/>
            <p:nvPr/>
          </p:nvSpPr>
          <p:spPr>
            <a:xfrm flipV="1">
              <a:off x="9114786" y="1271096"/>
              <a:ext cx="94085" cy="123454"/>
            </a:xfrm>
            <a:custGeom>
              <a:avLst/>
              <a:gdLst>
                <a:gd name="connsiteX0" fmla="*/ -1649 w 94085"/>
                <a:gd name="connsiteY0" fmla="*/ 121200 h 123454"/>
                <a:gd name="connsiteX1" fmla="*/ 15047 w 94085"/>
                <a:gd name="connsiteY1" fmla="*/ 121200 h 123454"/>
                <a:gd name="connsiteX2" fmla="*/ 15047 w 94085"/>
                <a:gd name="connsiteY2" fmla="*/ 70585 h 123454"/>
                <a:gd name="connsiteX3" fmla="*/ 75742 w 94085"/>
                <a:gd name="connsiteY3" fmla="*/ 70585 h 123454"/>
                <a:gd name="connsiteX4" fmla="*/ 75742 w 94085"/>
                <a:gd name="connsiteY4" fmla="*/ 121200 h 123454"/>
                <a:gd name="connsiteX5" fmla="*/ 92437 w 94085"/>
                <a:gd name="connsiteY5" fmla="*/ 121200 h 123454"/>
                <a:gd name="connsiteX6" fmla="*/ 92437 w 94085"/>
                <a:gd name="connsiteY6" fmla="*/ -2254 h 123454"/>
                <a:gd name="connsiteX7" fmla="*/ 75742 w 94085"/>
                <a:gd name="connsiteY7" fmla="*/ -2254 h 123454"/>
                <a:gd name="connsiteX8" fmla="*/ 75742 w 94085"/>
                <a:gd name="connsiteY8" fmla="*/ 56536 h 123454"/>
                <a:gd name="connsiteX9" fmla="*/ 15047 w 94085"/>
                <a:gd name="connsiteY9" fmla="*/ 56536 h 123454"/>
                <a:gd name="connsiteX10" fmla="*/ 15047 w 94085"/>
                <a:gd name="connsiteY10" fmla="*/ -2254 h 123454"/>
                <a:gd name="connsiteX11" fmla="*/ -1649 w 94085"/>
                <a:gd name="connsiteY11" fmla="*/ -2254 h 123454"/>
                <a:gd name="connsiteX12" fmla="*/ -1649 w 94085"/>
                <a:gd name="connsiteY12" fmla="*/ 121200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085" h="123454">
                  <a:moveTo>
                    <a:pt x="-1649" y="121200"/>
                  </a:moveTo>
                  <a:lnTo>
                    <a:pt x="15047" y="121200"/>
                  </a:lnTo>
                  <a:lnTo>
                    <a:pt x="15047" y="70585"/>
                  </a:lnTo>
                  <a:lnTo>
                    <a:pt x="75742" y="70585"/>
                  </a:lnTo>
                  <a:lnTo>
                    <a:pt x="75742" y="121200"/>
                  </a:lnTo>
                  <a:lnTo>
                    <a:pt x="92437" y="121200"/>
                  </a:lnTo>
                  <a:lnTo>
                    <a:pt x="92437" y="-2254"/>
                  </a:lnTo>
                  <a:lnTo>
                    <a:pt x="75742" y="-2254"/>
                  </a:lnTo>
                  <a:lnTo>
                    <a:pt x="75742" y="56536"/>
                  </a:lnTo>
                  <a:lnTo>
                    <a:pt x="15047" y="56536"/>
                  </a:lnTo>
                  <a:lnTo>
                    <a:pt x="15047" y="-2254"/>
                  </a:lnTo>
                  <a:lnTo>
                    <a:pt x="-1649" y="-2254"/>
                  </a:lnTo>
                  <a:lnTo>
                    <a:pt x="-1649" y="121200"/>
                  </a:lnTo>
                  <a:close/>
                </a:path>
              </a:pathLst>
            </a:custGeom>
            <a:solidFill>
              <a:srgbClr val="000000"/>
            </a:solidFill>
            <a:ln w="26" cap="flat">
              <a:noFill/>
              <a:prstDash val="solid"/>
              <a:round/>
            </a:ln>
          </p:spPr>
          <p:txBody>
            <a:bodyPr rtlCol="0" anchor="ctr"/>
            <a:lstStyle/>
            <a:p>
              <a:endParaRPr lang="en-GB"/>
            </a:p>
          </p:txBody>
        </p:sp>
        <p:sp>
          <p:nvSpPr>
            <p:cNvPr id="220" name="Freeform: Shape 219">
              <a:extLst>
                <a:ext uri="{FF2B5EF4-FFF2-40B4-BE49-F238E27FC236}">
                  <a16:creationId xmlns:a16="http://schemas.microsoft.com/office/drawing/2014/main" id="{CC91B6C3-DDAD-463E-C489-A10E9BFE243C}"/>
                </a:ext>
              </a:extLst>
            </p:cNvPr>
            <p:cNvSpPr/>
            <p:nvPr/>
          </p:nvSpPr>
          <p:spPr>
            <a:xfrm flipV="1">
              <a:off x="9234841" y="1299724"/>
              <a:ext cx="85010" cy="97234"/>
            </a:xfrm>
            <a:custGeom>
              <a:avLst/>
              <a:gdLst>
                <a:gd name="connsiteX0" fmla="*/ 41300 w 85010"/>
                <a:gd name="connsiteY0" fmla="*/ 82683 h 97234"/>
                <a:gd name="connsiteX1" fmla="*/ 21959 w 85010"/>
                <a:gd name="connsiteY1" fmla="*/ 73131 h 97234"/>
                <a:gd name="connsiteX2" fmla="*/ 14841 w 85010"/>
                <a:gd name="connsiteY2" fmla="*/ 46964 h 97234"/>
                <a:gd name="connsiteX3" fmla="*/ 21906 w 85010"/>
                <a:gd name="connsiteY3" fmla="*/ 20797 h 97234"/>
                <a:gd name="connsiteX4" fmla="*/ 41300 w 85010"/>
                <a:gd name="connsiteY4" fmla="*/ 11245 h 97234"/>
                <a:gd name="connsiteX5" fmla="*/ 60561 w 85010"/>
                <a:gd name="connsiteY5" fmla="*/ 20823 h 97234"/>
                <a:gd name="connsiteX6" fmla="*/ 67679 w 85010"/>
                <a:gd name="connsiteY6" fmla="*/ 46964 h 97234"/>
                <a:gd name="connsiteX7" fmla="*/ 60561 w 85010"/>
                <a:gd name="connsiteY7" fmla="*/ 73052 h 97234"/>
                <a:gd name="connsiteX8" fmla="*/ 41300 w 85010"/>
                <a:gd name="connsiteY8" fmla="*/ 82683 h 97234"/>
                <a:gd name="connsiteX9" fmla="*/ 41300 w 85010"/>
                <a:gd name="connsiteY9" fmla="*/ 95568 h 97234"/>
                <a:gd name="connsiteX10" fmla="*/ 72468 w 85010"/>
                <a:gd name="connsiteY10" fmla="*/ 82656 h 97234"/>
                <a:gd name="connsiteX11" fmla="*/ 83818 w 85010"/>
                <a:gd name="connsiteY11" fmla="*/ 46964 h 97234"/>
                <a:gd name="connsiteX12" fmla="*/ 72468 w 85010"/>
                <a:gd name="connsiteY12" fmla="*/ 11272 h 97234"/>
                <a:gd name="connsiteX13" fmla="*/ 41300 w 85010"/>
                <a:gd name="connsiteY13" fmla="*/ -1667 h 97234"/>
                <a:gd name="connsiteX14" fmla="*/ 10079 w 85010"/>
                <a:gd name="connsiteY14" fmla="*/ 11272 h 97234"/>
                <a:gd name="connsiteX15" fmla="*/ -1192 w 85010"/>
                <a:gd name="connsiteY15" fmla="*/ 46964 h 97234"/>
                <a:gd name="connsiteX16" fmla="*/ 10079 w 85010"/>
                <a:gd name="connsiteY16" fmla="*/ 82656 h 97234"/>
                <a:gd name="connsiteX17" fmla="*/ 41300 w 85010"/>
                <a:gd name="connsiteY17" fmla="*/ 95568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010" h="97234">
                  <a:moveTo>
                    <a:pt x="41300" y="82683"/>
                  </a:moveTo>
                  <a:cubicBezTo>
                    <a:pt x="33150" y="82683"/>
                    <a:pt x="26703" y="79499"/>
                    <a:pt x="21959" y="73131"/>
                  </a:cubicBezTo>
                  <a:cubicBezTo>
                    <a:pt x="17214" y="66763"/>
                    <a:pt x="14841" y="58041"/>
                    <a:pt x="14841" y="46964"/>
                  </a:cubicBezTo>
                  <a:cubicBezTo>
                    <a:pt x="14841" y="35887"/>
                    <a:pt x="17196" y="27164"/>
                    <a:pt x="21906" y="20797"/>
                  </a:cubicBezTo>
                  <a:cubicBezTo>
                    <a:pt x="26633" y="14429"/>
                    <a:pt x="33098" y="11245"/>
                    <a:pt x="41300" y="11245"/>
                  </a:cubicBezTo>
                  <a:cubicBezTo>
                    <a:pt x="49414" y="11245"/>
                    <a:pt x="55834" y="14438"/>
                    <a:pt x="60561" y="20823"/>
                  </a:cubicBezTo>
                  <a:cubicBezTo>
                    <a:pt x="65306" y="27226"/>
                    <a:pt x="67679" y="35940"/>
                    <a:pt x="67679" y="46964"/>
                  </a:cubicBezTo>
                  <a:cubicBezTo>
                    <a:pt x="67679" y="57935"/>
                    <a:pt x="65306" y="66631"/>
                    <a:pt x="60561" y="73052"/>
                  </a:cubicBezTo>
                  <a:cubicBezTo>
                    <a:pt x="55834" y="79472"/>
                    <a:pt x="49414" y="82683"/>
                    <a:pt x="41300" y="82683"/>
                  </a:cubicBezTo>
                  <a:close/>
                  <a:moveTo>
                    <a:pt x="41300" y="95568"/>
                  </a:moveTo>
                  <a:cubicBezTo>
                    <a:pt x="54529" y="95568"/>
                    <a:pt x="64918" y="91264"/>
                    <a:pt x="72468" y="82656"/>
                  </a:cubicBezTo>
                  <a:cubicBezTo>
                    <a:pt x="80035" y="74066"/>
                    <a:pt x="83818" y="62169"/>
                    <a:pt x="83818" y="46964"/>
                  </a:cubicBezTo>
                  <a:cubicBezTo>
                    <a:pt x="83818" y="31812"/>
                    <a:pt x="80035" y="19915"/>
                    <a:pt x="72468" y="11272"/>
                  </a:cubicBezTo>
                  <a:cubicBezTo>
                    <a:pt x="64918" y="2646"/>
                    <a:pt x="54529" y="-1667"/>
                    <a:pt x="41300" y="-1667"/>
                  </a:cubicBezTo>
                  <a:cubicBezTo>
                    <a:pt x="28018" y="-1667"/>
                    <a:pt x="17611" y="2646"/>
                    <a:pt x="10079" y="11272"/>
                  </a:cubicBezTo>
                  <a:cubicBezTo>
                    <a:pt x="2565" y="19915"/>
                    <a:pt x="-1192" y="31812"/>
                    <a:pt x="-1192" y="46964"/>
                  </a:cubicBezTo>
                  <a:cubicBezTo>
                    <a:pt x="-1192" y="62169"/>
                    <a:pt x="2565" y="74066"/>
                    <a:pt x="10079" y="82656"/>
                  </a:cubicBezTo>
                  <a:cubicBezTo>
                    <a:pt x="17611" y="91264"/>
                    <a:pt x="28018" y="95568"/>
                    <a:pt x="41300" y="95568"/>
                  </a:cubicBezTo>
                  <a:close/>
                </a:path>
              </a:pathLst>
            </a:custGeom>
            <a:solidFill>
              <a:srgbClr val="000000"/>
            </a:solidFill>
            <a:ln w="26" cap="flat">
              <a:noFill/>
              <a:prstDash val="solid"/>
              <a:round/>
            </a:ln>
          </p:spPr>
          <p:txBody>
            <a:bodyPr rtlCol="0" anchor="ctr"/>
            <a:lstStyle/>
            <a:p>
              <a:endParaRPr lang="en-GB"/>
            </a:p>
          </p:txBody>
        </p:sp>
        <p:sp>
          <p:nvSpPr>
            <p:cNvPr id="221" name="Freeform: Shape 220">
              <a:extLst>
                <a:ext uri="{FF2B5EF4-FFF2-40B4-BE49-F238E27FC236}">
                  <a16:creationId xmlns:a16="http://schemas.microsoft.com/office/drawing/2014/main" id="{FC0D4E53-F865-2FAB-9208-99B06E75D4F9}"/>
                </a:ext>
              </a:extLst>
            </p:cNvPr>
            <p:cNvSpPr/>
            <p:nvPr/>
          </p:nvSpPr>
          <p:spPr>
            <a:xfrm flipV="1">
              <a:off x="9333653" y="1275646"/>
              <a:ext cx="57785" cy="118903"/>
            </a:xfrm>
            <a:custGeom>
              <a:avLst/>
              <a:gdLst>
                <a:gd name="connsiteX0" fmla="*/ 25968 w 57785"/>
                <a:gd name="connsiteY0" fmla="*/ 116736 h 118903"/>
                <a:gd name="connsiteX1" fmla="*/ 25968 w 57785"/>
                <a:gd name="connsiteY1" fmla="*/ 90436 h 118903"/>
                <a:gd name="connsiteX2" fmla="*/ 57295 w 57785"/>
                <a:gd name="connsiteY2" fmla="*/ 90436 h 118903"/>
                <a:gd name="connsiteX3" fmla="*/ 57295 w 57785"/>
                <a:gd name="connsiteY3" fmla="*/ 78609 h 118903"/>
                <a:gd name="connsiteX4" fmla="*/ 25968 w 57785"/>
                <a:gd name="connsiteY4" fmla="*/ 78609 h 118903"/>
                <a:gd name="connsiteX5" fmla="*/ 25968 w 57785"/>
                <a:gd name="connsiteY5" fmla="*/ 28338 h 118903"/>
                <a:gd name="connsiteX6" fmla="*/ 29064 w 57785"/>
                <a:gd name="connsiteY6" fmla="*/ 13786 h 118903"/>
                <a:gd name="connsiteX7" fmla="*/ 41685 w 57785"/>
                <a:gd name="connsiteY7" fmla="*/ 10558 h 118903"/>
                <a:gd name="connsiteX8" fmla="*/ 57295 w 57785"/>
                <a:gd name="connsiteY8" fmla="*/ 10558 h 118903"/>
                <a:gd name="connsiteX9" fmla="*/ 57295 w 57785"/>
                <a:gd name="connsiteY9" fmla="*/ -2168 h 118903"/>
                <a:gd name="connsiteX10" fmla="*/ 41685 w 57785"/>
                <a:gd name="connsiteY10" fmla="*/ -2168 h 118903"/>
                <a:gd name="connsiteX11" fmla="*/ 17369 w 57785"/>
                <a:gd name="connsiteY11" fmla="*/ 4394 h 118903"/>
                <a:gd name="connsiteX12" fmla="*/ 10675 w 57785"/>
                <a:gd name="connsiteY12" fmla="*/ 28338 h 118903"/>
                <a:gd name="connsiteX13" fmla="*/ 10675 w 57785"/>
                <a:gd name="connsiteY13" fmla="*/ 78609 h 118903"/>
                <a:gd name="connsiteX14" fmla="*/ -490 w 57785"/>
                <a:gd name="connsiteY14" fmla="*/ 78609 h 118903"/>
                <a:gd name="connsiteX15" fmla="*/ -490 w 57785"/>
                <a:gd name="connsiteY15" fmla="*/ 90436 h 118903"/>
                <a:gd name="connsiteX16" fmla="*/ 10675 w 57785"/>
                <a:gd name="connsiteY16" fmla="*/ 90436 h 118903"/>
                <a:gd name="connsiteX17" fmla="*/ 10675 w 57785"/>
                <a:gd name="connsiteY17" fmla="*/ 116736 h 118903"/>
                <a:gd name="connsiteX18" fmla="*/ 25968 w 57785"/>
                <a:gd name="connsiteY18" fmla="*/ 116736 h 1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85" h="118903">
                  <a:moveTo>
                    <a:pt x="25968" y="116736"/>
                  </a:moveTo>
                  <a:lnTo>
                    <a:pt x="25968" y="90436"/>
                  </a:lnTo>
                  <a:lnTo>
                    <a:pt x="57295" y="90436"/>
                  </a:lnTo>
                  <a:lnTo>
                    <a:pt x="57295" y="78609"/>
                  </a:lnTo>
                  <a:lnTo>
                    <a:pt x="25968" y="78609"/>
                  </a:lnTo>
                  <a:lnTo>
                    <a:pt x="25968" y="28338"/>
                  </a:lnTo>
                  <a:cubicBezTo>
                    <a:pt x="25968" y="20789"/>
                    <a:pt x="27000" y="15938"/>
                    <a:pt x="29064" y="13786"/>
                  </a:cubicBezTo>
                  <a:cubicBezTo>
                    <a:pt x="31128" y="11634"/>
                    <a:pt x="35335" y="10558"/>
                    <a:pt x="41685" y="10558"/>
                  </a:cubicBezTo>
                  <a:lnTo>
                    <a:pt x="57295" y="10558"/>
                  </a:lnTo>
                  <a:lnTo>
                    <a:pt x="57295" y="-2168"/>
                  </a:lnTo>
                  <a:lnTo>
                    <a:pt x="41685" y="-2168"/>
                  </a:lnTo>
                  <a:cubicBezTo>
                    <a:pt x="29937" y="-2168"/>
                    <a:pt x="21832" y="19"/>
                    <a:pt x="17369" y="4394"/>
                  </a:cubicBezTo>
                  <a:cubicBezTo>
                    <a:pt x="12907" y="8786"/>
                    <a:pt x="10675" y="16767"/>
                    <a:pt x="10675" y="28338"/>
                  </a:cubicBezTo>
                  <a:lnTo>
                    <a:pt x="10675" y="78609"/>
                  </a:lnTo>
                  <a:lnTo>
                    <a:pt x="-490" y="78609"/>
                  </a:lnTo>
                  <a:lnTo>
                    <a:pt x="-490" y="90436"/>
                  </a:lnTo>
                  <a:lnTo>
                    <a:pt x="10675" y="90436"/>
                  </a:lnTo>
                  <a:lnTo>
                    <a:pt x="10675" y="116736"/>
                  </a:lnTo>
                  <a:lnTo>
                    <a:pt x="25968" y="116736"/>
                  </a:lnTo>
                  <a:close/>
                </a:path>
              </a:pathLst>
            </a:custGeom>
            <a:solidFill>
              <a:srgbClr val="000000"/>
            </a:solidFill>
            <a:ln w="26" cap="flat">
              <a:noFill/>
              <a:prstDash val="solid"/>
              <a:round/>
            </a:ln>
          </p:spPr>
          <p:txBody>
            <a:bodyPr rtlCol="0" anchor="ctr"/>
            <a:lstStyle/>
            <a:p>
              <a:endParaRPr lang="en-GB"/>
            </a:p>
          </p:txBody>
        </p:sp>
        <p:sp>
          <p:nvSpPr>
            <p:cNvPr id="222" name="Freeform: Shape 221">
              <a:extLst>
                <a:ext uri="{FF2B5EF4-FFF2-40B4-BE49-F238E27FC236}">
                  <a16:creationId xmlns:a16="http://schemas.microsoft.com/office/drawing/2014/main" id="{D6CD864A-5A07-8F04-A773-BE5F17F0B3DD}"/>
                </a:ext>
              </a:extLst>
            </p:cNvPr>
            <p:cNvSpPr/>
            <p:nvPr/>
          </p:nvSpPr>
          <p:spPr>
            <a:xfrm flipV="1">
              <a:off x="9395496" y="1394550"/>
              <a:ext cx="12095" cy="12095"/>
            </a:xfrm>
            <a:custGeom>
              <a:avLst/>
              <a:gdLst/>
              <a:ahLst/>
              <a:cxnLst/>
              <a:rect l="l" t="t" r="r" b="b"/>
              <a:pathLst>
                <a:path w="12095" h="12095"/>
              </a:pathLst>
            </a:custGeom>
            <a:solidFill>
              <a:srgbClr val="000000"/>
            </a:solidFill>
            <a:ln w="26" cap="flat">
              <a:noFill/>
              <a:prstDash val="solid"/>
              <a:round/>
            </a:ln>
          </p:spPr>
          <p:txBody>
            <a:bodyPr rtlCol="0" anchor="ctr"/>
            <a:lstStyle/>
            <a:p>
              <a:endParaRPr lang="en-GB"/>
            </a:p>
          </p:txBody>
        </p:sp>
        <p:sp>
          <p:nvSpPr>
            <p:cNvPr id="223" name="Freeform: Shape 222">
              <a:extLst>
                <a:ext uri="{FF2B5EF4-FFF2-40B4-BE49-F238E27FC236}">
                  <a16:creationId xmlns:a16="http://schemas.microsoft.com/office/drawing/2014/main" id="{61640BE2-C9A6-1FEE-1B60-1CCF4CA18429}"/>
                </a:ext>
              </a:extLst>
            </p:cNvPr>
            <p:cNvSpPr/>
            <p:nvPr/>
          </p:nvSpPr>
          <p:spPr>
            <a:xfrm flipV="1">
              <a:off x="9454958" y="1271096"/>
              <a:ext cx="156262" cy="123454"/>
            </a:xfrm>
            <a:custGeom>
              <a:avLst/>
              <a:gdLst>
                <a:gd name="connsiteX0" fmla="*/ -2378 w 156262"/>
                <a:gd name="connsiteY0" fmla="*/ 121200 h 123454"/>
                <a:gd name="connsiteX1" fmla="*/ 14476 w 156262"/>
                <a:gd name="connsiteY1" fmla="*/ 121200 h 123454"/>
                <a:gd name="connsiteX2" fmla="*/ 40432 w 156262"/>
                <a:gd name="connsiteY2" fmla="*/ 16849 h 123454"/>
                <a:gd name="connsiteX3" fmla="*/ 66308 w 156262"/>
                <a:gd name="connsiteY3" fmla="*/ 121200 h 123454"/>
                <a:gd name="connsiteX4" fmla="*/ 85093 w 156262"/>
                <a:gd name="connsiteY4" fmla="*/ 121200 h 123454"/>
                <a:gd name="connsiteX5" fmla="*/ 111049 w 156262"/>
                <a:gd name="connsiteY5" fmla="*/ 16849 h 123454"/>
                <a:gd name="connsiteX6" fmla="*/ 136925 w 156262"/>
                <a:gd name="connsiteY6" fmla="*/ 121200 h 123454"/>
                <a:gd name="connsiteX7" fmla="*/ 153885 w 156262"/>
                <a:gd name="connsiteY7" fmla="*/ 121200 h 123454"/>
                <a:gd name="connsiteX8" fmla="*/ 122876 w 156262"/>
                <a:gd name="connsiteY8" fmla="*/ -2254 h 123454"/>
                <a:gd name="connsiteX9" fmla="*/ 101868 w 156262"/>
                <a:gd name="connsiteY9" fmla="*/ -2254 h 123454"/>
                <a:gd name="connsiteX10" fmla="*/ 75833 w 156262"/>
                <a:gd name="connsiteY10" fmla="*/ 104902 h 123454"/>
                <a:gd name="connsiteX11" fmla="*/ 49533 w 156262"/>
                <a:gd name="connsiteY11" fmla="*/ -2254 h 123454"/>
                <a:gd name="connsiteX12" fmla="*/ 28526 w 156262"/>
                <a:gd name="connsiteY12" fmla="*/ -2254 h 123454"/>
                <a:gd name="connsiteX13" fmla="*/ -2378 w 156262"/>
                <a:gd name="connsiteY13" fmla="*/ 121200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262" h="123454">
                  <a:moveTo>
                    <a:pt x="-2378" y="121200"/>
                  </a:moveTo>
                  <a:lnTo>
                    <a:pt x="14476" y="121200"/>
                  </a:lnTo>
                  <a:lnTo>
                    <a:pt x="40432" y="16849"/>
                  </a:lnTo>
                  <a:lnTo>
                    <a:pt x="66308" y="121200"/>
                  </a:lnTo>
                  <a:lnTo>
                    <a:pt x="85093" y="121200"/>
                  </a:lnTo>
                  <a:lnTo>
                    <a:pt x="111049" y="16849"/>
                  </a:lnTo>
                  <a:lnTo>
                    <a:pt x="136925" y="121200"/>
                  </a:lnTo>
                  <a:lnTo>
                    <a:pt x="153885" y="121200"/>
                  </a:lnTo>
                  <a:lnTo>
                    <a:pt x="122876" y="-2254"/>
                  </a:lnTo>
                  <a:lnTo>
                    <a:pt x="101868" y="-2254"/>
                  </a:lnTo>
                  <a:lnTo>
                    <a:pt x="75833" y="104902"/>
                  </a:lnTo>
                  <a:lnTo>
                    <a:pt x="49533" y="-2254"/>
                  </a:lnTo>
                  <a:lnTo>
                    <a:pt x="28526" y="-2254"/>
                  </a:lnTo>
                  <a:lnTo>
                    <a:pt x="-2378" y="121200"/>
                  </a:lnTo>
                  <a:close/>
                </a:path>
              </a:pathLst>
            </a:custGeom>
            <a:solidFill>
              <a:srgbClr val="000000"/>
            </a:solidFill>
            <a:ln w="26" cap="flat">
              <a:noFill/>
              <a:prstDash val="solid"/>
              <a:round/>
            </a:ln>
          </p:spPr>
          <p:txBody>
            <a:bodyPr rtlCol="0" anchor="ctr"/>
            <a:lstStyle/>
            <a:p>
              <a:endParaRPr lang="en-GB"/>
            </a:p>
          </p:txBody>
        </p:sp>
        <p:sp>
          <p:nvSpPr>
            <p:cNvPr id="224" name="Freeform: Shape 223">
              <a:extLst>
                <a:ext uri="{FF2B5EF4-FFF2-40B4-BE49-F238E27FC236}">
                  <a16:creationId xmlns:a16="http://schemas.microsoft.com/office/drawing/2014/main" id="{BCD63B00-3E2D-C95A-B7F6-2105C007EBC3}"/>
                </a:ext>
              </a:extLst>
            </p:cNvPr>
            <p:cNvSpPr/>
            <p:nvPr/>
          </p:nvSpPr>
          <p:spPr>
            <a:xfrm flipV="1">
              <a:off x="9616119" y="1299724"/>
              <a:ext cx="78237" cy="97234"/>
            </a:xfrm>
            <a:custGeom>
              <a:avLst/>
              <a:gdLst>
                <a:gd name="connsiteX0" fmla="*/ 46825 w 78237"/>
                <a:gd name="connsiteY0" fmla="*/ 47281 h 97234"/>
                <a:gd name="connsiteX1" fmla="*/ 21267 w 78237"/>
                <a:gd name="connsiteY1" fmla="*/ 43075 h 97234"/>
                <a:gd name="connsiteX2" fmla="*/ 14149 w 78237"/>
                <a:gd name="connsiteY2" fmla="*/ 28681 h 97234"/>
                <a:gd name="connsiteX3" fmla="*/ 19494 w 78237"/>
                <a:gd name="connsiteY3" fmla="*/ 15822 h 97234"/>
                <a:gd name="connsiteX4" fmla="*/ 33993 w 78237"/>
                <a:gd name="connsiteY4" fmla="*/ 11086 h 97234"/>
                <a:gd name="connsiteX5" fmla="*/ 54313 w 78237"/>
                <a:gd name="connsiteY5" fmla="*/ 20056 h 97234"/>
                <a:gd name="connsiteX6" fmla="*/ 61960 w 78237"/>
                <a:gd name="connsiteY6" fmla="*/ 43895 h 97234"/>
                <a:gd name="connsiteX7" fmla="*/ 61960 w 78237"/>
                <a:gd name="connsiteY7" fmla="*/ 47281 h 97234"/>
                <a:gd name="connsiteX8" fmla="*/ 46825 w 78237"/>
                <a:gd name="connsiteY8" fmla="*/ 47281 h 97234"/>
                <a:gd name="connsiteX9" fmla="*/ 77173 w 78237"/>
                <a:gd name="connsiteY9" fmla="*/ 53578 h 97234"/>
                <a:gd name="connsiteX10" fmla="*/ 77173 w 78237"/>
                <a:gd name="connsiteY10" fmla="*/ 741 h 97234"/>
                <a:gd name="connsiteX11" fmla="*/ 61960 w 78237"/>
                <a:gd name="connsiteY11" fmla="*/ 741 h 97234"/>
                <a:gd name="connsiteX12" fmla="*/ 61960 w 78237"/>
                <a:gd name="connsiteY12" fmla="*/ 14791 h 97234"/>
                <a:gd name="connsiteX13" fmla="*/ 48968 w 78237"/>
                <a:gd name="connsiteY13" fmla="*/ 2355 h 97234"/>
                <a:gd name="connsiteX14" fmla="*/ 29945 w 78237"/>
                <a:gd name="connsiteY14" fmla="*/ -1667 h 97234"/>
                <a:gd name="connsiteX15" fmla="*/ 7323 w 78237"/>
                <a:gd name="connsiteY15" fmla="*/ 6324 h 97234"/>
                <a:gd name="connsiteX16" fmla="*/ -1064 w 78237"/>
                <a:gd name="connsiteY16" fmla="*/ 27702 h 97234"/>
                <a:gd name="connsiteX17" fmla="*/ 9387 w 78237"/>
                <a:gd name="connsiteY17" fmla="*/ 51250 h 97234"/>
                <a:gd name="connsiteX18" fmla="*/ 40608 w 78237"/>
                <a:gd name="connsiteY18" fmla="*/ 59188 h 97234"/>
                <a:gd name="connsiteX19" fmla="*/ 61960 w 78237"/>
                <a:gd name="connsiteY19" fmla="*/ 59188 h 97234"/>
                <a:gd name="connsiteX20" fmla="*/ 61960 w 78237"/>
                <a:gd name="connsiteY20" fmla="*/ 60696 h 97234"/>
                <a:gd name="connsiteX21" fmla="*/ 55054 w 78237"/>
                <a:gd name="connsiteY21" fmla="*/ 76941 h 97234"/>
                <a:gd name="connsiteX22" fmla="*/ 35660 w 78237"/>
                <a:gd name="connsiteY22" fmla="*/ 82683 h 97234"/>
                <a:gd name="connsiteX23" fmla="*/ 20182 w 78237"/>
                <a:gd name="connsiteY23" fmla="*/ 80778 h 97234"/>
                <a:gd name="connsiteX24" fmla="*/ 5736 w 78237"/>
                <a:gd name="connsiteY24" fmla="*/ 75063 h 97234"/>
                <a:gd name="connsiteX25" fmla="*/ 5736 w 78237"/>
                <a:gd name="connsiteY25" fmla="*/ 89138 h 97234"/>
                <a:gd name="connsiteX26" fmla="*/ 21928 w 78237"/>
                <a:gd name="connsiteY26" fmla="*/ 93954 h 97234"/>
                <a:gd name="connsiteX27" fmla="*/ 37221 w 78237"/>
                <a:gd name="connsiteY27" fmla="*/ 95568 h 97234"/>
                <a:gd name="connsiteX28" fmla="*/ 67251 w 78237"/>
                <a:gd name="connsiteY28" fmla="*/ 85143 h 97234"/>
                <a:gd name="connsiteX29" fmla="*/ 77173 w 78237"/>
                <a:gd name="connsiteY29" fmla="*/ 53578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237" h="97234">
                  <a:moveTo>
                    <a:pt x="46825" y="47281"/>
                  </a:moveTo>
                  <a:cubicBezTo>
                    <a:pt x="34531" y="47281"/>
                    <a:pt x="26011" y="45879"/>
                    <a:pt x="21267" y="43075"/>
                  </a:cubicBezTo>
                  <a:cubicBezTo>
                    <a:pt x="16522" y="40270"/>
                    <a:pt x="14149" y="35472"/>
                    <a:pt x="14149" y="28681"/>
                  </a:cubicBezTo>
                  <a:cubicBezTo>
                    <a:pt x="14149" y="23284"/>
                    <a:pt x="15931" y="18997"/>
                    <a:pt x="19494" y="15822"/>
                  </a:cubicBezTo>
                  <a:cubicBezTo>
                    <a:pt x="23057" y="12665"/>
                    <a:pt x="27890" y="11086"/>
                    <a:pt x="33993" y="11086"/>
                  </a:cubicBezTo>
                  <a:cubicBezTo>
                    <a:pt x="42442" y="11086"/>
                    <a:pt x="49215" y="14076"/>
                    <a:pt x="54313" y="20056"/>
                  </a:cubicBezTo>
                  <a:cubicBezTo>
                    <a:pt x="59411" y="26035"/>
                    <a:pt x="61960" y="33982"/>
                    <a:pt x="61960" y="43895"/>
                  </a:cubicBezTo>
                  <a:lnTo>
                    <a:pt x="61960" y="47281"/>
                  </a:lnTo>
                  <a:lnTo>
                    <a:pt x="46825" y="47281"/>
                  </a:lnTo>
                  <a:close/>
                  <a:moveTo>
                    <a:pt x="77173" y="53578"/>
                  </a:moveTo>
                  <a:lnTo>
                    <a:pt x="77173" y="741"/>
                  </a:lnTo>
                  <a:lnTo>
                    <a:pt x="61960" y="741"/>
                  </a:lnTo>
                  <a:lnTo>
                    <a:pt x="61960" y="14791"/>
                  </a:lnTo>
                  <a:cubicBezTo>
                    <a:pt x="58485" y="9181"/>
                    <a:pt x="54154" y="5036"/>
                    <a:pt x="48968" y="2355"/>
                  </a:cubicBezTo>
                  <a:cubicBezTo>
                    <a:pt x="43783" y="-326"/>
                    <a:pt x="37441" y="-1667"/>
                    <a:pt x="29945" y="-1667"/>
                  </a:cubicBezTo>
                  <a:cubicBezTo>
                    <a:pt x="20473" y="-1667"/>
                    <a:pt x="12932" y="997"/>
                    <a:pt x="7323" y="6324"/>
                  </a:cubicBezTo>
                  <a:cubicBezTo>
                    <a:pt x="1732" y="11651"/>
                    <a:pt x="-1064" y="18777"/>
                    <a:pt x="-1064" y="27702"/>
                  </a:cubicBezTo>
                  <a:cubicBezTo>
                    <a:pt x="-1064" y="38109"/>
                    <a:pt x="2419" y="45958"/>
                    <a:pt x="9387" y="51250"/>
                  </a:cubicBezTo>
                  <a:cubicBezTo>
                    <a:pt x="16372" y="56542"/>
                    <a:pt x="26779" y="59188"/>
                    <a:pt x="40608" y="59188"/>
                  </a:cubicBezTo>
                  <a:lnTo>
                    <a:pt x="61960" y="59188"/>
                  </a:lnTo>
                  <a:lnTo>
                    <a:pt x="61960" y="60696"/>
                  </a:lnTo>
                  <a:cubicBezTo>
                    <a:pt x="61960" y="67698"/>
                    <a:pt x="59658" y="73113"/>
                    <a:pt x="55054" y="76941"/>
                  </a:cubicBezTo>
                  <a:cubicBezTo>
                    <a:pt x="50450" y="80769"/>
                    <a:pt x="43986" y="82683"/>
                    <a:pt x="35660" y="82683"/>
                  </a:cubicBezTo>
                  <a:cubicBezTo>
                    <a:pt x="30368" y="82683"/>
                    <a:pt x="25209" y="82048"/>
                    <a:pt x="20182" y="80778"/>
                  </a:cubicBezTo>
                  <a:cubicBezTo>
                    <a:pt x="15172" y="79508"/>
                    <a:pt x="10357" y="77603"/>
                    <a:pt x="5736" y="75063"/>
                  </a:cubicBezTo>
                  <a:lnTo>
                    <a:pt x="5736" y="89138"/>
                  </a:lnTo>
                  <a:cubicBezTo>
                    <a:pt x="11292" y="91290"/>
                    <a:pt x="16689" y="92896"/>
                    <a:pt x="21928" y="93954"/>
                  </a:cubicBezTo>
                  <a:cubicBezTo>
                    <a:pt x="27167" y="95030"/>
                    <a:pt x="32265" y="95568"/>
                    <a:pt x="37221" y="95568"/>
                  </a:cubicBezTo>
                  <a:cubicBezTo>
                    <a:pt x="50627" y="95568"/>
                    <a:pt x="60637" y="92093"/>
                    <a:pt x="67251" y="85143"/>
                  </a:cubicBezTo>
                  <a:cubicBezTo>
                    <a:pt x="73866" y="78211"/>
                    <a:pt x="77173" y="67690"/>
                    <a:pt x="77173" y="53578"/>
                  </a:cubicBezTo>
                  <a:close/>
                </a:path>
              </a:pathLst>
            </a:custGeom>
            <a:solidFill>
              <a:srgbClr val="000000"/>
            </a:solidFill>
            <a:ln w="26" cap="flat">
              <a:noFill/>
              <a:prstDash val="solid"/>
              <a:round/>
            </a:ln>
          </p:spPr>
          <p:txBody>
            <a:bodyPr rtlCol="0" anchor="ctr"/>
            <a:lstStyle/>
            <a:p>
              <a:endParaRPr lang="en-GB"/>
            </a:p>
          </p:txBody>
        </p:sp>
        <p:sp>
          <p:nvSpPr>
            <p:cNvPr id="225" name="Freeform: Shape 224">
              <a:extLst>
                <a:ext uri="{FF2B5EF4-FFF2-40B4-BE49-F238E27FC236}">
                  <a16:creationId xmlns:a16="http://schemas.microsoft.com/office/drawing/2014/main" id="{4DF4D4D5-AC25-FD7A-32E3-D2992E0D2611}"/>
                </a:ext>
              </a:extLst>
            </p:cNvPr>
            <p:cNvSpPr/>
            <p:nvPr/>
          </p:nvSpPr>
          <p:spPr>
            <a:xfrm flipV="1">
              <a:off x="9714276" y="1275646"/>
              <a:ext cx="57785" cy="118903"/>
            </a:xfrm>
            <a:custGeom>
              <a:avLst/>
              <a:gdLst>
                <a:gd name="connsiteX0" fmla="*/ 26000 w 57785"/>
                <a:gd name="connsiteY0" fmla="*/ 116736 h 118903"/>
                <a:gd name="connsiteX1" fmla="*/ 26000 w 57785"/>
                <a:gd name="connsiteY1" fmla="*/ 90436 h 118903"/>
                <a:gd name="connsiteX2" fmla="*/ 57327 w 57785"/>
                <a:gd name="connsiteY2" fmla="*/ 90436 h 118903"/>
                <a:gd name="connsiteX3" fmla="*/ 57327 w 57785"/>
                <a:gd name="connsiteY3" fmla="*/ 78609 h 118903"/>
                <a:gd name="connsiteX4" fmla="*/ 26000 w 57785"/>
                <a:gd name="connsiteY4" fmla="*/ 78609 h 118903"/>
                <a:gd name="connsiteX5" fmla="*/ 26000 w 57785"/>
                <a:gd name="connsiteY5" fmla="*/ 28338 h 118903"/>
                <a:gd name="connsiteX6" fmla="*/ 29095 w 57785"/>
                <a:gd name="connsiteY6" fmla="*/ 13786 h 118903"/>
                <a:gd name="connsiteX7" fmla="*/ 41716 w 57785"/>
                <a:gd name="connsiteY7" fmla="*/ 10558 h 118903"/>
                <a:gd name="connsiteX8" fmla="*/ 57327 w 57785"/>
                <a:gd name="connsiteY8" fmla="*/ 10558 h 118903"/>
                <a:gd name="connsiteX9" fmla="*/ 57327 w 57785"/>
                <a:gd name="connsiteY9" fmla="*/ -2168 h 118903"/>
                <a:gd name="connsiteX10" fmla="*/ 41716 w 57785"/>
                <a:gd name="connsiteY10" fmla="*/ -2168 h 118903"/>
                <a:gd name="connsiteX11" fmla="*/ 17401 w 57785"/>
                <a:gd name="connsiteY11" fmla="*/ 4394 h 118903"/>
                <a:gd name="connsiteX12" fmla="*/ 10707 w 57785"/>
                <a:gd name="connsiteY12" fmla="*/ 28338 h 118903"/>
                <a:gd name="connsiteX13" fmla="*/ 10707 w 57785"/>
                <a:gd name="connsiteY13" fmla="*/ 78609 h 118903"/>
                <a:gd name="connsiteX14" fmla="*/ -458 w 57785"/>
                <a:gd name="connsiteY14" fmla="*/ 78609 h 118903"/>
                <a:gd name="connsiteX15" fmla="*/ -458 w 57785"/>
                <a:gd name="connsiteY15" fmla="*/ 90436 h 118903"/>
                <a:gd name="connsiteX16" fmla="*/ 10707 w 57785"/>
                <a:gd name="connsiteY16" fmla="*/ 90436 h 118903"/>
                <a:gd name="connsiteX17" fmla="*/ 10707 w 57785"/>
                <a:gd name="connsiteY17" fmla="*/ 116736 h 118903"/>
                <a:gd name="connsiteX18" fmla="*/ 26000 w 57785"/>
                <a:gd name="connsiteY18" fmla="*/ 116736 h 1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85" h="118903">
                  <a:moveTo>
                    <a:pt x="26000" y="116736"/>
                  </a:moveTo>
                  <a:lnTo>
                    <a:pt x="26000" y="90436"/>
                  </a:lnTo>
                  <a:lnTo>
                    <a:pt x="57327" y="90436"/>
                  </a:lnTo>
                  <a:lnTo>
                    <a:pt x="57327" y="78609"/>
                  </a:lnTo>
                  <a:lnTo>
                    <a:pt x="26000" y="78609"/>
                  </a:lnTo>
                  <a:lnTo>
                    <a:pt x="26000" y="28338"/>
                  </a:lnTo>
                  <a:cubicBezTo>
                    <a:pt x="26000" y="20789"/>
                    <a:pt x="27032" y="15938"/>
                    <a:pt x="29095" y="13786"/>
                  </a:cubicBezTo>
                  <a:cubicBezTo>
                    <a:pt x="31159" y="11634"/>
                    <a:pt x="35366" y="10558"/>
                    <a:pt x="41716" y="10558"/>
                  </a:cubicBezTo>
                  <a:lnTo>
                    <a:pt x="57327" y="10558"/>
                  </a:lnTo>
                  <a:lnTo>
                    <a:pt x="57327" y="-2168"/>
                  </a:lnTo>
                  <a:lnTo>
                    <a:pt x="41716" y="-2168"/>
                  </a:lnTo>
                  <a:cubicBezTo>
                    <a:pt x="29969" y="-2168"/>
                    <a:pt x="21864" y="19"/>
                    <a:pt x="17401" y="4394"/>
                  </a:cubicBezTo>
                  <a:cubicBezTo>
                    <a:pt x="12938" y="8786"/>
                    <a:pt x="10707" y="16767"/>
                    <a:pt x="10707" y="28338"/>
                  </a:cubicBezTo>
                  <a:lnTo>
                    <a:pt x="10707" y="78609"/>
                  </a:lnTo>
                  <a:lnTo>
                    <a:pt x="-458" y="78609"/>
                  </a:lnTo>
                  <a:lnTo>
                    <a:pt x="-458" y="90436"/>
                  </a:lnTo>
                  <a:lnTo>
                    <a:pt x="10707" y="90436"/>
                  </a:lnTo>
                  <a:lnTo>
                    <a:pt x="10707" y="116736"/>
                  </a:lnTo>
                  <a:lnTo>
                    <a:pt x="26000" y="116736"/>
                  </a:lnTo>
                  <a:close/>
                </a:path>
              </a:pathLst>
            </a:custGeom>
            <a:solidFill>
              <a:srgbClr val="000000"/>
            </a:solidFill>
            <a:ln w="26" cap="flat">
              <a:noFill/>
              <a:prstDash val="solid"/>
              <a:round/>
            </a:ln>
          </p:spPr>
          <p:txBody>
            <a:bodyPr rtlCol="0" anchor="ctr"/>
            <a:lstStyle/>
            <a:p>
              <a:endParaRPr lang="en-GB"/>
            </a:p>
          </p:txBody>
        </p:sp>
        <p:sp>
          <p:nvSpPr>
            <p:cNvPr id="226" name="Freeform: Shape 225">
              <a:extLst>
                <a:ext uri="{FF2B5EF4-FFF2-40B4-BE49-F238E27FC236}">
                  <a16:creationId xmlns:a16="http://schemas.microsoft.com/office/drawing/2014/main" id="{619E645C-3D05-9BB3-A2A8-E5C6BC8FD2BE}"/>
                </a:ext>
              </a:extLst>
            </p:cNvPr>
            <p:cNvSpPr/>
            <p:nvPr/>
          </p:nvSpPr>
          <p:spPr>
            <a:xfrm flipV="1">
              <a:off x="9785458" y="1299724"/>
              <a:ext cx="85830" cy="97234"/>
            </a:xfrm>
            <a:custGeom>
              <a:avLst/>
              <a:gdLst>
                <a:gd name="connsiteX0" fmla="*/ 84668 w 85830"/>
                <a:gd name="connsiteY0" fmla="*/ 50853 h 97234"/>
                <a:gd name="connsiteX1" fmla="*/ 84668 w 85830"/>
                <a:gd name="connsiteY1" fmla="*/ 43418 h 97234"/>
                <a:gd name="connsiteX2" fmla="*/ 14713 w 85830"/>
                <a:gd name="connsiteY2" fmla="*/ 43418 h 97234"/>
                <a:gd name="connsiteX3" fmla="*/ 24185 w 85830"/>
                <a:gd name="connsiteY3" fmla="*/ 19474 h 97234"/>
                <a:gd name="connsiteX4" fmla="*/ 47786 w 85830"/>
                <a:gd name="connsiteY4" fmla="*/ 11245 h 97234"/>
                <a:gd name="connsiteX5" fmla="*/ 64772 w 85830"/>
                <a:gd name="connsiteY5" fmla="*/ 13388 h 97234"/>
                <a:gd name="connsiteX6" fmla="*/ 81123 w 85830"/>
                <a:gd name="connsiteY6" fmla="*/ 19844 h 97234"/>
                <a:gd name="connsiteX7" fmla="*/ 81123 w 85830"/>
                <a:gd name="connsiteY7" fmla="*/ 5451 h 97234"/>
                <a:gd name="connsiteX8" fmla="*/ 64322 w 85830"/>
                <a:gd name="connsiteY8" fmla="*/ 159 h 97234"/>
                <a:gd name="connsiteX9" fmla="*/ 46886 w 85830"/>
                <a:gd name="connsiteY9" fmla="*/ -1667 h 97234"/>
                <a:gd name="connsiteX10" fmla="*/ 11776 w 85830"/>
                <a:gd name="connsiteY10" fmla="*/ 11219 h 97234"/>
                <a:gd name="connsiteX11" fmla="*/ -1162 w 85830"/>
                <a:gd name="connsiteY11" fmla="*/ 46144 h 97234"/>
                <a:gd name="connsiteX12" fmla="*/ 11114 w 85830"/>
                <a:gd name="connsiteY12" fmla="*/ 82206 h 97234"/>
                <a:gd name="connsiteX13" fmla="*/ 44240 w 85830"/>
                <a:gd name="connsiteY13" fmla="*/ 95568 h 97234"/>
                <a:gd name="connsiteX14" fmla="*/ 73794 w 85830"/>
                <a:gd name="connsiteY14" fmla="*/ 83529 h 97234"/>
                <a:gd name="connsiteX15" fmla="*/ 84668 w 85830"/>
                <a:gd name="connsiteY15" fmla="*/ 50853 h 97234"/>
                <a:gd name="connsiteX16" fmla="*/ 69455 w 85830"/>
                <a:gd name="connsiteY16" fmla="*/ 55325 h 97234"/>
                <a:gd name="connsiteX17" fmla="*/ 62470 w 85830"/>
                <a:gd name="connsiteY17" fmla="*/ 75221 h 97234"/>
                <a:gd name="connsiteX18" fmla="*/ 44399 w 85830"/>
                <a:gd name="connsiteY18" fmla="*/ 82683 h 97234"/>
                <a:gd name="connsiteX19" fmla="*/ 24026 w 85830"/>
                <a:gd name="connsiteY19" fmla="*/ 75486 h 97234"/>
                <a:gd name="connsiteX20" fmla="*/ 15215 w 85830"/>
                <a:gd name="connsiteY20" fmla="*/ 55219 h 97234"/>
                <a:gd name="connsiteX21" fmla="*/ 69455 w 85830"/>
                <a:gd name="connsiteY21" fmla="*/ 55325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830" h="97234">
                  <a:moveTo>
                    <a:pt x="84668" y="50853"/>
                  </a:moveTo>
                  <a:lnTo>
                    <a:pt x="84668" y="43418"/>
                  </a:lnTo>
                  <a:lnTo>
                    <a:pt x="14713" y="43418"/>
                  </a:lnTo>
                  <a:cubicBezTo>
                    <a:pt x="15383" y="32941"/>
                    <a:pt x="18540" y="24959"/>
                    <a:pt x="24185" y="19474"/>
                  </a:cubicBezTo>
                  <a:cubicBezTo>
                    <a:pt x="29829" y="13988"/>
                    <a:pt x="37696" y="11245"/>
                    <a:pt x="47786" y="11245"/>
                  </a:cubicBezTo>
                  <a:cubicBezTo>
                    <a:pt x="53624" y="11245"/>
                    <a:pt x="59286" y="11960"/>
                    <a:pt x="64772" y="13388"/>
                  </a:cubicBezTo>
                  <a:cubicBezTo>
                    <a:pt x="70257" y="14817"/>
                    <a:pt x="75708" y="16969"/>
                    <a:pt x="81123" y="19844"/>
                  </a:cubicBezTo>
                  <a:lnTo>
                    <a:pt x="81123" y="5451"/>
                  </a:lnTo>
                  <a:cubicBezTo>
                    <a:pt x="75655" y="3140"/>
                    <a:pt x="70055" y="1376"/>
                    <a:pt x="64322" y="159"/>
                  </a:cubicBezTo>
                  <a:cubicBezTo>
                    <a:pt x="58589" y="-1058"/>
                    <a:pt x="52777" y="-1667"/>
                    <a:pt x="46886" y="-1667"/>
                  </a:cubicBezTo>
                  <a:cubicBezTo>
                    <a:pt x="32104" y="-1667"/>
                    <a:pt x="20401" y="2629"/>
                    <a:pt x="11776" y="11219"/>
                  </a:cubicBezTo>
                  <a:cubicBezTo>
                    <a:pt x="3150" y="19826"/>
                    <a:pt x="-1162" y="31468"/>
                    <a:pt x="-1162" y="46144"/>
                  </a:cubicBezTo>
                  <a:cubicBezTo>
                    <a:pt x="-1162" y="61296"/>
                    <a:pt x="2930" y="73316"/>
                    <a:pt x="11114" y="82206"/>
                  </a:cubicBezTo>
                  <a:cubicBezTo>
                    <a:pt x="19299" y="91114"/>
                    <a:pt x="30341" y="95568"/>
                    <a:pt x="44240" y="95568"/>
                  </a:cubicBezTo>
                  <a:cubicBezTo>
                    <a:pt x="56693" y="95568"/>
                    <a:pt x="66544" y="91555"/>
                    <a:pt x="73794" y="83529"/>
                  </a:cubicBezTo>
                  <a:cubicBezTo>
                    <a:pt x="81044" y="75521"/>
                    <a:pt x="84668" y="64629"/>
                    <a:pt x="84668" y="50853"/>
                  </a:cubicBezTo>
                  <a:close/>
                  <a:moveTo>
                    <a:pt x="69455" y="55325"/>
                  </a:moveTo>
                  <a:cubicBezTo>
                    <a:pt x="69349" y="63633"/>
                    <a:pt x="67021" y="70265"/>
                    <a:pt x="62470" y="75221"/>
                  </a:cubicBezTo>
                  <a:cubicBezTo>
                    <a:pt x="57919" y="80196"/>
                    <a:pt x="51895" y="82683"/>
                    <a:pt x="44399" y="82683"/>
                  </a:cubicBezTo>
                  <a:cubicBezTo>
                    <a:pt x="35914" y="82683"/>
                    <a:pt x="29124" y="80284"/>
                    <a:pt x="24026" y="75486"/>
                  </a:cubicBezTo>
                  <a:cubicBezTo>
                    <a:pt x="18928" y="70688"/>
                    <a:pt x="15991" y="63932"/>
                    <a:pt x="15215" y="55219"/>
                  </a:cubicBezTo>
                  <a:lnTo>
                    <a:pt x="69455" y="55325"/>
                  </a:lnTo>
                  <a:close/>
                </a:path>
              </a:pathLst>
            </a:custGeom>
            <a:solidFill>
              <a:srgbClr val="000000"/>
            </a:solidFill>
            <a:ln w="26" cap="flat">
              <a:noFill/>
              <a:prstDash val="solid"/>
              <a:round/>
            </a:ln>
          </p:spPr>
          <p:txBody>
            <a:bodyPr rtlCol="0" anchor="ctr"/>
            <a:lstStyle/>
            <a:p>
              <a:endParaRPr lang="en-GB"/>
            </a:p>
          </p:txBody>
        </p:sp>
        <p:sp>
          <p:nvSpPr>
            <p:cNvPr id="227" name="Freeform: Shape 226">
              <a:extLst>
                <a:ext uri="{FF2B5EF4-FFF2-40B4-BE49-F238E27FC236}">
                  <a16:creationId xmlns:a16="http://schemas.microsoft.com/office/drawing/2014/main" id="{250EBA3C-3C8E-9168-F2FB-80E0821E5748}"/>
                </a:ext>
              </a:extLst>
            </p:cNvPr>
            <p:cNvSpPr/>
            <p:nvPr/>
          </p:nvSpPr>
          <p:spPr>
            <a:xfrm flipV="1">
              <a:off x="9895672" y="1299724"/>
              <a:ext cx="54239" cy="94826"/>
            </a:xfrm>
            <a:custGeom>
              <a:avLst/>
              <a:gdLst>
                <a:gd name="connsiteX0" fmla="*/ 53454 w 54239"/>
                <a:gd name="connsiteY0" fmla="*/ 76684 h 94826"/>
                <a:gd name="connsiteX1" fmla="*/ 47871 w 54239"/>
                <a:gd name="connsiteY1" fmla="*/ 78854 h 94826"/>
                <a:gd name="connsiteX2" fmla="*/ 41230 w 54239"/>
                <a:gd name="connsiteY2" fmla="*/ 79568 h 94826"/>
                <a:gd name="connsiteX3" fmla="*/ 21413 w 54239"/>
                <a:gd name="connsiteY3" fmla="*/ 71181 h 94826"/>
                <a:gd name="connsiteX4" fmla="*/ 14507 w 54239"/>
                <a:gd name="connsiteY4" fmla="*/ 47077 h 94826"/>
                <a:gd name="connsiteX5" fmla="*/ 14507 w 54239"/>
                <a:gd name="connsiteY5" fmla="*/ -1712 h 94826"/>
                <a:gd name="connsiteX6" fmla="*/ -786 w 54239"/>
                <a:gd name="connsiteY6" fmla="*/ -1712 h 94826"/>
                <a:gd name="connsiteX7" fmla="*/ -786 w 54239"/>
                <a:gd name="connsiteY7" fmla="*/ 90892 h 94826"/>
                <a:gd name="connsiteX8" fmla="*/ 14507 w 54239"/>
                <a:gd name="connsiteY8" fmla="*/ 90892 h 94826"/>
                <a:gd name="connsiteX9" fmla="*/ 14507 w 54239"/>
                <a:gd name="connsiteY9" fmla="*/ 76499 h 94826"/>
                <a:gd name="connsiteX10" fmla="*/ 26996 w 54239"/>
                <a:gd name="connsiteY10" fmla="*/ 89014 h 94826"/>
                <a:gd name="connsiteX11" fmla="*/ 45702 w 54239"/>
                <a:gd name="connsiteY11" fmla="*/ 93115 h 94826"/>
                <a:gd name="connsiteX12" fmla="*/ 49168 w 54239"/>
                <a:gd name="connsiteY12" fmla="*/ 92903 h 94826"/>
                <a:gd name="connsiteX13" fmla="*/ 53375 w 54239"/>
                <a:gd name="connsiteY13" fmla="*/ 92294 h 94826"/>
                <a:gd name="connsiteX14" fmla="*/ 53454 w 54239"/>
                <a:gd name="connsiteY14" fmla="*/ 76684 h 9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239" h="94826">
                  <a:moveTo>
                    <a:pt x="53454" y="76684"/>
                  </a:moveTo>
                  <a:cubicBezTo>
                    <a:pt x="51743" y="77672"/>
                    <a:pt x="49882" y="78395"/>
                    <a:pt x="47871" y="78854"/>
                  </a:cubicBezTo>
                  <a:cubicBezTo>
                    <a:pt x="45860" y="79330"/>
                    <a:pt x="43647" y="79568"/>
                    <a:pt x="41230" y="79568"/>
                  </a:cubicBezTo>
                  <a:cubicBezTo>
                    <a:pt x="32623" y="79568"/>
                    <a:pt x="26017" y="76772"/>
                    <a:pt x="21413" y="71181"/>
                  </a:cubicBezTo>
                  <a:cubicBezTo>
                    <a:pt x="16809" y="65589"/>
                    <a:pt x="14507" y="57555"/>
                    <a:pt x="14507" y="47077"/>
                  </a:cubicBezTo>
                  <a:lnTo>
                    <a:pt x="14507" y="-1712"/>
                  </a:lnTo>
                  <a:lnTo>
                    <a:pt x="-786" y="-1712"/>
                  </a:lnTo>
                  <a:lnTo>
                    <a:pt x="-786" y="90892"/>
                  </a:lnTo>
                  <a:lnTo>
                    <a:pt x="14507" y="90892"/>
                  </a:lnTo>
                  <a:lnTo>
                    <a:pt x="14507" y="76499"/>
                  </a:lnTo>
                  <a:cubicBezTo>
                    <a:pt x="17717" y="82126"/>
                    <a:pt x="21880" y="86297"/>
                    <a:pt x="26996" y="89014"/>
                  </a:cubicBezTo>
                  <a:cubicBezTo>
                    <a:pt x="32129" y="91747"/>
                    <a:pt x="38364" y="93115"/>
                    <a:pt x="45702" y="93115"/>
                  </a:cubicBezTo>
                  <a:cubicBezTo>
                    <a:pt x="46742" y="93115"/>
                    <a:pt x="47898" y="93044"/>
                    <a:pt x="49168" y="92903"/>
                  </a:cubicBezTo>
                  <a:cubicBezTo>
                    <a:pt x="50438" y="92779"/>
                    <a:pt x="51840" y="92577"/>
                    <a:pt x="53375" y="92294"/>
                  </a:cubicBezTo>
                  <a:lnTo>
                    <a:pt x="53454" y="76684"/>
                  </a:lnTo>
                  <a:close/>
                </a:path>
              </a:pathLst>
            </a:custGeom>
            <a:solidFill>
              <a:srgbClr val="000000"/>
            </a:solidFill>
            <a:ln w="26" cap="flat">
              <a:noFill/>
              <a:prstDash val="solid"/>
              <a:round/>
            </a:ln>
          </p:spPr>
          <p:txBody>
            <a:bodyPr rtlCol="0" anchor="ctr"/>
            <a:lstStyle/>
            <a:p>
              <a:endParaRPr lang="en-GB"/>
            </a:p>
          </p:txBody>
        </p:sp>
      </p:grpSp>
      <p:grpSp>
        <p:nvGrpSpPr>
          <p:cNvPr id="228" name="Graphic 8">
            <a:extLst>
              <a:ext uri="{FF2B5EF4-FFF2-40B4-BE49-F238E27FC236}">
                <a16:creationId xmlns:a16="http://schemas.microsoft.com/office/drawing/2014/main" id="{DD46FB2B-36A1-6A3F-2383-E78C8EE6F2D6}"/>
              </a:ext>
            </a:extLst>
          </p:cNvPr>
          <p:cNvGrpSpPr/>
          <p:nvPr/>
        </p:nvGrpSpPr>
        <p:grpSpPr>
          <a:xfrm>
            <a:off x="9058228" y="2341433"/>
            <a:ext cx="240688" cy="128084"/>
            <a:chOff x="8967491" y="1745250"/>
            <a:chExt cx="240688" cy="128084"/>
          </a:xfrm>
          <a:solidFill>
            <a:srgbClr val="000000"/>
          </a:solidFill>
        </p:grpSpPr>
        <p:sp>
          <p:nvSpPr>
            <p:cNvPr id="229" name="Freeform: Shape 228">
              <a:extLst>
                <a:ext uri="{FF2B5EF4-FFF2-40B4-BE49-F238E27FC236}">
                  <a16:creationId xmlns:a16="http://schemas.microsoft.com/office/drawing/2014/main" id="{C02FEE0B-01D5-E5E9-D63A-DA8DFBB34FAA}"/>
                </a:ext>
              </a:extLst>
            </p:cNvPr>
            <p:cNvSpPr/>
            <p:nvPr/>
          </p:nvSpPr>
          <p:spPr>
            <a:xfrm flipV="1">
              <a:off x="8967491" y="1747473"/>
              <a:ext cx="73501" cy="123454"/>
            </a:xfrm>
            <a:custGeom>
              <a:avLst/>
              <a:gdLst>
                <a:gd name="connsiteX0" fmla="*/ 1060 w 73501"/>
                <a:gd name="connsiteY0" fmla="*/ 11834 h 123454"/>
                <a:gd name="connsiteX1" fmla="*/ 28339 w 73501"/>
                <a:gd name="connsiteY1" fmla="*/ 11834 h 123454"/>
                <a:gd name="connsiteX2" fmla="*/ 28339 w 73501"/>
                <a:gd name="connsiteY2" fmla="*/ 106026 h 123454"/>
                <a:gd name="connsiteX3" fmla="*/ -1348 w 73501"/>
                <a:gd name="connsiteY3" fmla="*/ 100073 h 123454"/>
                <a:gd name="connsiteX4" fmla="*/ -1348 w 73501"/>
                <a:gd name="connsiteY4" fmla="*/ 115287 h 123454"/>
                <a:gd name="connsiteX5" fmla="*/ 28180 w 73501"/>
                <a:gd name="connsiteY5" fmla="*/ 121240 h 123454"/>
                <a:gd name="connsiteX6" fmla="*/ 44875 w 73501"/>
                <a:gd name="connsiteY6" fmla="*/ 121240 h 123454"/>
                <a:gd name="connsiteX7" fmla="*/ 44875 w 73501"/>
                <a:gd name="connsiteY7" fmla="*/ 11834 h 123454"/>
                <a:gd name="connsiteX8" fmla="*/ 72154 w 73501"/>
                <a:gd name="connsiteY8" fmla="*/ 11834 h 123454"/>
                <a:gd name="connsiteX9" fmla="*/ 72154 w 73501"/>
                <a:gd name="connsiteY9" fmla="*/ -2215 h 123454"/>
                <a:gd name="connsiteX10" fmla="*/ 1060 w 73501"/>
                <a:gd name="connsiteY10" fmla="*/ -2215 h 123454"/>
                <a:gd name="connsiteX11" fmla="*/ 1060 w 73501"/>
                <a:gd name="connsiteY11" fmla="*/ 11834 h 1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01" h="123454">
                  <a:moveTo>
                    <a:pt x="1060" y="11834"/>
                  </a:moveTo>
                  <a:lnTo>
                    <a:pt x="28339" y="11834"/>
                  </a:lnTo>
                  <a:lnTo>
                    <a:pt x="28339" y="106026"/>
                  </a:lnTo>
                  <a:lnTo>
                    <a:pt x="-1348" y="100073"/>
                  </a:lnTo>
                  <a:lnTo>
                    <a:pt x="-1348" y="115287"/>
                  </a:lnTo>
                  <a:lnTo>
                    <a:pt x="28180" y="121240"/>
                  </a:lnTo>
                  <a:lnTo>
                    <a:pt x="44875" y="121240"/>
                  </a:lnTo>
                  <a:lnTo>
                    <a:pt x="44875" y="11834"/>
                  </a:lnTo>
                  <a:lnTo>
                    <a:pt x="72154" y="11834"/>
                  </a:lnTo>
                  <a:lnTo>
                    <a:pt x="72154" y="-2215"/>
                  </a:lnTo>
                  <a:lnTo>
                    <a:pt x="1060" y="-2215"/>
                  </a:lnTo>
                  <a:lnTo>
                    <a:pt x="1060" y="11834"/>
                  </a:lnTo>
                  <a:close/>
                </a:path>
              </a:pathLst>
            </a:custGeom>
            <a:solidFill>
              <a:srgbClr val="000000"/>
            </a:solidFill>
            <a:ln w="26" cap="flat">
              <a:noFill/>
              <a:prstDash val="solid"/>
              <a:round/>
            </a:ln>
          </p:spPr>
          <p:txBody>
            <a:bodyPr rtlCol="0" anchor="ctr"/>
            <a:lstStyle/>
            <a:p>
              <a:endParaRPr lang="en-GB"/>
            </a:p>
          </p:txBody>
        </p:sp>
        <p:sp>
          <p:nvSpPr>
            <p:cNvPr id="230" name="Freeform: Shape 229">
              <a:extLst>
                <a:ext uri="{FF2B5EF4-FFF2-40B4-BE49-F238E27FC236}">
                  <a16:creationId xmlns:a16="http://schemas.microsoft.com/office/drawing/2014/main" id="{89CB0688-173B-62F6-A6C5-676062204C61}"/>
                </a:ext>
              </a:extLst>
            </p:cNvPr>
            <p:cNvSpPr/>
            <p:nvPr/>
          </p:nvSpPr>
          <p:spPr>
            <a:xfrm flipV="1">
              <a:off x="9065966" y="1745250"/>
              <a:ext cx="142213" cy="128084"/>
            </a:xfrm>
            <a:custGeom>
              <a:avLst/>
              <a:gdLst>
                <a:gd name="connsiteX0" fmla="*/ 111486 w 142213"/>
                <a:gd name="connsiteY0" fmla="*/ 54515 h 128084"/>
                <a:gd name="connsiteX1" fmla="*/ 100188 w 142213"/>
                <a:gd name="connsiteY1" fmla="*/ 48403 h 128084"/>
                <a:gd name="connsiteX2" fmla="*/ 96113 w 142213"/>
                <a:gd name="connsiteY2" fmla="*/ 31364 h 128084"/>
                <a:gd name="connsiteX3" fmla="*/ 100188 w 142213"/>
                <a:gd name="connsiteY3" fmla="*/ 14457 h 128084"/>
                <a:gd name="connsiteX4" fmla="*/ 111486 w 142213"/>
                <a:gd name="connsiteY4" fmla="*/ 8293 h 128084"/>
                <a:gd name="connsiteX5" fmla="*/ 122598 w 142213"/>
                <a:gd name="connsiteY5" fmla="*/ 14457 h 128084"/>
                <a:gd name="connsiteX6" fmla="*/ 126699 w 142213"/>
                <a:gd name="connsiteY6" fmla="*/ 31364 h 128084"/>
                <a:gd name="connsiteX7" fmla="*/ 122598 w 142213"/>
                <a:gd name="connsiteY7" fmla="*/ 48350 h 128084"/>
                <a:gd name="connsiteX8" fmla="*/ 111486 w 142213"/>
                <a:gd name="connsiteY8" fmla="*/ 54515 h 128084"/>
                <a:gd name="connsiteX9" fmla="*/ 111486 w 142213"/>
                <a:gd name="connsiteY9" fmla="*/ 65019 h 128084"/>
                <a:gd name="connsiteX10" fmla="*/ 132229 w 142213"/>
                <a:gd name="connsiteY10" fmla="*/ 55918 h 128084"/>
                <a:gd name="connsiteX11" fmla="*/ 139928 w 142213"/>
                <a:gd name="connsiteY11" fmla="*/ 31364 h 128084"/>
                <a:gd name="connsiteX12" fmla="*/ 132203 w 142213"/>
                <a:gd name="connsiteY12" fmla="*/ 6837 h 128084"/>
                <a:gd name="connsiteX13" fmla="*/ 111486 w 142213"/>
                <a:gd name="connsiteY13" fmla="*/ -2211 h 128084"/>
                <a:gd name="connsiteX14" fmla="*/ 90557 w 142213"/>
                <a:gd name="connsiteY14" fmla="*/ 6837 h 128084"/>
                <a:gd name="connsiteX15" fmla="*/ 82884 w 142213"/>
                <a:gd name="connsiteY15" fmla="*/ 31364 h 128084"/>
                <a:gd name="connsiteX16" fmla="*/ 90610 w 142213"/>
                <a:gd name="connsiteY16" fmla="*/ 55970 h 128084"/>
                <a:gd name="connsiteX17" fmla="*/ 111486 w 142213"/>
                <a:gd name="connsiteY17" fmla="*/ 65019 h 128084"/>
                <a:gd name="connsiteX18" fmla="*/ 26158 w 142213"/>
                <a:gd name="connsiteY18" fmla="*/ 115369 h 128084"/>
                <a:gd name="connsiteX19" fmla="*/ 14939 w 142213"/>
                <a:gd name="connsiteY19" fmla="*/ 109205 h 128084"/>
                <a:gd name="connsiteX20" fmla="*/ 10865 w 142213"/>
                <a:gd name="connsiteY20" fmla="*/ 92298 h 128084"/>
                <a:gd name="connsiteX21" fmla="*/ 14913 w 142213"/>
                <a:gd name="connsiteY21" fmla="*/ 75259 h 128084"/>
                <a:gd name="connsiteX22" fmla="*/ 26158 w 142213"/>
                <a:gd name="connsiteY22" fmla="*/ 69147 h 128084"/>
                <a:gd name="connsiteX23" fmla="*/ 37429 w 142213"/>
                <a:gd name="connsiteY23" fmla="*/ 75259 h 128084"/>
                <a:gd name="connsiteX24" fmla="*/ 41530 w 142213"/>
                <a:gd name="connsiteY24" fmla="*/ 92298 h 128084"/>
                <a:gd name="connsiteX25" fmla="*/ 37402 w 142213"/>
                <a:gd name="connsiteY25" fmla="*/ 109152 h 128084"/>
                <a:gd name="connsiteX26" fmla="*/ 26158 w 142213"/>
                <a:gd name="connsiteY26" fmla="*/ 115369 h 128084"/>
                <a:gd name="connsiteX27" fmla="*/ 100823 w 142213"/>
                <a:gd name="connsiteY27" fmla="*/ 125873 h 128084"/>
                <a:gd name="connsiteX28" fmla="*/ 114052 w 142213"/>
                <a:gd name="connsiteY28" fmla="*/ 125873 h 128084"/>
                <a:gd name="connsiteX29" fmla="*/ 36820 w 142213"/>
                <a:gd name="connsiteY29" fmla="*/ -2211 h 128084"/>
                <a:gd name="connsiteX30" fmla="*/ 23591 w 142213"/>
                <a:gd name="connsiteY30" fmla="*/ -2211 h 128084"/>
                <a:gd name="connsiteX31" fmla="*/ 100823 w 142213"/>
                <a:gd name="connsiteY31" fmla="*/ 125873 h 128084"/>
                <a:gd name="connsiteX32" fmla="*/ 26158 w 142213"/>
                <a:gd name="connsiteY32" fmla="*/ 125873 h 128084"/>
                <a:gd name="connsiteX33" fmla="*/ 46980 w 142213"/>
                <a:gd name="connsiteY33" fmla="*/ 116825 h 128084"/>
                <a:gd name="connsiteX34" fmla="*/ 54759 w 142213"/>
                <a:gd name="connsiteY34" fmla="*/ 92298 h 128084"/>
                <a:gd name="connsiteX35" fmla="*/ 47033 w 142213"/>
                <a:gd name="connsiteY35" fmla="*/ 67665 h 128084"/>
                <a:gd name="connsiteX36" fmla="*/ 26158 w 142213"/>
                <a:gd name="connsiteY36" fmla="*/ 58643 h 128084"/>
                <a:gd name="connsiteX37" fmla="*/ 5361 w 142213"/>
                <a:gd name="connsiteY37" fmla="*/ 67692 h 128084"/>
                <a:gd name="connsiteX38" fmla="*/ -2285 w 142213"/>
                <a:gd name="connsiteY38" fmla="*/ 92298 h 128084"/>
                <a:gd name="connsiteX39" fmla="*/ 5388 w 142213"/>
                <a:gd name="connsiteY39" fmla="*/ 116772 h 128084"/>
                <a:gd name="connsiteX40" fmla="*/ 26158 w 142213"/>
                <a:gd name="connsiteY40" fmla="*/ 125873 h 12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213" h="128084">
                  <a:moveTo>
                    <a:pt x="111486" y="54515"/>
                  </a:moveTo>
                  <a:cubicBezTo>
                    <a:pt x="106688" y="54515"/>
                    <a:pt x="102922" y="52478"/>
                    <a:pt x="100188" y="48403"/>
                  </a:cubicBezTo>
                  <a:cubicBezTo>
                    <a:pt x="97472" y="44329"/>
                    <a:pt x="96113" y="38649"/>
                    <a:pt x="96113" y="31364"/>
                  </a:cubicBezTo>
                  <a:cubicBezTo>
                    <a:pt x="96113" y="24203"/>
                    <a:pt x="97472" y="18567"/>
                    <a:pt x="100188" y="14457"/>
                  </a:cubicBezTo>
                  <a:cubicBezTo>
                    <a:pt x="102922" y="10347"/>
                    <a:pt x="106688" y="8293"/>
                    <a:pt x="111486" y="8293"/>
                  </a:cubicBezTo>
                  <a:cubicBezTo>
                    <a:pt x="116178" y="8293"/>
                    <a:pt x="119882" y="10347"/>
                    <a:pt x="122598" y="14457"/>
                  </a:cubicBezTo>
                  <a:cubicBezTo>
                    <a:pt x="125332" y="18567"/>
                    <a:pt x="126699" y="24203"/>
                    <a:pt x="126699" y="31364"/>
                  </a:cubicBezTo>
                  <a:cubicBezTo>
                    <a:pt x="126699" y="38596"/>
                    <a:pt x="125332" y="44258"/>
                    <a:pt x="122598" y="48350"/>
                  </a:cubicBezTo>
                  <a:cubicBezTo>
                    <a:pt x="119882" y="52460"/>
                    <a:pt x="116178" y="54515"/>
                    <a:pt x="111486" y="54515"/>
                  </a:cubicBezTo>
                  <a:close/>
                  <a:moveTo>
                    <a:pt x="111486" y="65019"/>
                  </a:moveTo>
                  <a:cubicBezTo>
                    <a:pt x="120199" y="65019"/>
                    <a:pt x="127114" y="61985"/>
                    <a:pt x="132229" y="55918"/>
                  </a:cubicBezTo>
                  <a:cubicBezTo>
                    <a:pt x="137362" y="49867"/>
                    <a:pt x="139928" y="41683"/>
                    <a:pt x="139928" y="31364"/>
                  </a:cubicBezTo>
                  <a:cubicBezTo>
                    <a:pt x="139928" y="21063"/>
                    <a:pt x="137353" y="12887"/>
                    <a:pt x="132203" y="6837"/>
                  </a:cubicBezTo>
                  <a:cubicBezTo>
                    <a:pt x="127052" y="805"/>
                    <a:pt x="120146" y="-2211"/>
                    <a:pt x="111486" y="-2211"/>
                  </a:cubicBezTo>
                  <a:cubicBezTo>
                    <a:pt x="102666" y="-2211"/>
                    <a:pt x="95690" y="805"/>
                    <a:pt x="90557" y="6837"/>
                  </a:cubicBezTo>
                  <a:cubicBezTo>
                    <a:pt x="85442" y="12887"/>
                    <a:pt x="82884" y="21063"/>
                    <a:pt x="82884" y="31364"/>
                  </a:cubicBezTo>
                  <a:cubicBezTo>
                    <a:pt x="82884" y="41736"/>
                    <a:pt x="85459" y="49938"/>
                    <a:pt x="90610" y="55970"/>
                  </a:cubicBezTo>
                  <a:cubicBezTo>
                    <a:pt x="95761" y="62003"/>
                    <a:pt x="102719" y="65019"/>
                    <a:pt x="111486" y="65019"/>
                  </a:cubicBezTo>
                  <a:close/>
                  <a:moveTo>
                    <a:pt x="26158" y="115369"/>
                  </a:moveTo>
                  <a:cubicBezTo>
                    <a:pt x="21413" y="115369"/>
                    <a:pt x="17673" y="113314"/>
                    <a:pt x="14939" y="109205"/>
                  </a:cubicBezTo>
                  <a:cubicBezTo>
                    <a:pt x="12223" y="105112"/>
                    <a:pt x="10865" y="99477"/>
                    <a:pt x="10865" y="92298"/>
                  </a:cubicBezTo>
                  <a:cubicBezTo>
                    <a:pt x="10865" y="85030"/>
                    <a:pt x="12214" y="79351"/>
                    <a:pt x="14913" y="75259"/>
                  </a:cubicBezTo>
                  <a:cubicBezTo>
                    <a:pt x="17612" y="71184"/>
                    <a:pt x="21360" y="69147"/>
                    <a:pt x="26158" y="69147"/>
                  </a:cubicBezTo>
                  <a:cubicBezTo>
                    <a:pt x="30955" y="69147"/>
                    <a:pt x="34712" y="71184"/>
                    <a:pt x="37429" y="75259"/>
                  </a:cubicBezTo>
                  <a:cubicBezTo>
                    <a:pt x="40163" y="79351"/>
                    <a:pt x="41530" y="85030"/>
                    <a:pt x="41530" y="92298"/>
                  </a:cubicBezTo>
                  <a:cubicBezTo>
                    <a:pt x="41530" y="99406"/>
                    <a:pt x="40154" y="105024"/>
                    <a:pt x="37402" y="109152"/>
                  </a:cubicBezTo>
                  <a:cubicBezTo>
                    <a:pt x="34651" y="113297"/>
                    <a:pt x="30902" y="115369"/>
                    <a:pt x="26158" y="115369"/>
                  </a:cubicBezTo>
                  <a:close/>
                  <a:moveTo>
                    <a:pt x="100823" y="125873"/>
                  </a:moveTo>
                  <a:lnTo>
                    <a:pt x="114052" y="125873"/>
                  </a:lnTo>
                  <a:lnTo>
                    <a:pt x="36820" y="-2211"/>
                  </a:lnTo>
                  <a:lnTo>
                    <a:pt x="23591" y="-2211"/>
                  </a:lnTo>
                  <a:lnTo>
                    <a:pt x="100823" y="125873"/>
                  </a:lnTo>
                  <a:close/>
                  <a:moveTo>
                    <a:pt x="26158" y="125873"/>
                  </a:moveTo>
                  <a:cubicBezTo>
                    <a:pt x="34871" y="125873"/>
                    <a:pt x="41812" y="122857"/>
                    <a:pt x="46980" y="116825"/>
                  </a:cubicBezTo>
                  <a:cubicBezTo>
                    <a:pt x="52166" y="110792"/>
                    <a:pt x="54759" y="102617"/>
                    <a:pt x="54759" y="92298"/>
                  </a:cubicBezTo>
                  <a:cubicBezTo>
                    <a:pt x="54759" y="81891"/>
                    <a:pt x="52184" y="73680"/>
                    <a:pt x="47033" y="67665"/>
                  </a:cubicBezTo>
                  <a:cubicBezTo>
                    <a:pt x="41883" y="61650"/>
                    <a:pt x="34924" y="58643"/>
                    <a:pt x="26158" y="58643"/>
                  </a:cubicBezTo>
                  <a:cubicBezTo>
                    <a:pt x="17391" y="58643"/>
                    <a:pt x="10459" y="61659"/>
                    <a:pt x="5361" y="67692"/>
                  </a:cubicBezTo>
                  <a:cubicBezTo>
                    <a:pt x="264" y="73742"/>
                    <a:pt x="-2285" y="81944"/>
                    <a:pt x="-2285" y="92298"/>
                  </a:cubicBezTo>
                  <a:cubicBezTo>
                    <a:pt x="-2285" y="102564"/>
                    <a:pt x="273" y="110721"/>
                    <a:pt x="5388" y="116772"/>
                  </a:cubicBezTo>
                  <a:cubicBezTo>
                    <a:pt x="10521" y="122839"/>
                    <a:pt x="17444" y="125873"/>
                    <a:pt x="26158" y="125873"/>
                  </a:cubicBezTo>
                  <a:close/>
                </a:path>
              </a:pathLst>
            </a:custGeom>
            <a:solidFill>
              <a:srgbClr val="000000"/>
            </a:solidFill>
            <a:ln w="26" cap="flat">
              <a:noFill/>
              <a:prstDash val="solid"/>
              <a:round/>
            </a:ln>
          </p:spPr>
          <p:txBody>
            <a:bodyPr rtlCol="0" anchor="ctr"/>
            <a:lstStyle/>
            <a:p>
              <a:endParaRPr lang="en-GB"/>
            </a:p>
          </p:txBody>
        </p:sp>
      </p:grpSp>
      <p:grpSp>
        <p:nvGrpSpPr>
          <p:cNvPr id="231" name="Graphic 8">
            <a:extLst>
              <a:ext uri="{FF2B5EF4-FFF2-40B4-BE49-F238E27FC236}">
                <a16:creationId xmlns:a16="http://schemas.microsoft.com/office/drawing/2014/main" id="{753C6184-12BC-45EC-42C5-2351E49AA94D}"/>
              </a:ext>
            </a:extLst>
          </p:cNvPr>
          <p:cNvGrpSpPr/>
          <p:nvPr/>
        </p:nvGrpSpPr>
        <p:grpSpPr>
          <a:xfrm>
            <a:off x="7592127" y="1604970"/>
            <a:ext cx="2872747" cy="187294"/>
            <a:chOff x="7593178" y="841199"/>
            <a:chExt cx="2872747" cy="187294"/>
          </a:xfrm>
          <a:solidFill>
            <a:srgbClr val="000000"/>
          </a:solidFill>
        </p:grpSpPr>
        <p:sp>
          <p:nvSpPr>
            <p:cNvPr id="232" name="Freeform: Shape 231">
              <a:extLst>
                <a:ext uri="{FF2B5EF4-FFF2-40B4-BE49-F238E27FC236}">
                  <a16:creationId xmlns:a16="http://schemas.microsoft.com/office/drawing/2014/main" id="{10CBC076-920B-D6B3-6501-03B7C78DB5D1}"/>
                </a:ext>
              </a:extLst>
            </p:cNvPr>
            <p:cNvSpPr/>
            <p:nvPr/>
          </p:nvSpPr>
          <p:spPr>
            <a:xfrm flipV="1">
              <a:off x="7593178" y="844616"/>
              <a:ext cx="113785" cy="146382"/>
            </a:xfrm>
            <a:custGeom>
              <a:avLst/>
              <a:gdLst>
                <a:gd name="connsiteX0" fmla="*/ 112178 w 113785"/>
                <a:gd name="connsiteY0" fmla="*/ 130672 h 146382"/>
                <a:gd name="connsiteX1" fmla="*/ 112178 w 113785"/>
                <a:gd name="connsiteY1" fmla="*/ 110563 h 146382"/>
                <a:gd name="connsiteX2" fmla="*/ 91616 w 113785"/>
                <a:gd name="connsiteY2" fmla="*/ 123959 h 146382"/>
                <a:gd name="connsiteX3" fmla="*/ 68423 w 113785"/>
                <a:gd name="connsiteY3" fmla="*/ 128404 h 146382"/>
                <a:gd name="connsiteX4" fmla="*/ 31382 w 113785"/>
                <a:gd name="connsiteY4" fmla="*/ 113618 h 146382"/>
                <a:gd name="connsiteX5" fmla="*/ 18531 w 113785"/>
                <a:gd name="connsiteY5" fmla="*/ 70861 h 146382"/>
                <a:gd name="connsiteX6" fmla="*/ 31382 w 113785"/>
                <a:gd name="connsiteY6" fmla="*/ 28195 h 146382"/>
                <a:gd name="connsiteX7" fmla="*/ 68423 w 113785"/>
                <a:gd name="connsiteY7" fmla="*/ 13408 h 146382"/>
                <a:gd name="connsiteX8" fmla="*/ 91616 w 113785"/>
                <a:gd name="connsiteY8" fmla="*/ 17853 h 146382"/>
                <a:gd name="connsiteX9" fmla="*/ 112178 w 113785"/>
                <a:gd name="connsiteY9" fmla="*/ 31279 h 146382"/>
                <a:gd name="connsiteX10" fmla="*/ 112178 w 113785"/>
                <a:gd name="connsiteY10" fmla="*/ 11322 h 146382"/>
                <a:gd name="connsiteX11" fmla="*/ 90951 w 113785"/>
                <a:gd name="connsiteY11" fmla="*/ 1102 h 146382"/>
                <a:gd name="connsiteX12" fmla="*/ 67305 w 113785"/>
                <a:gd name="connsiteY12" fmla="*/ -2285 h 146382"/>
                <a:gd name="connsiteX13" fmla="*/ 16807 w 113785"/>
                <a:gd name="connsiteY13" fmla="*/ 17309 h 146382"/>
                <a:gd name="connsiteX14" fmla="*/ -1608 w 113785"/>
                <a:gd name="connsiteY14" fmla="*/ 70861 h 146382"/>
                <a:gd name="connsiteX15" fmla="*/ 16807 w 113785"/>
                <a:gd name="connsiteY15" fmla="*/ 124473 h 146382"/>
                <a:gd name="connsiteX16" fmla="*/ 67305 w 113785"/>
                <a:gd name="connsiteY16" fmla="*/ 144098 h 146382"/>
                <a:gd name="connsiteX17" fmla="*/ 91132 w 113785"/>
                <a:gd name="connsiteY17" fmla="*/ 140741 h 146382"/>
                <a:gd name="connsiteX18" fmla="*/ 112178 w 113785"/>
                <a:gd name="connsiteY18" fmla="*/ 130672 h 14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785" h="146382">
                  <a:moveTo>
                    <a:pt x="112178" y="130672"/>
                  </a:moveTo>
                  <a:lnTo>
                    <a:pt x="112178" y="110563"/>
                  </a:lnTo>
                  <a:cubicBezTo>
                    <a:pt x="105747" y="116551"/>
                    <a:pt x="98893" y="121016"/>
                    <a:pt x="91616" y="123959"/>
                  </a:cubicBezTo>
                  <a:cubicBezTo>
                    <a:pt x="84339" y="126922"/>
                    <a:pt x="76608" y="128404"/>
                    <a:pt x="68423" y="128404"/>
                  </a:cubicBezTo>
                  <a:cubicBezTo>
                    <a:pt x="52297" y="128404"/>
                    <a:pt x="39949" y="123475"/>
                    <a:pt x="31382" y="113618"/>
                  </a:cubicBezTo>
                  <a:cubicBezTo>
                    <a:pt x="22814" y="103760"/>
                    <a:pt x="18531" y="89508"/>
                    <a:pt x="18531" y="70861"/>
                  </a:cubicBezTo>
                  <a:cubicBezTo>
                    <a:pt x="18531" y="52274"/>
                    <a:pt x="22814" y="38053"/>
                    <a:pt x="31382" y="28195"/>
                  </a:cubicBezTo>
                  <a:cubicBezTo>
                    <a:pt x="39949" y="18337"/>
                    <a:pt x="52297" y="13408"/>
                    <a:pt x="68423" y="13408"/>
                  </a:cubicBezTo>
                  <a:cubicBezTo>
                    <a:pt x="76608" y="13408"/>
                    <a:pt x="84339" y="14890"/>
                    <a:pt x="91616" y="17853"/>
                  </a:cubicBezTo>
                  <a:cubicBezTo>
                    <a:pt x="98893" y="20817"/>
                    <a:pt x="105747" y="25292"/>
                    <a:pt x="112178" y="31279"/>
                  </a:cubicBezTo>
                  <a:lnTo>
                    <a:pt x="112178" y="11322"/>
                  </a:lnTo>
                  <a:cubicBezTo>
                    <a:pt x="105505" y="6786"/>
                    <a:pt x="98430" y="3379"/>
                    <a:pt x="90951" y="1102"/>
                  </a:cubicBezTo>
                  <a:cubicBezTo>
                    <a:pt x="83492" y="-1156"/>
                    <a:pt x="75610" y="-2285"/>
                    <a:pt x="67305" y="-2285"/>
                  </a:cubicBezTo>
                  <a:cubicBezTo>
                    <a:pt x="45936" y="-2285"/>
                    <a:pt x="29104" y="4246"/>
                    <a:pt x="16807" y="17309"/>
                  </a:cubicBezTo>
                  <a:cubicBezTo>
                    <a:pt x="4530" y="30392"/>
                    <a:pt x="-1608" y="48243"/>
                    <a:pt x="-1608" y="70861"/>
                  </a:cubicBezTo>
                  <a:cubicBezTo>
                    <a:pt x="-1608" y="93539"/>
                    <a:pt x="4530" y="111410"/>
                    <a:pt x="16807" y="124473"/>
                  </a:cubicBezTo>
                  <a:cubicBezTo>
                    <a:pt x="29104" y="137556"/>
                    <a:pt x="45936" y="144098"/>
                    <a:pt x="67305" y="144098"/>
                  </a:cubicBezTo>
                  <a:cubicBezTo>
                    <a:pt x="75731" y="144098"/>
                    <a:pt x="83673" y="142979"/>
                    <a:pt x="91132" y="140741"/>
                  </a:cubicBezTo>
                  <a:cubicBezTo>
                    <a:pt x="98611" y="138503"/>
                    <a:pt x="105626" y="135147"/>
                    <a:pt x="112178" y="130672"/>
                  </a:cubicBezTo>
                  <a:close/>
                </a:path>
              </a:pathLst>
            </a:custGeom>
            <a:solidFill>
              <a:srgbClr val="000000"/>
            </a:solidFill>
            <a:ln w="30" cap="flat">
              <a:noFill/>
              <a:prstDash val="solid"/>
              <a:round/>
            </a:ln>
          </p:spPr>
          <p:txBody>
            <a:bodyPr rtlCol="0" anchor="ctr"/>
            <a:lstStyle/>
            <a:p>
              <a:endParaRPr lang="en-GB"/>
            </a:p>
          </p:txBody>
        </p:sp>
        <p:sp>
          <p:nvSpPr>
            <p:cNvPr id="233" name="Freeform: Shape 232">
              <a:extLst>
                <a:ext uri="{FF2B5EF4-FFF2-40B4-BE49-F238E27FC236}">
                  <a16:creationId xmlns:a16="http://schemas.microsoft.com/office/drawing/2014/main" id="{22A4ED4E-3160-6BA4-C840-B8BBDD252665}"/>
                </a:ext>
              </a:extLst>
            </p:cNvPr>
            <p:cNvSpPr/>
            <p:nvPr/>
          </p:nvSpPr>
          <p:spPr>
            <a:xfrm flipV="1">
              <a:off x="7728123" y="879874"/>
              <a:ext cx="98092" cy="111125"/>
            </a:xfrm>
            <a:custGeom>
              <a:avLst/>
              <a:gdLst>
                <a:gd name="connsiteX0" fmla="*/ 96760 w 98092"/>
                <a:gd name="connsiteY0" fmla="*/ 58322 h 111125"/>
                <a:gd name="connsiteX1" fmla="*/ 96760 w 98092"/>
                <a:gd name="connsiteY1" fmla="*/ 49825 h 111125"/>
                <a:gd name="connsiteX2" fmla="*/ 16811 w 98092"/>
                <a:gd name="connsiteY2" fmla="*/ 49825 h 111125"/>
                <a:gd name="connsiteX3" fmla="*/ 27636 w 98092"/>
                <a:gd name="connsiteY3" fmla="*/ 22460 h 111125"/>
                <a:gd name="connsiteX4" fmla="*/ 54608 w 98092"/>
                <a:gd name="connsiteY4" fmla="*/ 13056 h 111125"/>
                <a:gd name="connsiteX5" fmla="*/ 74021 w 98092"/>
                <a:gd name="connsiteY5" fmla="*/ 15505 h 111125"/>
                <a:gd name="connsiteX6" fmla="*/ 92708 w 98092"/>
                <a:gd name="connsiteY6" fmla="*/ 22883 h 111125"/>
                <a:gd name="connsiteX7" fmla="*/ 92708 w 98092"/>
                <a:gd name="connsiteY7" fmla="*/ 6433 h 111125"/>
                <a:gd name="connsiteX8" fmla="*/ 73507 w 98092"/>
                <a:gd name="connsiteY8" fmla="*/ 386 h 111125"/>
                <a:gd name="connsiteX9" fmla="*/ 53580 w 98092"/>
                <a:gd name="connsiteY9" fmla="*/ -1701 h 111125"/>
                <a:gd name="connsiteX10" fmla="*/ 13454 w 98092"/>
                <a:gd name="connsiteY10" fmla="*/ 13025 h 111125"/>
                <a:gd name="connsiteX11" fmla="*/ -1332 w 98092"/>
                <a:gd name="connsiteY11" fmla="*/ 52940 h 111125"/>
                <a:gd name="connsiteX12" fmla="*/ 12698 w 98092"/>
                <a:gd name="connsiteY12" fmla="*/ 94154 h 111125"/>
                <a:gd name="connsiteX13" fmla="*/ 50557 w 98092"/>
                <a:gd name="connsiteY13" fmla="*/ 109424 h 111125"/>
                <a:gd name="connsiteX14" fmla="*/ 84333 w 98092"/>
                <a:gd name="connsiteY14" fmla="*/ 95666 h 111125"/>
                <a:gd name="connsiteX15" fmla="*/ 96760 w 98092"/>
                <a:gd name="connsiteY15" fmla="*/ 58322 h 111125"/>
                <a:gd name="connsiteX16" fmla="*/ 79373 w 98092"/>
                <a:gd name="connsiteY16" fmla="*/ 63432 h 111125"/>
                <a:gd name="connsiteX17" fmla="*/ 71391 w 98092"/>
                <a:gd name="connsiteY17" fmla="*/ 86171 h 111125"/>
                <a:gd name="connsiteX18" fmla="*/ 50738 w 98092"/>
                <a:gd name="connsiteY18" fmla="*/ 94698 h 111125"/>
                <a:gd name="connsiteX19" fmla="*/ 27455 w 98092"/>
                <a:gd name="connsiteY19" fmla="*/ 86474 h 111125"/>
                <a:gd name="connsiteX20" fmla="*/ 17385 w 98092"/>
                <a:gd name="connsiteY20" fmla="*/ 63311 h 111125"/>
                <a:gd name="connsiteX21" fmla="*/ 79373 w 98092"/>
                <a:gd name="connsiteY21" fmla="*/ 63432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092" h="111125">
                  <a:moveTo>
                    <a:pt x="96760" y="58322"/>
                  </a:moveTo>
                  <a:lnTo>
                    <a:pt x="96760" y="49825"/>
                  </a:lnTo>
                  <a:lnTo>
                    <a:pt x="16811" y="49825"/>
                  </a:lnTo>
                  <a:cubicBezTo>
                    <a:pt x="17577" y="37851"/>
                    <a:pt x="21185" y="28729"/>
                    <a:pt x="27636" y="22460"/>
                  </a:cubicBezTo>
                  <a:cubicBezTo>
                    <a:pt x="34087" y="16190"/>
                    <a:pt x="43078" y="13056"/>
                    <a:pt x="54608" y="13056"/>
                  </a:cubicBezTo>
                  <a:cubicBezTo>
                    <a:pt x="61281" y="13056"/>
                    <a:pt x="67752" y="13872"/>
                    <a:pt x="74021" y="15505"/>
                  </a:cubicBezTo>
                  <a:cubicBezTo>
                    <a:pt x="80291" y="17138"/>
                    <a:pt x="86520" y="19597"/>
                    <a:pt x="92708" y="22883"/>
                  </a:cubicBezTo>
                  <a:lnTo>
                    <a:pt x="92708" y="6433"/>
                  </a:lnTo>
                  <a:cubicBezTo>
                    <a:pt x="86459" y="3793"/>
                    <a:pt x="80059" y="1777"/>
                    <a:pt x="73507" y="386"/>
                  </a:cubicBezTo>
                  <a:cubicBezTo>
                    <a:pt x="66956" y="-1005"/>
                    <a:pt x="60313" y="-1701"/>
                    <a:pt x="53580" y="-1701"/>
                  </a:cubicBezTo>
                  <a:cubicBezTo>
                    <a:pt x="36687" y="-1701"/>
                    <a:pt x="23312" y="3208"/>
                    <a:pt x="13454" y="13025"/>
                  </a:cubicBezTo>
                  <a:cubicBezTo>
                    <a:pt x="3597" y="22863"/>
                    <a:pt x="-1332" y="36167"/>
                    <a:pt x="-1332" y="52940"/>
                  </a:cubicBezTo>
                  <a:cubicBezTo>
                    <a:pt x="-1332" y="70256"/>
                    <a:pt x="3345" y="83994"/>
                    <a:pt x="12698" y="94154"/>
                  </a:cubicBezTo>
                  <a:cubicBezTo>
                    <a:pt x="22052" y="104334"/>
                    <a:pt x="34672" y="109424"/>
                    <a:pt x="50557" y="109424"/>
                  </a:cubicBezTo>
                  <a:cubicBezTo>
                    <a:pt x="64789" y="109424"/>
                    <a:pt x="76047" y="104838"/>
                    <a:pt x="84333" y="95666"/>
                  </a:cubicBezTo>
                  <a:cubicBezTo>
                    <a:pt x="92618" y="86514"/>
                    <a:pt x="96760" y="74066"/>
                    <a:pt x="96760" y="58322"/>
                  </a:cubicBezTo>
                  <a:close/>
                  <a:moveTo>
                    <a:pt x="79373" y="63432"/>
                  </a:moveTo>
                  <a:cubicBezTo>
                    <a:pt x="79253" y="72927"/>
                    <a:pt x="76592" y="80507"/>
                    <a:pt x="71391" y="86171"/>
                  </a:cubicBezTo>
                  <a:cubicBezTo>
                    <a:pt x="66190" y="91856"/>
                    <a:pt x="59305" y="94698"/>
                    <a:pt x="50738" y="94698"/>
                  </a:cubicBezTo>
                  <a:cubicBezTo>
                    <a:pt x="41042" y="94698"/>
                    <a:pt x="33281" y="91957"/>
                    <a:pt x="27455" y="86474"/>
                  </a:cubicBezTo>
                  <a:cubicBezTo>
                    <a:pt x="21629" y="80991"/>
                    <a:pt x="18272" y="73270"/>
                    <a:pt x="17385" y="63311"/>
                  </a:cubicBezTo>
                  <a:lnTo>
                    <a:pt x="79373" y="63432"/>
                  </a:lnTo>
                  <a:close/>
                </a:path>
              </a:pathLst>
            </a:custGeom>
            <a:solidFill>
              <a:srgbClr val="000000"/>
            </a:solidFill>
            <a:ln w="30" cap="flat">
              <a:noFill/>
              <a:prstDash val="solid"/>
              <a:round/>
            </a:ln>
          </p:spPr>
          <p:txBody>
            <a:bodyPr rtlCol="0" anchor="ctr"/>
            <a:lstStyle/>
            <a:p>
              <a:endParaRPr lang="en-GB"/>
            </a:p>
          </p:txBody>
        </p:sp>
        <p:sp>
          <p:nvSpPr>
            <p:cNvPr id="234" name="Freeform: Shape 233">
              <a:extLst>
                <a:ext uri="{FF2B5EF4-FFF2-40B4-BE49-F238E27FC236}">
                  <a16:creationId xmlns:a16="http://schemas.microsoft.com/office/drawing/2014/main" id="{692E62D9-C607-8DE6-7165-4B3B0FBCBE78}"/>
                </a:ext>
              </a:extLst>
            </p:cNvPr>
            <p:cNvSpPr/>
            <p:nvPr/>
          </p:nvSpPr>
          <p:spPr>
            <a:xfrm flipV="1">
              <a:off x="7854081" y="879874"/>
              <a:ext cx="88658" cy="108373"/>
            </a:xfrm>
            <a:custGeom>
              <a:avLst/>
              <a:gdLst>
                <a:gd name="connsiteX0" fmla="*/ 87264 w 88658"/>
                <a:gd name="connsiteY0" fmla="*/ 62147 h 108373"/>
                <a:gd name="connsiteX1" fmla="*/ 87264 w 88658"/>
                <a:gd name="connsiteY1" fmla="*/ -1746 h 108373"/>
                <a:gd name="connsiteX2" fmla="*/ 69877 w 88658"/>
                <a:gd name="connsiteY2" fmla="*/ -1746 h 108373"/>
                <a:gd name="connsiteX3" fmla="*/ 69877 w 88658"/>
                <a:gd name="connsiteY3" fmla="*/ 61572 h 108373"/>
                <a:gd name="connsiteX4" fmla="*/ 64011 w 88658"/>
                <a:gd name="connsiteY4" fmla="*/ 84039 h 108373"/>
                <a:gd name="connsiteX5" fmla="*/ 46443 w 88658"/>
                <a:gd name="connsiteY5" fmla="*/ 91508 h 108373"/>
                <a:gd name="connsiteX6" fmla="*/ 24218 w 88658"/>
                <a:gd name="connsiteY6" fmla="*/ 82527 h 108373"/>
                <a:gd name="connsiteX7" fmla="*/ 16084 w 88658"/>
                <a:gd name="connsiteY7" fmla="*/ 58065 h 108373"/>
                <a:gd name="connsiteX8" fmla="*/ 16084 w 88658"/>
                <a:gd name="connsiteY8" fmla="*/ -1746 h 108373"/>
                <a:gd name="connsiteX9" fmla="*/ -1394 w 88658"/>
                <a:gd name="connsiteY9" fmla="*/ -1746 h 108373"/>
                <a:gd name="connsiteX10" fmla="*/ -1394 w 88658"/>
                <a:gd name="connsiteY10" fmla="*/ 104087 h 108373"/>
                <a:gd name="connsiteX11" fmla="*/ 16084 w 88658"/>
                <a:gd name="connsiteY11" fmla="*/ 104087 h 108373"/>
                <a:gd name="connsiteX12" fmla="*/ 16084 w 88658"/>
                <a:gd name="connsiteY12" fmla="*/ 87638 h 108373"/>
                <a:gd name="connsiteX13" fmla="*/ 30779 w 88658"/>
                <a:gd name="connsiteY13" fmla="*/ 101910 h 108373"/>
                <a:gd name="connsiteX14" fmla="*/ 50313 w 88658"/>
                <a:gd name="connsiteY14" fmla="*/ 106627 h 108373"/>
                <a:gd name="connsiteX15" fmla="*/ 77890 w 88658"/>
                <a:gd name="connsiteY15" fmla="*/ 95348 h 108373"/>
                <a:gd name="connsiteX16" fmla="*/ 87264 w 88658"/>
                <a:gd name="connsiteY16" fmla="*/ 62147 h 1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658" h="108373">
                  <a:moveTo>
                    <a:pt x="87264" y="62147"/>
                  </a:moveTo>
                  <a:lnTo>
                    <a:pt x="87264" y="-1746"/>
                  </a:lnTo>
                  <a:lnTo>
                    <a:pt x="69877" y="-1746"/>
                  </a:lnTo>
                  <a:lnTo>
                    <a:pt x="69877" y="61572"/>
                  </a:lnTo>
                  <a:cubicBezTo>
                    <a:pt x="69877" y="71591"/>
                    <a:pt x="67922" y="79080"/>
                    <a:pt x="64011" y="84039"/>
                  </a:cubicBezTo>
                  <a:cubicBezTo>
                    <a:pt x="60100" y="89019"/>
                    <a:pt x="54244" y="91508"/>
                    <a:pt x="46443" y="91508"/>
                  </a:cubicBezTo>
                  <a:cubicBezTo>
                    <a:pt x="37049" y="91508"/>
                    <a:pt x="29640" y="88514"/>
                    <a:pt x="24218" y="82527"/>
                  </a:cubicBezTo>
                  <a:cubicBezTo>
                    <a:pt x="18795" y="76560"/>
                    <a:pt x="16084" y="68406"/>
                    <a:pt x="16084" y="58065"/>
                  </a:cubicBezTo>
                  <a:lnTo>
                    <a:pt x="16084" y="-1746"/>
                  </a:lnTo>
                  <a:lnTo>
                    <a:pt x="-1394" y="-1746"/>
                  </a:lnTo>
                  <a:lnTo>
                    <a:pt x="-1394" y="104087"/>
                  </a:lnTo>
                  <a:lnTo>
                    <a:pt x="16084" y="104087"/>
                  </a:lnTo>
                  <a:lnTo>
                    <a:pt x="16084" y="87638"/>
                  </a:lnTo>
                  <a:cubicBezTo>
                    <a:pt x="20256" y="94008"/>
                    <a:pt x="25155" y="98765"/>
                    <a:pt x="30779" y="101910"/>
                  </a:cubicBezTo>
                  <a:cubicBezTo>
                    <a:pt x="36424" y="105055"/>
                    <a:pt x="42935" y="106627"/>
                    <a:pt x="50313" y="106627"/>
                  </a:cubicBezTo>
                  <a:cubicBezTo>
                    <a:pt x="62469" y="106627"/>
                    <a:pt x="71661" y="102868"/>
                    <a:pt x="77890" y="95348"/>
                  </a:cubicBezTo>
                  <a:cubicBezTo>
                    <a:pt x="84140" y="87829"/>
                    <a:pt x="87264" y="76762"/>
                    <a:pt x="87264" y="62147"/>
                  </a:cubicBezTo>
                  <a:close/>
                </a:path>
              </a:pathLst>
            </a:custGeom>
            <a:solidFill>
              <a:srgbClr val="000000"/>
            </a:solidFill>
            <a:ln w="30" cap="flat">
              <a:noFill/>
              <a:prstDash val="solid"/>
              <a:round/>
            </a:ln>
          </p:spPr>
          <p:txBody>
            <a:bodyPr rtlCol="0" anchor="ctr"/>
            <a:lstStyle/>
            <a:p>
              <a:endParaRPr lang="en-GB"/>
            </a:p>
          </p:txBody>
        </p:sp>
        <p:sp>
          <p:nvSpPr>
            <p:cNvPr id="235" name="Freeform: Shape 234">
              <a:extLst>
                <a:ext uri="{FF2B5EF4-FFF2-40B4-BE49-F238E27FC236}">
                  <a16:creationId xmlns:a16="http://schemas.microsoft.com/office/drawing/2014/main" id="{0DB8C553-1581-3A12-399F-1B88B78CB281}"/>
                </a:ext>
              </a:extLst>
            </p:cNvPr>
            <p:cNvSpPr/>
            <p:nvPr/>
          </p:nvSpPr>
          <p:spPr>
            <a:xfrm flipV="1">
              <a:off x="7964367" y="852357"/>
              <a:ext cx="66040" cy="135889"/>
            </a:xfrm>
            <a:custGeom>
              <a:avLst/>
              <a:gdLst>
                <a:gd name="connsiteX0" fmla="*/ 29635 w 66040"/>
                <a:gd name="connsiteY0" fmla="*/ 133688 h 135889"/>
                <a:gd name="connsiteX1" fmla="*/ 29635 w 66040"/>
                <a:gd name="connsiteY1" fmla="*/ 103631 h 135889"/>
                <a:gd name="connsiteX2" fmla="*/ 65437 w 66040"/>
                <a:gd name="connsiteY2" fmla="*/ 103631 h 135889"/>
                <a:gd name="connsiteX3" fmla="*/ 65437 w 66040"/>
                <a:gd name="connsiteY3" fmla="*/ 90114 h 135889"/>
                <a:gd name="connsiteX4" fmla="*/ 29635 w 66040"/>
                <a:gd name="connsiteY4" fmla="*/ 90114 h 135889"/>
                <a:gd name="connsiteX5" fmla="*/ 29635 w 66040"/>
                <a:gd name="connsiteY5" fmla="*/ 32662 h 135889"/>
                <a:gd name="connsiteX6" fmla="*/ 33173 w 66040"/>
                <a:gd name="connsiteY6" fmla="*/ 16031 h 135889"/>
                <a:gd name="connsiteX7" fmla="*/ 47597 w 66040"/>
                <a:gd name="connsiteY7" fmla="*/ 12342 h 135889"/>
                <a:gd name="connsiteX8" fmla="*/ 65437 w 66040"/>
                <a:gd name="connsiteY8" fmla="*/ 12342 h 135889"/>
                <a:gd name="connsiteX9" fmla="*/ 65437 w 66040"/>
                <a:gd name="connsiteY9" fmla="*/ -2202 h 135889"/>
                <a:gd name="connsiteX10" fmla="*/ 47597 w 66040"/>
                <a:gd name="connsiteY10" fmla="*/ -2202 h 135889"/>
                <a:gd name="connsiteX11" fmla="*/ 19808 w 66040"/>
                <a:gd name="connsiteY11" fmla="*/ 5297 h 135889"/>
                <a:gd name="connsiteX12" fmla="*/ 12158 w 66040"/>
                <a:gd name="connsiteY12" fmla="*/ 32662 h 135889"/>
                <a:gd name="connsiteX13" fmla="*/ 12158 w 66040"/>
                <a:gd name="connsiteY13" fmla="*/ 90114 h 135889"/>
                <a:gd name="connsiteX14" fmla="*/ -603 w 66040"/>
                <a:gd name="connsiteY14" fmla="*/ 90114 h 135889"/>
                <a:gd name="connsiteX15" fmla="*/ -603 w 66040"/>
                <a:gd name="connsiteY15" fmla="*/ 103631 h 135889"/>
                <a:gd name="connsiteX16" fmla="*/ 12158 w 66040"/>
                <a:gd name="connsiteY16" fmla="*/ 103631 h 135889"/>
                <a:gd name="connsiteX17" fmla="*/ 12158 w 66040"/>
                <a:gd name="connsiteY17" fmla="*/ 133688 h 135889"/>
                <a:gd name="connsiteX18" fmla="*/ 29635 w 66040"/>
                <a:gd name="connsiteY18" fmla="*/ 133688 h 13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40" h="135889">
                  <a:moveTo>
                    <a:pt x="29635" y="133688"/>
                  </a:moveTo>
                  <a:lnTo>
                    <a:pt x="29635" y="103631"/>
                  </a:lnTo>
                  <a:lnTo>
                    <a:pt x="65437" y="103631"/>
                  </a:lnTo>
                  <a:lnTo>
                    <a:pt x="65437" y="90114"/>
                  </a:lnTo>
                  <a:lnTo>
                    <a:pt x="29635" y="90114"/>
                  </a:lnTo>
                  <a:lnTo>
                    <a:pt x="29635" y="32662"/>
                  </a:lnTo>
                  <a:cubicBezTo>
                    <a:pt x="29635" y="24034"/>
                    <a:pt x="30815" y="18491"/>
                    <a:pt x="33173" y="16031"/>
                  </a:cubicBezTo>
                  <a:cubicBezTo>
                    <a:pt x="35532" y="13572"/>
                    <a:pt x="40340" y="12342"/>
                    <a:pt x="47597" y="12342"/>
                  </a:cubicBezTo>
                  <a:lnTo>
                    <a:pt x="65437" y="12342"/>
                  </a:lnTo>
                  <a:lnTo>
                    <a:pt x="65437" y="-2202"/>
                  </a:lnTo>
                  <a:lnTo>
                    <a:pt x="47597" y="-2202"/>
                  </a:lnTo>
                  <a:cubicBezTo>
                    <a:pt x="34171" y="-2202"/>
                    <a:pt x="24908" y="297"/>
                    <a:pt x="19808" y="5297"/>
                  </a:cubicBezTo>
                  <a:cubicBezTo>
                    <a:pt x="14708" y="10316"/>
                    <a:pt x="12158" y="19438"/>
                    <a:pt x="12158" y="32662"/>
                  </a:cubicBezTo>
                  <a:lnTo>
                    <a:pt x="12158" y="90114"/>
                  </a:lnTo>
                  <a:lnTo>
                    <a:pt x="-603" y="90114"/>
                  </a:lnTo>
                  <a:lnTo>
                    <a:pt x="-603" y="103631"/>
                  </a:lnTo>
                  <a:lnTo>
                    <a:pt x="12158" y="103631"/>
                  </a:lnTo>
                  <a:lnTo>
                    <a:pt x="12158" y="133688"/>
                  </a:lnTo>
                  <a:lnTo>
                    <a:pt x="29635" y="133688"/>
                  </a:lnTo>
                  <a:close/>
                </a:path>
              </a:pathLst>
            </a:custGeom>
            <a:solidFill>
              <a:srgbClr val="000000"/>
            </a:solidFill>
            <a:ln w="30" cap="flat">
              <a:noFill/>
              <a:prstDash val="solid"/>
              <a:round/>
            </a:ln>
          </p:spPr>
          <p:txBody>
            <a:bodyPr rtlCol="0" anchor="ctr"/>
            <a:lstStyle/>
            <a:p>
              <a:endParaRPr lang="en-GB"/>
            </a:p>
          </p:txBody>
        </p:sp>
        <p:sp>
          <p:nvSpPr>
            <p:cNvPr id="236" name="Freeform: Shape 235">
              <a:extLst>
                <a:ext uri="{FF2B5EF4-FFF2-40B4-BE49-F238E27FC236}">
                  <a16:creationId xmlns:a16="http://schemas.microsoft.com/office/drawing/2014/main" id="{C580A4EF-6CB0-538D-0A5E-A41936466D36}"/>
                </a:ext>
              </a:extLst>
            </p:cNvPr>
            <p:cNvSpPr/>
            <p:nvPr/>
          </p:nvSpPr>
          <p:spPr>
            <a:xfrm flipV="1">
              <a:off x="8052613" y="879874"/>
              <a:ext cx="61988" cy="108373"/>
            </a:xfrm>
            <a:custGeom>
              <a:avLst/>
              <a:gdLst>
                <a:gd name="connsiteX0" fmla="*/ 61050 w 61988"/>
                <a:gd name="connsiteY0" fmla="*/ 87849 h 108373"/>
                <a:gd name="connsiteX1" fmla="*/ 54670 w 61988"/>
                <a:gd name="connsiteY1" fmla="*/ 90329 h 108373"/>
                <a:gd name="connsiteX2" fmla="*/ 47080 w 61988"/>
                <a:gd name="connsiteY2" fmla="*/ 91145 h 108373"/>
                <a:gd name="connsiteX3" fmla="*/ 24432 w 61988"/>
                <a:gd name="connsiteY3" fmla="*/ 81560 h 108373"/>
                <a:gd name="connsiteX4" fmla="*/ 16540 w 61988"/>
                <a:gd name="connsiteY4" fmla="*/ 54013 h 108373"/>
                <a:gd name="connsiteX5" fmla="*/ 16540 w 61988"/>
                <a:gd name="connsiteY5" fmla="*/ -1746 h 108373"/>
                <a:gd name="connsiteX6" fmla="*/ -938 w 61988"/>
                <a:gd name="connsiteY6" fmla="*/ -1746 h 108373"/>
                <a:gd name="connsiteX7" fmla="*/ -938 w 61988"/>
                <a:gd name="connsiteY7" fmla="*/ 104087 h 108373"/>
                <a:gd name="connsiteX8" fmla="*/ 16540 w 61988"/>
                <a:gd name="connsiteY8" fmla="*/ 104087 h 108373"/>
                <a:gd name="connsiteX9" fmla="*/ 16540 w 61988"/>
                <a:gd name="connsiteY9" fmla="*/ 87638 h 108373"/>
                <a:gd name="connsiteX10" fmla="*/ 30812 w 61988"/>
                <a:gd name="connsiteY10" fmla="*/ 101940 h 108373"/>
                <a:gd name="connsiteX11" fmla="*/ 52191 w 61988"/>
                <a:gd name="connsiteY11" fmla="*/ 106627 h 108373"/>
                <a:gd name="connsiteX12" fmla="*/ 56152 w 61988"/>
                <a:gd name="connsiteY12" fmla="*/ 106385 h 108373"/>
                <a:gd name="connsiteX13" fmla="*/ 60960 w 61988"/>
                <a:gd name="connsiteY13" fmla="*/ 105690 h 108373"/>
                <a:gd name="connsiteX14" fmla="*/ 61050 w 61988"/>
                <a:gd name="connsiteY14" fmla="*/ 87849 h 1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988" h="108373">
                  <a:moveTo>
                    <a:pt x="61050" y="87849"/>
                  </a:moveTo>
                  <a:cubicBezTo>
                    <a:pt x="59095" y="88978"/>
                    <a:pt x="56968" y="89805"/>
                    <a:pt x="54670" y="90329"/>
                  </a:cubicBezTo>
                  <a:cubicBezTo>
                    <a:pt x="52372" y="90873"/>
                    <a:pt x="49842" y="91145"/>
                    <a:pt x="47080" y="91145"/>
                  </a:cubicBezTo>
                  <a:cubicBezTo>
                    <a:pt x="37243" y="91145"/>
                    <a:pt x="29694" y="87950"/>
                    <a:pt x="24432" y="81560"/>
                  </a:cubicBezTo>
                  <a:cubicBezTo>
                    <a:pt x="19171" y="75169"/>
                    <a:pt x="16540" y="65987"/>
                    <a:pt x="16540" y="54013"/>
                  </a:cubicBezTo>
                  <a:lnTo>
                    <a:pt x="16540" y="-1746"/>
                  </a:lnTo>
                  <a:lnTo>
                    <a:pt x="-938" y="-1746"/>
                  </a:lnTo>
                  <a:lnTo>
                    <a:pt x="-938" y="104087"/>
                  </a:lnTo>
                  <a:lnTo>
                    <a:pt x="16540" y="104087"/>
                  </a:lnTo>
                  <a:lnTo>
                    <a:pt x="16540" y="87638"/>
                  </a:lnTo>
                  <a:cubicBezTo>
                    <a:pt x="20209" y="94068"/>
                    <a:pt x="24966" y="98836"/>
                    <a:pt x="30812" y="101940"/>
                  </a:cubicBezTo>
                  <a:cubicBezTo>
                    <a:pt x="36679" y="105065"/>
                    <a:pt x="43805" y="106627"/>
                    <a:pt x="52191" y="106627"/>
                  </a:cubicBezTo>
                  <a:cubicBezTo>
                    <a:pt x="53380" y="106627"/>
                    <a:pt x="54700" y="106546"/>
                    <a:pt x="56152" y="106385"/>
                  </a:cubicBezTo>
                  <a:cubicBezTo>
                    <a:pt x="57603" y="106244"/>
                    <a:pt x="59206" y="106012"/>
                    <a:pt x="60960" y="105690"/>
                  </a:cubicBezTo>
                  <a:lnTo>
                    <a:pt x="61050" y="87849"/>
                  </a:lnTo>
                  <a:close/>
                </a:path>
              </a:pathLst>
            </a:custGeom>
            <a:solidFill>
              <a:srgbClr val="000000"/>
            </a:solidFill>
            <a:ln w="30" cap="flat">
              <a:noFill/>
              <a:prstDash val="solid"/>
              <a:round/>
            </a:ln>
          </p:spPr>
          <p:txBody>
            <a:bodyPr rtlCol="0" anchor="ctr"/>
            <a:lstStyle/>
            <a:p>
              <a:endParaRPr lang="en-GB"/>
            </a:p>
          </p:txBody>
        </p:sp>
        <p:sp>
          <p:nvSpPr>
            <p:cNvPr id="237" name="Freeform: Shape 236">
              <a:extLst>
                <a:ext uri="{FF2B5EF4-FFF2-40B4-BE49-F238E27FC236}">
                  <a16:creationId xmlns:a16="http://schemas.microsoft.com/office/drawing/2014/main" id="{E67BF13B-5F2D-DC3D-0C3A-4C3D78C6D1FB}"/>
                </a:ext>
              </a:extLst>
            </p:cNvPr>
            <p:cNvSpPr/>
            <p:nvPr/>
          </p:nvSpPr>
          <p:spPr>
            <a:xfrm flipV="1">
              <a:off x="8126220" y="879874"/>
              <a:ext cx="89414" cy="111125"/>
            </a:xfrm>
            <a:custGeom>
              <a:avLst/>
              <a:gdLst>
                <a:gd name="connsiteX0" fmla="*/ 53544 w 89414"/>
                <a:gd name="connsiteY0" fmla="*/ 54240 h 111125"/>
                <a:gd name="connsiteX1" fmla="*/ 24334 w 89414"/>
                <a:gd name="connsiteY1" fmla="*/ 49432 h 111125"/>
                <a:gd name="connsiteX2" fmla="*/ 16200 w 89414"/>
                <a:gd name="connsiteY2" fmla="*/ 32982 h 111125"/>
                <a:gd name="connsiteX3" fmla="*/ 22308 w 89414"/>
                <a:gd name="connsiteY3" fmla="*/ 18287 h 111125"/>
                <a:gd name="connsiteX4" fmla="*/ 38879 w 89414"/>
                <a:gd name="connsiteY4" fmla="*/ 12874 h 111125"/>
                <a:gd name="connsiteX5" fmla="*/ 62101 w 89414"/>
                <a:gd name="connsiteY5" fmla="*/ 23125 h 111125"/>
                <a:gd name="connsiteX6" fmla="*/ 70840 w 89414"/>
                <a:gd name="connsiteY6" fmla="*/ 50369 h 111125"/>
                <a:gd name="connsiteX7" fmla="*/ 70840 w 89414"/>
                <a:gd name="connsiteY7" fmla="*/ 54240 h 111125"/>
                <a:gd name="connsiteX8" fmla="*/ 53544 w 89414"/>
                <a:gd name="connsiteY8" fmla="*/ 54240 h 111125"/>
                <a:gd name="connsiteX9" fmla="*/ 88227 w 89414"/>
                <a:gd name="connsiteY9" fmla="*/ 61436 h 111125"/>
                <a:gd name="connsiteX10" fmla="*/ 88227 w 89414"/>
                <a:gd name="connsiteY10" fmla="*/ 1051 h 111125"/>
                <a:gd name="connsiteX11" fmla="*/ 70840 w 89414"/>
                <a:gd name="connsiteY11" fmla="*/ 1051 h 111125"/>
                <a:gd name="connsiteX12" fmla="*/ 70840 w 89414"/>
                <a:gd name="connsiteY12" fmla="*/ 17107 h 111125"/>
                <a:gd name="connsiteX13" fmla="*/ 55993 w 89414"/>
                <a:gd name="connsiteY13" fmla="*/ 2896 h 111125"/>
                <a:gd name="connsiteX14" fmla="*/ 34252 w 89414"/>
                <a:gd name="connsiteY14" fmla="*/ -1701 h 111125"/>
                <a:gd name="connsiteX15" fmla="*/ 8399 w 89414"/>
                <a:gd name="connsiteY15" fmla="*/ 7431 h 111125"/>
                <a:gd name="connsiteX16" fmla="*/ -1187 w 89414"/>
                <a:gd name="connsiteY16" fmla="*/ 31864 h 111125"/>
                <a:gd name="connsiteX17" fmla="*/ 10757 w 89414"/>
                <a:gd name="connsiteY17" fmla="*/ 58776 h 111125"/>
                <a:gd name="connsiteX18" fmla="*/ 46438 w 89414"/>
                <a:gd name="connsiteY18" fmla="*/ 67847 h 111125"/>
                <a:gd name="connsiteX19" fmla="*/ 70840 w 89414"/>
                <a:gd name="connsiteY19" fmla="*/ 67847 h 111125"/>
                <a:gd name="connsiteX20" fmla="*/ 70840 w 89414"/>
                <a:gd name="connsiteY20" fmla="*/ 69571 h 111125"/>
                <a:gd name="connsiteX21" fmla="*/ 62948 w 89414"/>
                <a:gd name="connsiteY21" fmla="*/ 88137 h 111125"/>
                <a:gd name="connsiteX22" fmla="*/ 40784 w 89414"/>
                <a:gd name="connsiteY22" fmla="*/ 94698 h 111125"/>
                <a:gd name="connsiteX23" fmla="*/ 23094 w 89414"/>
                <a:gd name="connsiteY23" fmla="*/ 92521 h 111125"/>
                <a:gd name="connsiteX24" fmla="*/ 6584 w 89414"/>
                <a:gd name="connsiteY24" fmla="*/ 85990 h 111125"/>
                <a:gd name="connsiteX25" fmla="*/ 6584 w 89414"/>
                <a:gd name="connsiteY25" fmla="*/ 102076 h 111125"/>
                <a:gd name="connsiteX26" fmla="*/ 25090 w 89414"/>
                <a:gd name="connsiteY26" fmla="*/ 107580 h 111125"/>
                <a:gd name="connsiteX27" fmla="*/ 42568 w 89414"/>
                <a:gd name="connsiteY27" fmla="*/ 109424 h 111125"/>
                <a:gd name="connsiteX28" fmla="*/ 76888 w 89414"/>
                <a:gd name="connsiteY28" fmla="*/ 97511 h 111125"/>
                <a:gd name="connsiteX29" fmla="*/ 88227 w 89414"/>
                <a:gd name="connsiteY29" fmla="*/ 61436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414" h="111125">
                  <a:moveTo>
                    <a:pt x="53544" y="54240"/>
                  </a:moveTo>
                  <a:cubicBezTo>
                    <a:pt x="39493" y="54240"/>
                    <a:pt x="29757" y="52637"/>
                    <a:pt x="24334" y="49432"/>
                  </a:cubicBezTo>
                  <a:cubicBezTo>
                    <a:pt x="18911" y="46227"/>
                    <a:pt x="16200" y="40744"/>
                    <a:pt x="16200" y="32982"/>
                  </a:cubicBezTo>
                  <a:cubicBezTo>
                    <a:pt x="16200" y="26814"/>
                    <a:pt x="18236" y="21915"/>
                    <a:pt x="22308" y="18287"/>
                  </a:cubicBezTo>
                  <a:cubicBezTo>
                    <a:pt x="26380" y="14678"/>
                    <a:pt x="31904" y="12874"/>
                    <a:pt x="38879" y="12874"/>
                  </a:cubicBezTo>
                  <a:cubicBezTo>
                    <a:pt x="48534" y="12874"/>
                    <a:pt x="56275" y="16291"/>
                    <a:pt x="62101" y="23125"/>
                  </a:cubicBezTo>
                  <a:cubicBezTo>
                    <a:pt x="67927" y="29959"/>
                    <a:pt x="70840" y="39040"/>
                    <a:pt x="70840" y="50369"/>
                  </a:cubicBezTo>
                  <a:lnTo>
                    <a:pt x="70840" y="54240"/>
                  </a:lnTo>
                  <a:lnTo>
                    <a:pt x="53544" y="54240"/>
                  </a:lnTo>
                  <a:close/>
                  <a:moveTo>
                    <a:pt x="88227" y="61436"/>
                  </a:moveTo>
                  <a:lnTo>
                    <a:pt x="88227" y="1051"/>
                  </a:lnTo>
                  <a:lnTo>
                    <a:pt x="70840" y="1051"/>
                  </a:lnTo>
                  <a:lnTo>
                    <a:pt x="70840" y="17107"/>
                  </a:lnTo>
                  <a:cubicBezTo>
                    <a:pt x="66869" y="10697"/>
                    <a:pt x="61920" y="5960"/>
                    <a:pt x="55993" y="2896"/>
                  </a:cubicBezTo>
                  <a:cubicBezTo>
                    <a:pt x="50067" y="-169"/>
                    <a:pt x="42819" y="-1701"/>
                    <a:pt x="34252" y="-1701"/>
                  </a:cubicBezTo>
                  <a:cubicBezTo>
                    <a:pt x="23427" y="-1701"/>
                    <a:pt x="14809" y="1343"/>
                    <a:pt x="8399" y="7431"/>
                  </a:cubicBezTo>
                  <a:cubicBezTo>
                    <a:pt x="2008" y="13519"/>
                    <a:pt x="-1187" y="21663"/>
                    <a:pt x="-1187" y="31864"/>
                  </a:cubicBezTo>
                  <a:cubicBezTo>
                    <a:pt x="-1187" y="43757"/>
                    <a:pt x="2794" y="52728"/>
                    <a:pt x="10757" y="58776"/>
                  </a:cubicBezTo>
                  <a:cubicBezTo>
                    <a:pt x="18740" y="64823"/>
                    <a:pt x="30634" y="67847"/>
                    <a:pt x="46438" y="67847"/>
                  </a:cubicBezTo>
                  <a:lnTo>
                    <a:pt x="70840" y="67847"/>
                  </a:lnTo>
                  <a:lnTo>
                    <a:pt x="70840" y="69571"/>
                  </a:lnTo>
                  <a:cubicBezTo>
                    <a:pt x="70840" y="77574"/>
                    <a:pt x="68209" y="83762"/>
                    <a:pt x="62948" y="88137"/>
                  </a:cubicBezTo>
                  <a:cubicBezTo>
                    <a:pt x="57687" y="92511"/>
                    <a:pt x="50299" y="94698"/>
                    <a:pt x="40784" y="94698"/>
                  </a:cubicBezTo>
                  <a:cubicBezTo>
                    <a:pt x="34736" y="94698"/>
                    <a:pt x="28839" y="93973"/>
                    <a:pt x="23094" y="92521"/>
                  </a:cubicBezTo>
                  <a:cubicBezTo>
                    <a:pt x="17369" y="91070"/>
                    <a:pt x="11866" y="88893"/>
                    <a:pt x="6584" y="85990"/>
                  </a:cubicBezTo>
                  <a:lnTo>
                    <a:pt x="6584" y="102076"/>
                  </a:lnTo>
                  <a:cubicBezTo>
                    <a:pt x="12934" y="104536"/>
                    <a:pt x="19103" y="106370"/>
                    <a:pt x="25090" y="107580"/>
                  </a:cubicBezTo>
                  <a:cubicBezTo>
                    <a:pt x="31077" y="108810"/>
                    <a:pt x="36903" y="109424"/>
                    <a:pt x="42568" y="109424"/>
                  </a:cubicBezTo>
                  <a:cubicBezTo>
                    <a:pt x="57888" y="109424"/>
                    <a:pt x="69328" y="105453"/>
                    <a:pt x="76888" y="97511"/>
                  </a:cubicBezTo>
                  <a:cubicBezTo>
                    <a:pt x="84447" y="89588"/>
                    <a:pt x="88227" y="77563"/>
                    <a:pt x="88227" y="61436"/>
                  </a:cubicBezTo>
                  <a:close/>
                </a:path>
              </a:pathLst>
            </a:custGeom>
            <a:solidFill>
              <a:srgbClr val="000000"/>
            </a:solidFill>
            <a:ln w="30" cap="flat">
              <a:noFill/>
              <a:prstDash val="solid"/>
              <a:round/>
            </a:ln>
          </p:spPr>
          <p:txBody>
            <a:bodyPr rtlCol="0" anchor="ctr"/>
            <a:lstStyle/>
            <a:p>
              <a:endParaRPr lang="en-GB"/>
            </a:p>
          </p:txBody>
        </p:sp>
        <p:sp>
          <p:nvSpPr>
            <p:cNvPr id="238" name="Freeform: Shape 237">
              <a:extLst>
                <a:ext uri="{FF2B5EF4-FFF2-40B4-BE49-F238E27FC236}">
                  <a16:creationId xmlns:a16="http://schemas.microsoft.com/office/drawing/2014/main" id="{DE77C351-D353-CDEC-481B-7E399792B448}"/>
                </a:ext>
              </a:extLst>
            </p:cNvPr>
            <p:cNvSpPr/>
            <p:nvPr/>
          </p:nvSpPr>
          <p:spPr>
            <a:xfrm flipV="1">
              <a:off x="8251431" y="841199"/>
              <a:ext cx="17386" cy="147047"/>
            </a:xfrm>
            <a:custGeom>
              <a:avLst/>
              <a:gdLst>
                <a:gd name="connsiteX0" fmla="*/ -208 w 17386"/>
                <a:gd name="connsiteY0" fmla="*/ 144660 h 147047"/>
                <a:gd name="connsiteX1" fmla="*/ 17179 w 17386"/>
                <a:gd name="connsiteY1" fmla="*/ 144660 h 147047"/>
                <a:gd name="connsiteX2" fmla="*/ 17179 w 17386"/>
                <a:gd name="connsiteY2" fmla="*/ -2387 h 147047"/>
                <a:gd name="connsiteX3" fmla="*/ -208 w 17386"/>
                <a:gd name="connsiteY3" fmla="*/ -2387 h 147047"/>
                <a:gd name="connsiteX4" fmla="*/ -208 w 17386"/>
                <a:gd name="connsiteY4" fmla="*/ 144660 h 14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6" h="147047">
                  <a:moveTo>
                    <a:pt x="-208" y="144660"/>
                  </a:moveTo>
                  <a:lnTo>
                    <a:pt x="17179" y="144660"/>
                  </a:lnTo>
                  <a:lnTo>
                    <a:pt x="17179" y="-2387"/>
                  </a:lnTo>
                  <a:lnTo>
                    <a:pt x="-208" y="-2387"/>
                  </a:lnTo>
                  <a:lnTo>
                    <a:pt x="-208" y="144660"/>
                  </a:lnTo>
                  <a:close/>
                </a:path>
              </a:pathLst>
            </a:custGeom>
            <a:solidFill>
              <a:srgbClr val="000000"/>
            </a:solidFill>
            <a:ln w="30" cap="flat">
              <a:noFill/>
              <a:prstDash val="solid"/>
              <a:round/>
            </a:ln>
          </p:spPr>
          <p:txBody>
            <a:bodyPr rtlCol="0" anchor="ctr"/>
            <a:lstStyle/>
            <a:p>
              <a:endParaRPr lang="en-GB"/>
            </a:p>
          </p:txBody>
        </p:sp>
        <p:sp>
          <p:nvSpPr>
            <p:cNvPr id="239" name="Freeform: Shape 238">
              <a:extLst>
                <a:ext uri="{FF2B5EF4-FFF2-40B4-BE49-F238E27FC236}">
                  <a16:creationId xmlns:a16="http://schemas.microsoft.com/office/drawing/2014/main" id="{F69AFC74-D85E-8F74-98EF-A02826FB82A3}"/>
                </a:ext>
              </a:extLst>
            </p:cNvPr>
            <p:cNvSpPr/>
            <p:nvPr/>
          </p:nvSpPr>
          <p:spPr>
            <a:xfrm flipV="1">
              <a:off x="8286964" y="988247"/>
              <a:ext cx="12095" cy="12095"/>
            </a:xfrm>
            <a:custGeom>
              <a:avLst/>
              <a:gdLst/>
              <a:ahLst/>
              <a:cxnLst/>
              <a:rect l="l" t="t" r="r" b="b"/>
              <a:pathLst>
                <a:path w="12095" h="12095"/>
              </a:pathLst>
            </a:custGeom>
            <a:solidFill>
              <a:srgbClr val="000000"/>
            </a:solidFill>
            <a:ln w="30" cap="flat">
              <a:noFill/>
              <a:prstDash val="solid"/>
              <a:round/>
            </a:ln>
          </p:spPr>
          <p:txBody>
            <a:bodyPr rtlCol="0" anchor="ctr"/>
            <a:lstStyle/>
            <a:p>
              <a:endParaRPr lang="en-GB"/>
            </a:p>
          </p:txBody>
        </p:sp>
        <p:sp>
          <p:nvSpPr>
            <p:cNvPr id="240" name="Freeform: Shape 239">
              <a:extLst>
                <a:ext uri="{FF2B5EF4-FFF2-40B4-BE49-F238E27FC236}">
                  <a16:creationId xmlns:a16="http://schemas.microsoft.com/office/drawing/2014/main" id="{81CB807D-F1F2-9F02-7F09-E563ACBF4068}"/>
                </a:ext>
              </a:extLst>
            </p:cNvPr>
            <p:cNvSpPr/>
            <p:nvPr/>
          </p:nvSpPr>
          <p:spPr>
            <a:xfrm flipV="1">
              <a:off x="8367469" y="847156"/>
              <a:ext cx="100088" cy="141090"/>
            </a:xfrm>
            <a:custGeom>
              <a:avLst/>
              <a:gdLst>
                <a:gd name="connsiteX0" fmla="*/ 17493 w 100088"/>
                <a:gd name="connsiteY0" fmla="*/ 65082 h 141090"/>
                <a:gd name="connsiteX1" fmla="*/ 17493 w 100088"/>
                <a:gd name="connsiteY1" fmla="*/ 13405 h 141090"/>
                <a:gd name="connsiteX2" fmla="*/ 48124 w 100088"/>
                <a:gd name="connsiteY2" fmla="*/ 13405 h 141090"/>
                <a:gd name="connsiteX3" fmla="*/ 70924 w 100088"/>
                <a:gd name="connsiteY3" fmla="*/ 19785 h 141090"/>
                <a:gd name="connsiteX4" fmla="*/ 78362 w 100088"/>
                <a:gd name="connsiteY4" fmla="*/ 39289 h 141090"/>
                <a:gd name="connsiteX5" fmla="*/ 70924 w 100088"/>
                <a:gd name="connsiteY5" fmla="*/ 58792 h 141090"/>
                <a:gd name="connsiteX6" fmla="*/ 48124 w 100088"/>
                <a:gd name="connsiteY6" fmla="*/ 65082 h 141090"/>
                <a:gd name="connsiteX7" fmla="*/ 17493 w 100088"/>
                <a:gd name="connsiteY7" fmla="*/ 65082 h 141090"/>
                <a:gd name="connsiteX8" fmla="*/ 17493 w 100088"/>
                <a:gd name="connsiteY8" fmla="*/ 123109 h 141090"/>
                <a:gd name="connsiteX9" fmla="*/ 17493 w 100088"/>
                <a:gd name="connsiteY9" fmla="*/ 80594 h 141090"/>
                <a:gd name="connsiteX10" fmla="*/ 45766 w 100088"/>
                <a:gd name="connsiteY10" fmla="*/ 80594 h 141090"/>
                <a:gd name="connsiteX11" fmla="*/ 66570 w 100088"/>
                <a:gd name="connsiteY11" fmla="*/ 85825 h 141090"/>
                <a:gd name="connsiteX12" fmla="*/ 73434 w 100088"/>
                <a:gd name="connsiteY12" fmla="*/ 101851 h 141090"/>
                <a:gd name="connsiteX13" fmla="*/ 66570 w 100088"/>
                <a:gd name="connsiteY13" fmla="*/ 117817 h 141090"/>
                <a:gd name="connsiteX14" fmla="*/ 45766 w 100088"/>
                <a:gd name="connsiteY14" fmla="*/ 123109 h 141090"/>
                <a:gd name="connsiteX15" fmla="*/ 17493 w 100088"/>
                <a:gd name="connsiteY15" fmla="*/ 123109 h 141090"/>
                <a:gd name="connsiteX16" fmla="*/ -1587 w 100088"/>
                <a:gd name="connsiteY16" fmla="*/ 138802 h 141090"/>
                <a:gd name="connsiteX17" fmla="*/ 47187 w 100088"/>
                <a:gd name="connsiteY17" fmla="*/ 138802 h 141090"/>
                <a:gd name="connsiteX18" fmla="*/ 80812 w 100088"/>
                <a:gd name="connsiteY18" fmla="*/ 129731 h 141090"/>
                <a:gd name="connsiteX19" fmla="*/ 92635 w 100088"/>
                <a:gd name="connsiteY19" fmla="*/ 103938 h 141090"/>
                <a:gd name="connsiteX20" fmla="*/ 86587 w 100088"/>
                <a:gd name="connsiteY20" fmla="*/ 83315 h 141090"/>
                <a:gd name="connsiteX21" fmla="*/ 68807 w 100088"/>
                <a:gd name="connsiteY21" fmla="*/ 73790 h 141090"/>
                <a:gd name="connsiteX22" fmla="*/ 90700 w 100088"/>
                <a:gd name="connsiteY22" fmla="*/ 61151 h 141090"/>
                <a:gd name="connsiteX23" fmla="*/ 98501 w 100088"/>
                <a:gd name="connsiteY23" fmla="*/ 37202 h 141090"/>
                <a:gd name="connsiteX24" fmla="*/ 85650 w 100088"/>
                <a:gd name="connsiteY24" fmla="*/ 7992 h 141090"/>
                <a:gd name="connsiteX25" fmla="*/ 49062 w 100088"/>
                <a:gd name="connsiteY25" fmla="*/ -2289 h 141090"/>
                <a:gd name="connsiteX26" fmla="*/ -1587 w 100088"/>
                <a:gd name="connsiteY26" fmla="*/ -2289 h 141090"/>
                <a:gd name="connsiteX27" fmla="*/ -1587 w 100088"/>
                <a:gd name="connsiteY27" fmla="*/ 138802 h 1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088" h="141090">
                  <a:moveTo>
                    <a:pt x="17493" y="65082"/>
                  </a:moveTo>
                  <a:lnTo>
                    <a:pt x="17493" y="13405"/>
                  </a:lnTo>
                  <a:lnTo>
                    <a:pt x="48124" y="13405"/>
                  </a:lnTo>
                  <a:cubicBezTo>
                    <a:pt x="58385" y="13405"/>
                    <a:pt x="65985" y="15532"/>
                    <a:pt x="70924" y="19785"/>
                  </a:cubicBezTo>
                  <a:cubicBezTo>
                    <a:pt x="75883" y="24039"/>
                    <a:pt x="78362" y="30540"/>
                    <a:pt x="78362" y="39289"/>
                  </a:cubicBezTo>
                  <a:cubicBezTo>
                    <a:pt x="78362" y="48118"/>
                    <a:pt x="75883" y="54619"/>
                    <a:pt x="70924" y="58792"/>
                  </a:cubicBezTo>
                  <a:cubicBezTo>
                    <a:pt x="65985" y="62985"/>
                    <a:pt x="58385" y="65082"/>
                    <a:pt x="48124" y="65082"/>
                  </a:cubicBezTo>
                  <a:lnTo>
                    <a:pt x="17493" y="65082"/>
                  </a:lnTo>
                  <a:close/>
                  <a:moveTo>
                    <a:pt x="17493" y="123109"/>
                  </a:moveTo>
                  <a:lnTo>
                    <a:pt x="17493" y="80594"/>
                  </a:lnTo>
                  <a:lnTo>
                    <a:pt x="45766" y="80594"/>
                  </a:lnTo>
                  <a:cubicBezTo>
                    <a:pt x="55079" y="80594"/>
                    <a:pt x="62014" y="82338"/>
                    <a:pt x="66570" y="85825"/>
                  </a:cubicBezTo>
                  <a:cubicBezTo>
                    <a:pt x="71146" y="89333"/>
                    <a:pt x="73434" y="94675"/>
                    <a:pt x="73434" y="101851"/>
                  </a:cubicBezTo>
                  <a:cubicBezTo>
                    <a:pt x="73434" y="108967"/>
                    <a:pt x="71146" y="114289"/>
                    <a:pt x="66570" y="117817"/>
                  </a:cubicBezTo>
                  <a:cubicBezTo>
                    <a:pt x="62014" y="121345"/>
                    <a:pt x="55079" y="123109"/>
                    <a:pt x="45766" y="123109"/>
                  </a:cubicBezTo>
                  <a:lnTo>
                    <a:pt x="17493" y="123109"/>
                  </a:lnTo>
                  <a:close/>
                  <a:moveTo>
                    <a:pt x="-1587" y="138802"/>
                  </a:moveTo>
                  <a:lnTo>
                    <a:pt x="47187" y="138802"/>
                  </a:lnTo>
                  <a:cubicBezTo>
                    <a:pt x="61741" y="138802"/>
                    <a:pt x="72950" y="135779"/>
                    <a:pt x="80812" y="129731"/>
                  </a:cubicBezTo>
                  <a:cubicBezTo>
                    <a:pt x="88694" y="123683"/>
                    <a:pt x="92635" y="115086"/>
                    <a:pt x="92635" y="103938"/>
                  </a:cubicBezTo>
                  <a:cubicBezTo>
                    <a:pt x="92635" y="95290"/>
                    <a:pt x="90619" y="88416"/>
                    <a:pt x="86587" y="83315"/>
                  </a:cubicBezTo>
                  <a:cubicBezTo>
                    <a:pt x="82556" y="78215"/>
                    <a:pt x="76629" y="75040"/>
                    <a:pt x="68807" y="73790"/>
                  </a:cubicBezTo>
                  <a:cubicBezTo>
                    <a:pt x="78201" y="71774"/>
                    <a:pt x="85499" y="67561"/>
                    <a:pt x="90700" y="61151"/>
                  </a:cubicBezTo>
                  <a:cubicBezTo>
                    <a:pt x="95901" y="54761"/>
                    <a:pt x="98501" y="46778"/>
                    <a:pt x="98501" y="37202"/>
                  </a:cubicBezTo>
                  <a:cubicBezTo>
                    <a:pt x="98501" y="24603"/>
                    <a:pt x="94217" y="14866"/>
                    <a:pt x="85650" y="7992"/>
                  </a:cubicBezTo>
                  <a:cubicBezTo>
                    <a:pt x="77082" y="1138"/>
                    <a:pt x="64886" y="-2289"/>
                    <a:pt x="49062" y="-2289"/>
                  </a:cubicBezTo>
                  <a:lnTo>
                    <a:pt x="-1587" y="-2289"/>
                  </a:lnTo>
                  <a:lnTo>
                    <a:pt x="-1587" y="138802"/>
                  </a:lnTo>
                  <a:close/>
                </a:path>
              </a:pathLst>
            </a:custGeom>
            <a:solidFill>
              <a:srgbClr val="000000"/>
            </a:solidFill>
            <a:ln w="30" cap="flat">
              <a:noFill/>
              <a:prstDash val="solid"/>
              <a:round/>
            </a:ln>
          </p:spPr>
          <p:txBody>
            <a:bodyPr rtlCol="0" anchor="ctr"/>
            <a:lstStyle/>
            <a:p>
              <a:endParaRPr lang="en-GB"/>
            </a:p>
          </p:txBody>
        </p:sp>
        <p:sp>
          <p:nvSpPr>
            <p:cNvPr id="241" name="Freeform: Shape 240">
              <a:extLst>
                <a:ext uri="{FF2B5EF4-FFF2-40B4-BE49-F238E27FC236}">
                  <a16:creationId xmlns:a16="http://schemas.microsoft.com/office/drawing/2014/main" id="{75CF448C-9EF0-5D51-E06B-0B6E43D371ED}"/>
                </a:ext>
              </a:extLst>
            </p:cNvPr>
            <p:cNvSpPr/>
            <p:nvPr/>
          </p:nvSpPr>
          <p:spPr>
            <a:xfrm flipV="1">
              <a:off x="8497694" y="879874"/>
              <a:ext cx="88627" cy="111125"/>
            </a:xfrm>
            <a:custGeom>
              <a:avLst/>
              <a:gdLst>
                <a:gd name="connsiteX0" fmla="*/ -1303 w 88627"/>
                <a:gd name="connsiteY0" fmla="*/ 42810 h 111125"/>
                <a:gd name="connsiteX1" fmla="*/ -1303 w 88627"/>
                <a:gd name="connsiteY1" fmla="*/ 106884 h 111125"/>
                <a:gd name="connsiteX2" fmla="*/ 16084 w 88627"/>
                <a:gd name="connsiteY2" fmla="*/ 106884 h 111125"/>
                <a:gd name="connsiteX3" fmla="*/ 16084 w 88627"/>
                <a:gd name="connsiteY3" fmla="*/ 43475 h 111125"/>
                <a:gd name="connsiteX4" fmla="*/ 21920 w 88627"/>
                <a:gd name="connsiteY4" fmla="*/ 20917 h 111125"/>
                <a:gd name="connsiteX5" fmla="*/ 39518 w 88627"/>
                <a:gd name="connsiteY5" fmla="*/ 13418 h 111125"/>
                <a:gd name="connsiteX6" fmla="*/ 61743 w 88627"/>
                <a:gd name="connsiteY6" fmla="*/ 22399 h 111125"/>
                <a:gd name="connsiteX7" fmla="*/ 69938 w 88627"/>
                <a:gd name="connsiteY7" fmla="*/ 46892 h 111125"/>
                <a:gd name="connsiteX8" fmla="*/ 69938 w 88627"/>
                <a:gd name="connsiteY8" fmla="*/ 106884 h 111125"/>
                <a:gd name="connsiteX9" fmla="*/ 87325 w 88627"/>
                <a:gd name="connsiteY9" fmla="*/ 106884 h 111125"/>
                <a:gd name="connsiteX10" fmla="*/ 87325 w 88627"/>
                <a:gd name="connsiteY10" fmla="*/ 1051 h 111125"/>
                <a:gd name="connsiteX11" fmla="*/ 69938 w 88627"/>
                <a:gd name="connsiteY11" fmla="*/ 1051 h 111125"/>
                <a:gd name="connsiteX12" fmla="*/ 69938 w 88627"/>
                <a:gd name="connsiteY12" fmla="*/ 17319 h 111125"/>
                <a:gd name="connsiteX13" fmla="*/ 55242 w 88627"/>
                <a:gd name="connsiteY13" fmla="*/ 2986 h 111125"/>
                <a:gd name="connsiteX14" fmla="*/ 35829 w 88627"/>
                <a:gd name="connsiteY14" fmla="*/ -1701 h 111125"/>
                <a:gd name="connsiteX15" fmla="*/ 8131 w 88627"/>
                <a:gd name="connsiteY15" fmla="*/ 9639 h 111125"/>
                <a:gd name="connsiteX16" fmla="*/ -1303 w 88627"/>
                <a:gd name="connsiteY16" fmla="*/ 42810 h 111125"/>
                <a:gd name="connsiteX17" fmla="*/ 42451 w 88627"/>
                <a:gd name="connsiteY17" fmla="*/ 109424 h 111125"/>
                <a:gd name="connsiteX18" fmla="*/ 42451 w 88627"/>
                <a:gd name="connsiteY18" fmla="*/ 109424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627" h="111125">
                  <a:moveTo>
                    <a:pt x="-1303" y="42810"/>
                  </a:moveTo>
                  <a:lnTo>
                    <a:pt x="-1303" y="106884"/>
                  </a:lnTo>
                  <a:lnTo>
                    <a:pt x="16084" y="106884"/>
                  </a:lnTo>
                  <a:lnTo>
                    <a:pt x="16084" y="43475"/>
                  </a:lnTo>
                  <a:cubicBezTo>
                    <a:pt x="16084" y="33456"/>
                    <a:pt x="18029" y="25937"/>
                    <a:pt x="21920" y="20917"/>
                  </a:cubicBezTo>
                  <a:cubicBezTo>
                    <a:pt x="25830" y="15918"/>
                    <a:pt x="31696" y="13418"/>
                    <a:pt x="39518" y="13418"/>
                  </a:cubicBezTo>
                  <a:cubicBezTo>
                    <a:pt x="48892" y="13418"/>
                    <a:pt x="56300" y="16412"/>
                    <a:pt x="61743" y="22399"/>
                  </a:cubicBezTo>
                  <a:cubicBezTo>
                    <a:pt x="67206" y="28386"/>
                    <a:pt x="69938" y="36551"/>
                    <a:pt x="69938" y="46892"/>
                  </a:cubicBezTo>
                  <a:lnTo>
                    <a:pt x="69938" y="106884"/>
                  </a:lnTo>
                  <a:lnTo>
                    <a:pt x="87325" y="106884"/>
                  </a:lnTo>
                  <a:lnTo>
                    <a:pt x="87325" y="1051"/>
                  </a:lnTo>
                  <a:lnTo>
                    <a:pt x="69938" y="1051"/>
                  </a:lnTo>
                  <a:lnTo>
                    <a:pt x="69938" y="17319"/>
                  </a:lnTo>
                  <a:cubicBezTo>
                    <a:pt x="65725" y="10888"/>
                    <a:pt x="60826" y="6111"/>
                    <a:pt x="55242" y="2986"/>
                  </a:cubicBezTo>
                  <a:cubicBezTo>
                    <a:pt x="49678" y="-138"/>
                    <a:pt x="43207" y="-1701"/>
                    <a:pt x="35829" y="-1701"/>
                  </a:cubicBezTo>
                  <a:cubicBezTo>
                    <a:pt x="23673" y="-1701"/>
                    <a:pt x="14441" y="2079"/>
                    <a:pt x="8131" y="9639"/>
                  </a:cubicBezTo>
                  <a:cubicBezTo>
                    <a:pt x="1841" y="17198"/>
                    <a:pt x="-1303" y="28255"/>
                    <a:pt x="-1303" y="42810"/>
                  </a:cubicBezTo>
                  <a:close/>
                  <a:moveTo>
                    <a:pt x="42451" y="109424"/>
                  </a:moveTo>
                  <a:lnTo>
                    <a:pt x="42451" y="109424"/>
                  </a:lnTo>
                  <a:close/>
                </a:path>
              </a:pathLst>
            </a:custGeom>
            <a:solidFill>
              <a:srgbClr val="000000"/>
            </a:solidFill>
            <a:ln w="30" cap="flat">
              <a:noFill/>
              <a:prstDash val="solid"/>
              <a:round/>
            </a:ln>
          </p:spPr>
          <p:txBody>
            <a:bodyPr rtlCol="0" anchor="ctr"/>
            <a:lstStyle/>
            <a:p>
              <a:endParaRPr lang="en-GB"/>
            </a:p>
          </p:txBody>
        </p:sp>
        <p:sp>
          <p:nvSpPr>
            <p:cNvPr id="242" name="Freeform: Shape 241">
              <a:extLst>
                <a:ext uri="{FF2B5EF4-FFF2-40B4-BE49-F238E27FC236}">
                  <a16:creationId xmlns:a16="http://schemas.microsoft.com/office/drawing/2014/main" id="{638607BC-F317-593B-1EBC-069BA281F07F}"/>
                </a:ext>
              </a:extLst>
            </p:cNvPr>
            <p:cNvSpPr/>
            <p:nvPr/>
          </p:nvSpPr>
          <p:spPr>
            <a:xfrm flipV="1">
              <a:off x="8622132" y="841199"/>
              <a:ext cx="17386" cy="147047"/>
            </a:xfrm>
            <a:custGeom>
              <a:avLst/>
              <a:gdLst>
                <a:gd name="connsiteX0" fmla="*/ -177 w 17386"/>
                <a:gd name="connsiteY0" fmla="*/ 103446 h 147047"/>
                <a:gd name="connsiteX1" fmla="*/ 17210 w 17386"/>
                <a:gd name="connsiteY1" fmla="*/ 103446 h 147047"/>
                <a:gd name="connsiteX2" fmla="*/ 17210 w 17386"/>
                <a:gd name="connsiteY2" fmla="*/ -2387 h 147047"/>
                <a:gd name="connsiteX3" fmla="*/ -177 w 17386"/>
                <a:gd name="connsiteY3" fmla="*/ -2387 h 147047"/>
                <a:gd name="connsiteX4" fmla="*/ -177 w 17386"/>
                <a:gd name="connsiteY4" fmla="*/ 103446 h 147047"/>
                <a:gd name="connsiteX5" fmla="*/ -177 w 17386"/>
                <a:gd name="connsiteY5" fmla="*/ 144660 h 147047"/>
                <a:gd name="connsiteX6" fmla="*/ 17210 w 17386"/>
                <a:gd name="connsiteY6" fmla="*/ 144660 h 147047"/>
                <a:gd name="connsiteX7" fmla="*/ 17210 w 17386"/>
                <a:gd name="connsiteY7" fmla="*/ 122617 h 147047"/>
                <a:gd name="connsiteX8" fmla="*/ -177 w 17386"/>
                <a:gd name="connsiteY8" fmla="*/ 122617 h 147047"/>
                <a:gd name="connsiteX9" fmla="*/ -177 w 17386"/>
                <a:gd name="connsiteY9" fmla="*/ 144660 h 14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86" h="147047">
                  <a:moveTo>
                    <a:pt x="-177" y="103446"/>
                  </a:moveTo>
                  <a:lnTo>
                    <a:pt x="17210" y="103446"/>
                  </a:lnTo>
                  <a:lnTo>
                    <a:pt x="17210" y="-2387"/>
                  </a:lnTo>
                  <a:lnTo>
                    <a:pt x="-177" y="-2387"/>
                  </a:lnTo>
                  <a:lnTo>
                    <a:pt x="-177" y="103446"/>
                  </a:lnTo>
                  <a:close/>
                  <a:moveTo>
                    <a:pt x="-177" y="144660"/>
                  </a:moveTo>
                  <a:lnTo>
                    <a:pt x="17210" y="144660"/>
                  </a:lnTo>
                  <a:lnTo>
                    <a:pt x="17210" y="122617"/>
                  </a:lnTo>
                  <a:lnTo>
                    <a:pt x="-177" y="122617"/>
                  </a:lnTo>
                  <a:lnTo>
                    <a:pt x="-177" y="144660"/>
                  </a:lnTo>
                  <a:close/>
                </a:path>
              </a:pathLst>
            </a:custGeom>
            <a:solidFill>
              <a:srgbClr val="000000"/>
            </a:solidFill>
            <a:ln w="30" cap="flat">
              <a:noFill/>
              <a:prstDash val="solid"/>
              <a:round/>
            </a:ln>
          </p:spPr>
          <p:txBody>
            <a:bodyPr rtlCol="0" anchor="ctr"/>
            <a:lstStyle/>
            <a:p>
              <a:endParaRPr lang="en-GB"/>
            </a:p>
          </p:txBody>
        </p:sp>
        <p:sp>
          <p:nvSpPr>
            <p:cNvPr id="243" name="Freeform: Shape 242">
              <a:extLst>
                <a:ext uri="{FF2B5EF4-FFF2-40B4-BE49-F238E27FC236}">
                  <a16:creationId xmlns:a16="http://schemas.microsoft.com/office/drawing/2014/main" id="{36FA958B-6783-D4D5-D827-1F666BDDE377}"/>
                </a:ext>
              </a:extLst>
            </p:cNvPr>
            <p:cNvSpPr/>
            <p:nvPr/>
          </p:nvSpPr>
          <p:spPr>
            <a:xfrm flipV="1">
              <a:off x="8675899" y="841199"/>
              <a:ext cx="17386" cy="147047"/>
            </a:xfrm>
            <a:custGeom>
              <a:avLst/>
              <a:gdLst>
                <a:gd name="connsiteX0" fmla="*/ -172 w 17386"/>
                <a:gd name="connsiteY0" fmla="*/ 144660 h 147047"/>
                <a:gd name="connsiteX1" fmla="*/ 17214 w 17386"/>
                <a:gd name="connsiteY1" fmla="*/ 144660 h 147047"/>
                <a:gd name="connsiteX2" fmla="*/ 17214 w 17386"/>
                <a:gd name="connsiteY2" fmla="*/ -2387 h 147047"/>
                <a:gd name="connsiteX3" fmla="*/ -172 w 17386"/>
                <a:gd name="connsiteY3" fmla="*/ -2387 h 147047"/>
                <a:gd name="connsiteX4" fmla="*/ -172 w 17386"/>
                <a:gd name="connsiteY4" fmla="*/ 144660 h 14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6" h="147047">
                  <a:moveTo>
                    <a:pt x="-172" y="144660"/>
                  </a:moveTo>
                  <a:lnTo>
                    <a:pt x="17214" y="144660"/>
                  </a:lnTo>
                  <a:lnTo>
                    <a:pt x="17214" y="-2387"/>
                  </a:lnTo>
                  <a:lnTo>
                    <a:pt x="-172" y="-2387"/>
                  </a:lnTo>
                  <a:lnTo>
                    <a:pt x="-172" y="144660"/>
                  </a:lnTo>
                  <a:close/>
                </a:path>
              </a:pathLst>
            </a:custGeom>
            <a:solidFill>
              <a:srgbClr val="000000"/>
            </a:solidFill>
            <a:ln w="30" cap="flat">
              <a:noFill/>
              <a:prstDash val="solid"/>
              <a:round/>
            </a:ln>
          </p:spPr>
          <p:txBody>
            <a:bodyPr rtlCol="0" anchor="ctr"/>
            <a:lstStyle/>
            <a:p>
              <a:endParaRPr lang="en-GB"/>
            </a:p>
          </p:txBody>
        </p:sp>
        <p:sp>
          <p:nvSpPr>
            <p:cNvPr id="244" name="Freeform: Shape 243">
              <a:extLst>
                <a:ext uri="{FF2B5EF4-FFF2-40B4-BE49-F238E27FC236}">
                  <a16:creationId xmlns:a16="http://schemas.microsoft.com/office/drawing/2014/main" id="{52D22FA5-D5EF-01B3-A188-D3E16AEB1E0C}"/>
                </a:ext>
              </a:extLst>
            </p:cNvPr>
            <p:cNvSpPr/>
            <p:nvPr/>
          </p:nvSpPr>
          <p:spPr>
            <a:xfrm flipV="1">
              <a:off x="8722106" y="841199"/>
              <a:ext cx="94584" cy="149799"/>
            </a:xfrm>
            <a:custGeom>
              <a:avLst/>
              <a:gdLst>
                <a:gd name="connsiteX0" fmla="*/ 76006 w 94584"/>
                <a:gd name="connsiteY0" fmla="*/ 90187 h 149799"/>
                <a:gd name="connsiteX1" fmla="*/ 76006 w 94584"/>
                <a:gd name="connsiteY1" fmla="*/ 147458 h 149799"/>
                <a:gd name="connsiteX2" fmla="*/ 93393 w 94584"/>
                <a:gd name="connsiteY2" fmla="*/ 147458 h 149799"/>
                <a:gd name="connsiteX3" fmla="*/ 93393 w 94584"/>
                <a:gd name="connsiteY3" fmla="*/ 410 h 149799"/>
                <a:gd name="connsiteX4" fmla="*/ 76006 w 94584"/>
                <a:gd name="connsiteY4" fmla="*/ 410 h 149799"/>
                <a:gd name="connsiteX5" fmla="*/ 76006 w 94584"/>
                <a:gd name="connsiteY5" fmla="*/ 16285 h 149799"/>
                <a:gd name="connsiteX6" fmla="*/ 62157 w 94584"/>
                <a:gd name="connsiteY6" fmla="*/ 2254 h 149799"/>
                <a:gd name="connsiteX7" fmla="*/ 42079 w 94584"/>
                <a:gd name="connsiteY7" fmla="*/ -2342 h 149799"/>
                <a:gd name="connsiteX8" fmla="*/ 10843 w 94584"/>
                <a:gd name="connsiteY8" fmla="*/ 12959 h 149799"/>
                <a:gd name="connsiteX9" fmla="*/ -1192 w 94584"/>
                <a:gd name="connsiteY9" fmla="*/ 53236 h 149799"/>
                <a:gd name="connsiteX10" fmla="*/ 10843 w 94584"/>
                <a:gd name="connsiteY10" fmla="*/ 93483 h 149799"/>
                <a:gd name="connsiteX11" fmla="*/ 42079 w 94584"/>
                <a:gd name="connsiteY11" fmla="*/ 108783 h 149799"/>
                <a:gd name="connsiteX12" fmla="*/ 62157 w 94584"/>
                <a:gd name="connsiteY12" fmla="*/ 104187 h 149799"/>
                <a:gd name="connsiteX13" fmla="*/ 76006 w 94584"/>
                <a:gd name="connsiteY13" fmla="*/ 90187 h 149799"/>
                <a:gd name="connsiteX14" fmla="*/ 16769 w 94584"/>
                <a:gd name="connsiteY14" fmla="*/ 53236 h 149799"/>
                <a:gd name="connsiteX15" fmla="*/ 24662 w 94584"/>
                <a:gd name="connsiteY15" fmla="*/ 23149 h 149799"/>
                <a:gd name="connsiteX16" fmla="*/ 46342 w 94584"/>
                <a:gd name="connsiteY16" fmla="*/ 12233 h 149799"/>
                <a:gd name="connsiteX17" fmla="*/ 68053 w 94584"/>
                <a:gd name="connsiteY17" fmla="*/ 23149 h 149799"/>
                <a:gd name="connsiteX18" fmla="*/ 76006 w 94584"/>
                <a:gd name="connsiteY18" fmla="*/ 53236 h 149799"/>
                <a:gd name="connsiteX19" fmla="*/ 68053 w 94584"/>
                <a:gd name="connsiteY19" fmla="*/ 83323 h 149799"/>
                <a:gd name="connsiteX20" fmla="*/ 46342 w 94584"/>
                <a:gd name="connsiteY20" fmla="*/ 94239 h 149799"/>
                <a:gd name="connsiteX21" fmla="*/ 24662 w 94584"/>
                <a:gd name="connsiteY21" fmla="*/ 83323 h 149799"/>
                <a:gd name="connsiteX22" fmla="*/ 16769 w 94584"/>
                <a:gd name="connsiteY22" fmla="*/ 53236 h 14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84" h="149799">
                  <a:moveTo>
                    <a:pt x="76006" y="90187"/>
                  </a:moveTo>
                  <a:lnTo>
                    <a:pt x="76006" y="147458"/>
                  </a:lnTo>
                  <a:lnTo>
                    <a:pt x="93393" y="147458"/>
                  </a:lnTo>
                  <a:lnTo>
                    <a:pt x="93393" y="410"/>
                  </a:lnTo>
                  <a:lnTo>
                    <a:pt x="76006" y="410"/>
                  </a:lnTo>
                  <a:lnTo>
                    <a:pt x="76006" y="16285"/>
                  </a:lnTo>
                  <a:cubicBezTo>
                    <a:pt x="72357" y="9995"/>
                    <a:pt x="67741" y="5319"/>
                    <a:pt x="62157" y="2254"/>
                  </a:cubicBezTo>
                  <a:cubicBezTo>
                    <a:pt x="56593" y="-810"/>
                    <a:pt x="49900" y="-2342"/>
                    <a:pt x="42079" y="-2342"/>
                  </a:cubicBezTo>
                  <a:cubicBezTo>
                    <a:pt x="29298" y="-2342"/>
                    <a:pt x="18886" y="2758"/>
                    <a:pt x="10843" y="12959"/>
                  </a:cubicBezTo>
                  <a:cubicBezTo>
                    <a:pt x="2820" y="23179"/>
                    <a:pt x="-1192" y="36605"/>
                    <a:pt x="-1192" y="53236"/>
                  </a:cubicBezTo>
                  <a:cubicBezTo>
                    <a:pt x="-1192" y="69867"/>
                    <a:pt x="2820" y="83283"/>
                    <a:pt x="10843" y="93483"/>
                  </a:cubicBezTo>
                  <a:cubicBezTo>
                    <a:pt x="18886" y="103683"/>
                    <a:pt x="29298" y="108783"/>
                    <a:pt x="42079" y="108783"/>
                  </a:cubicBezTo>
                  <a:cubicBezTo>
                    <a:pt x="49900" y="108783"/>
                    <a:pt x="56593" y="107251"/>
                    <a:pt x="62157" y="104187"/>
                  </a:cubicBezTo>
                  <a:cubicBezTo>
                    <a:pt x="67741" y="101143"/>
                    <a:pt x="72357" y="96476"/>
                    <a:pt x="76006" y="90187"/>
                  </a:cubicBezTo>
                  <a:close/>
                  <a:moveTo>
                    <a:pt x="16769" y="53236"/>
                  </a:moveTo>
                  <a:cubicBezTo>
                    <a:pt x="16769" y="40455"/>
                    <a:pt x="19400" y="30426"/>
                    <a:pt x="24662" y="23149"/>
                  </a:cubicBezTo>
                  <a:cubicBezTo>
                    <a:pt x="29923" y="15872"/>
                    <a:pt x="37150" y="12233"/>
                    <a:pt x="46342" y="12233"/>
                  </a:cubicBezTo>
                  <a:cubicBezTo>
                    <a:pt x="55535" y="12233"/>
                    <a:pt x="62772" y="15872"/>
                    <a:pt x="68053" y="23149"/>
                  </a:cubicBezTo>
                  <a:cubicBezTo>
                    <a:pt x="73355" y="30426"/>
                    <a:pt x="76006" y="40455"/>
                    <a:pt x="76006" y="53236"/>
                  </a:cubicBezTo>
                  <a:cubicBezTo>
                    <a:pt x="76006" y="66017"/>
                    <a:pt x="73355" y="76045"/>
                    <a:pt x="68053" y="83323"/>
                  </a:cubicBezTo>
                  <a:cubicBezTo>
                    <a:pt x="62772" y="90600"/>
                    <a:pt x="55535" y="94239"/>
                    <a:pt x="46342" y="94239"/>
                  </a:cubicBezTo>
                  <a:cubicBezTo>
                    <a:pt x="37150" y="94239"/>
                    <a:pt x="29923" y="90600"/>
                    <a:pt x="24662" y="83323"/>
                  </a:cubicBezTo>
                  <a:cubicBezTo>
                    <a:pt x="19400" y="76045"/>
                    <a:pt x="16769" y="66017"/>
                    <a:pt x="16769" y="53236"/>
                  </a:cubicBezTo>
                  <a:close/>
                </a:path>
              </a:pathLst>
            </a:custGeom>
            <a:solidFill>
              <a:srgbClr val="000000"/>
            </a:solidFill>
            <a:ln w="30" cap="flat">
              <a:noFill/>
              <a:prstDash val="solid"/>
              <a:round/>
            </a:ln>
          </p:spPr>
          <p:txBody>
            <a:bodyPr rtlCol="0" anchor="ctr"/>
            <a:lstStyle/>
            <a:p>
              <a:endParaRPr lang="en-GB"/>
            </a:p>
          </p:txBody>
        </p:sp>
        <p:sp>
          <p:nvSpPr>
            <p:cNvPr id="245" name="Freeform: Shape 244">
              <a:extLst>
                <a:ext uri="{FF2B5EF4-FFF2-40B4-BE49-F238E27FC236}">
                  <a16:creationId xmlns:a16="http://schemas.microsoft.com/office/drawing/2014/main" id="{E48FC1AD-4729-163C-8A00-0B683E6E7405}"/>
                </a:ext>
              </a:extLst>
            </p:cNvPr>
            <p:cNvSpPr/>
            <p:nvPr/>
          </p:nvSpPr>
          <p:spPr>
            <a:xfrm flipV="1">
              <a:off x="8852508" y="841199"/>
              <a:ext cx="17386" cy="147047"/>
            </a:xfrm>
            <a:custGeom>
              <a:avLst/>
              <a:gdLst>
                <a:gd name="connsiteX0" fmla="*/ -158 w 17386"/>
                <a:gd name="connsiteY0" fmla="*/ 103446 h 147047"/>
                <a:gd name="connsiteX1" fmla="*/ 17229 w 17386"/>
                <a:gd name="connsiteY1" fmla="*/ 103446 h 147047"/>
                <a:gd name="connsiteX2" fmla="*/ 17229 w 17386"/>
                <a:gd name="connsiteY2" fmla="*/ -2387 h 147047"/>
                <a:gd name="connsiteX3" fmla="*/ -158 w 17386"/>
                <a:gd name="connsiteY3" fmla="*/ -2387 h 147047"/>
                <a:gd name="connsiteX4" fmla="*/ -158 w 17386"/>
                <a:gd name="connsiteY4" fmla="*/ 103446 h 147047"/>
                <a:gd name="connsiteX5" fmla="*/ -158 w 17386"/>
                <a:gd name="connsiteY5" fmla="*/ 144660 h 147047"/>
                <a:gd name="connsiteX6" fmla="*/ 17229 w 17386"/>
                <a:gd name="connsiteY6" fmla="*/ 144660 h 147047"/>
                <a:gd name="connsiteX7" fmla="*/ 17229 w 17386"/>
                <a:gd name="connsiteY7" fmla="*/ 122617 h 147047"/>
                <a:gd name="connsiteX8" fmla="*/ -158 w 17386"/>
                <a:gd name="connsiteY8" fmla="*/ 122617 h 147047"/>
                <a:gd name="connsiteX9" fmla="*/ -158 w 17386"/>
                <a:gd name="connsiteY9" fmla="*/ 144660 h 14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86" h="147047">
                  <a:moveTo>
                    <a:pt x="-158" y="103446"/>
                  </a:moveTo>
                  <a:lnTo>
                    <a:pt x="17229" y="103446"/>
                  </a:lnTo>
                  <a:lnTo>
                    <a:pt x="17229" y="-2387"/>
                  </a:lnTo>
                  <a:lnTo>
                    <a:pt x="-158" y="-2387"/>
                  </a:lnTo>
                  <a:lnTo>
                    <a:pt x="-158" y="103446"/>
                  </a:lnTo>
                  <a:close/>
                  <a:moveTo>
                    <a:pt x="-158" y="144660"/>
                  </a:moveTo>
                  <a:lnTo>
                    <a:pt x="17229" y="144660"/>
                  </a:lnTo>
                  <a:lnTo>
                    <a:pt x="17229" y="122617"/>
                  </a:lnTo>
                  <a:lnTo>
                    <a:pt x="-158" y="122617"/>
                  </a:lnTo>
                  <a:lnTo>
                    <a:pt x="-158" y="144660"/>
                  </a:lnTo>
                  <a:close/>
                </a:path>
              </a:pathLst>
            </a:custGeom>
            <a:solidFill>
              <a:srgbClr val="000000"/>
            </a:solidFill>
            <a:ln w="30" cap="flat">
              <a:noFill/>
              <a:prstDash val="solid"/>
              <a:round/>
            </a:ln>
          </p:spPr>
          <p:txBody>
            <a:bodyPr rtlCol="0" anchor="ctr"/>
            <a:lstStyle/>
            <a:p>
              <a:endParaRPr lang="en-GB"/>
            </a:p>
          </p:txBody>
        </p:sp>
        <p:sp>
          <p:nvSpPr>
            <p:cNvPr id="246" name="Freeform: Shape 245">
              <a:extLst>
                <a:ext uri="{FF2B5EF4-FFF2-40B4-BE49-F238E27FC236}">
                  <a16:creationId xmlns:a16="http://schemas.microsoft.com/office/drawing/2014/main" id="{E25FBBD9-6E0C-78AF-9A93-0CBD688D8E5B}"/>
                </a:ext>
              </a:extLst>
            </p:cNvPr>
            <p:cNvSpPr/>
            <p:nvPr/>
          </p:nvSpPr>
          <p:spPr>
            <a:xfrm flipV="1">
              <a:off x="8905610" y="879874"/>
              <a:ext cx="88658" cy="108373"/>
            </a:xfrm>
            <a:custGeom>
              <a:avLst/>
              <a:gdLst>
                <a:gd name="connsiteX0" fmla="*/ 87351 w 88658"/>
                <a:gd name="connsiteY0" fmla="*/ 62147 h 108373"/>
                <a:gd name="connsiteX1" fmla="*/ 87351 w 88658"/>
                <a:gd name="connsiteY1" fmla="*/ -1746 h 108373"/>
                <a:gd name="connsiteX2" fmla="*/ 69964 w 88658"/>
                <a:gd name="connsiteY2" fmla="*/ -1746 h 108373"/>
                <a:gd name="connsiteX3" fmla="*/ 69964 w 88658"/>
                <a:gd name="connsiteY3" fmla="*/ 61572 h 108373"/>
                <a:gd name="connsiteX4" fmla="*/ 64098 w 88658"/>
                <a:gd name="connsiteY4" fmla="*/ 84039 h 108373"/>
                <a:gd name="connsiteX5" fmla="*/ 46530 w 88658"/>
                <a:gd name="connsiteY5" fmla="*/ 91508 h 108373"/>
                <a:gd name="connsiteX6" fmla="*/ 24305 w 88658"/>
                <a:gd name="connsiteY6" fmla="*/ 82527 h 108373"/>
                <a:gd name="connsiteX7" fmla="*/ 16171 w 88658"/>
                <a:gd name="connsiteY7" fmla="*/ 58065 h 108373"/>
                <a:gd name="connsiteX8" fmla="*/ 16171 w 88658"/>
                <a:gd name="connsiteY8" fmla="*/ -1746 h 108373"/>
                <a:gd name="connsiteX9" fmla="*/ -1307 w 88658"/>
                <a:gd name="connsiteY9" fmla="*/ -1746 h 108373"/>
                <a:gd name="connsiteX10" fmla="*/ -1307 w 88658"/>
                <a:gd name="connsiteY10" fmla="*/ 104087 h 108373"/>
                <a:gd name="connsiteX11" fmla="*/ 16171 w 88658"/>
                <a:gd name="connsiteY11" fmla="*/ 104087 h 108373"/>
                <a:gd name="connsiteX12" fmla="*/ 16171 w 88658"/>
                <a:gd name="connsiteY12" fmla="*/ 87638 h 108373"/>
                <a:gd name="connsiteX13" fmla="*/ 30866 w 88658"/>
                <a:gd name="connsiteY13" fmla="*/ 101910 h 108373"/>
                <a:gd name="connsiteX14" fmla="*/ 50400 w 88658"/>
                <a:gd name="connsiteY14" fmla="*/ 106627 h 108373"/>
                <a:gd name="connsiteX15" fmla="*/ 77977 w 88658"/>
                <a:gd name="connsiteY15" fmla="*/ 95348 h 108373"/>
                <a:gd name="connsiteX16" fmla="*/ 87351 w 88658"/>
                <a:gd name="connsiteY16" fmla="*/ 62147 h 1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658" h="108373">
                  <a:moveTo>
                    <a:pt x="87351" y="62147"/>
                  </a:moveTo>
                  <a:lnTo>
                    <a:pt x="87351" y="-1746"/>
                  </a:lnTo>
                  <a:lnTo>
                    <a:pt x="69964" y="-1746"/>
                  </a:lnTo>
                  <a:lnTo>
                    <a:pt x="69964" y="61572"/>
                  </a:lnTo>
                  <a:cubicBezTo>
                    <a:pt x="69964" y="71591"/>
                    <a:pt x="68009" y="79080"/>
                    <a:pt x="64098" y="84039"/>
                  </a:cubicBezTo>
                  <a:cubicBezTo>
                    <a:pt x="60187" y="89019"/>
                    <a:pt x="54331" y="91508"/>
                    <a:pt x="46530" y="91508"/>
                  </a:cubicBezTo>
                  <a:cubicBezTo>
                    <a:pt x="37136" y="91508"/>
                    <a:pt x="29727" y="88514"/>
                    <a:pt x="24305" y="82527"/>
                  </a:cubicBezTo>
                  <a:cubicBezTo>
                    <a:pt x="18882" y="76560"/>
                    <a:pt x="16171" y="68406"/>
                    <a:pt x="16171" y="58065"/>
                  </a:cubicBezTo>
                  <a:lnTo>
                    <a:pt x="16171" y="-1746"/>
                  </a:lnTo>
                  <a:lnTo>
                    <a:pt x="-1307" y="-1746"/>
                  </a:lnTo>
                  <a:lnTo>
                    <a:pt x="-1307" y="104087"/>
                  </a:lnTo>
                  <a:lnTo>
                    <a:pt x="16171" y="104087"/>
                  </a:lnTo>
                  <a:lnTo>
                    <a:pt x="16171" y="87638"/>
                  </a:lnTo>
                  <a:cubicBezTo>
                    <a:pt x="20343" y="94008"/>
                    <a:pt x="25242" y="98765"/>
                    <a:pt x="30866" y="101910"/>
                  </a:cubicBezTo>
                  <a:cubicBezTo>
                    <a:pt x="36511" y="105055"/>
                    <a:pt x="43022" y="106627"/>
                    <a:pt x="50400" y="106627"/>
                  </a:cubicBezTo>
                  <a:cubicBezTo>
                    <a:pt x="62556" y="106627"/>
                    <a:pt x="71748" y="102868"/>
                    <a:pt x="77977" y="95348"/>
                  </a:cubicBezTo>
                  <a:cubicBezTo>
                    <a:pt x="84227" y="87829"/>
                    <a:pt x="87351" y="76762"/>
                    <a:pt x="87351" y="62147"/>
                  </a:cubicBezTo>
                  <a:close/>
                </a:path>
              </a:pathLst>
            </a:custGeom>
            <a:solidFill>
              <a:srgbClr val="000000"/>
            </a:solidFill>
            <a:ln w="30" cap="flat">
              <a:noFill/>
              <a:prstDash val="solid"/>
              <a:round/>
            </a:ln>
          </p:spPr>
          <p:txBody>
            <a:bodyPr rtlCol="0" anchor="ctr"/>
            <a:lstStyle/>
            <a:p>
              <a:endParaRPr lang="en-GB"/>
            </a:p>
          </p:txBody>
        </p:sp>
        <p:sp>
          <p:nvSpPr>
            <p:cNvPr id="247" name="Freeform: Shape 246">
              <a:extLst>
                <a:ext uri="{FF2B5EF4-FFF2-40B4-BE49-F238E27FC236}">
                  <a16:creationId xmlns:a16="http://schemas.microsoft.com/office/drawing/2014/main" id="{004C3608-AA9F-51BD-B2D6-9659EBF01A73}"/>
                </a:ext>
              </a:extLst>
            </p:cNvPr>
            <p:cNvSpPr/>
            <p:nvPr/>
          </p:nvSpPr>
          <p:spPr>
            <a:xfrm flipV="1">
              <a:off x="9021369" y="879874"/>
              <a:ext cx="94584" cy="148620"/>
            </a:xfrm>
            <a:custGeom>
              <a:avLst/>
              <a:gdLst>
                <a:gd name="connsiteX0" fmla="*/ 76031 w 94584"/>
                <a:gd name="connsiteY0" fmla="*/ 93324 h 148620"/>
                <a:gd name="connsiteX1" fmla="*/ 68229 w 94584"/>
                <a:gd name="connsiteY1" fmla="*/ 122595 h 148620"/>
                <a:gd name="connsiteX2" fmla="*/ 46367 w 94584"/>
                <a:gd name="connsiteY2" fmla="*/ 132997 h 148620"/>
                <a:gd name="connsiteX3" fmla="*/ 24596 w 94584"/>
                <a:gd name="connsiteY3" fmla="*/ 122595 h 148620"/>
                <a:gd name="connsiteX4" fmla="*/ 16794 w 94584"/>
                <a:gd name="connsiteY4" fmla="*/ 93324 h 148620"/>
                <a:gd name="connsiteX5" fmla="*/ 24596 w 94584"/>
                <a:gd name="connsiteY5" fmla="*/ 64114 h 148620"/>
                <a:gd name="connsiteX6" fmla="*/ 46367 w 94584"/>
                <a:gd name="connsiteY6" fmla="*/ 53712 h 148620"/>
                <a:gd name="connsiteX7" fmla="*/ 68229 w 94584"/>
                <a:gd name="connsiteY7" fmla="*/ 64114 h 148620"/>
                <a:gd name="connsiteX8" fmla="*/ 76031 w 94584"/>
                <a:gd name="connsiteY8" fmla="*/ 93324 h 148620"/>
                <a:gd name="connsiteX9" fmla="*/ 93418 w 94584"/>
                <a:gd name="connsiteY9" fmla="*/ 52291 h 148620"/>
                <a:gd name="connsiteX10" fmla="*/ 81413 w 94584"/>
                <a:gd name="connsiteY10" fmla="*/ 12105 h 148620"/>
                <a:gd name="connsiteX11" fmla="*/ 44674 w 94584"/>
                <a:gd name="connsiteY11" fmla="*/ -1079 h 148620"/>
                <a:gd name="connsiteX12" fmla="*/ 27378 w 94584"/>
                <a:gd name="connsiteY12" fmla="*/ 282 h 148620"/>
                <a:gd name="connsiteX13" fmla="*/ 11593 w 94584"/>
                <a:gd name="connsiteY13" fmla="*/ 4485 h 148620"/>
                <a:gd name="connsiteX14" fmla="*/ 11593 w 94584"/>
                <a:gd name="connsiteY14" fmla="*/ 21388 h 148620"/>
                <a:gd name="connsiteX15" fmla="*/ 26712 w 94584"/>
                <a:gd name="connsiteY15" fmla="*/ 15280 h 148620"/>
                <a:gd name="connsiteX16" fmla="*/ 41922 w 94584"/>
                <a:gd name="connsiteY16" fmla="*/ 13284 h 148620"/>
                <a:gd name="connsiteX17" fmla="*/ 67534 w 94584"/>
                <a:gd name="connsiteY17" fmla="*/ 22204 h 148620"/>
                <a:gd name="connsiteX18" fmla="*/ 76031 w 94584"/>
                <a:gd name="connsiteY18" fmla="*/ 49177 h 148620"/>
                <a:gd name="connsiteX19" fmla="*/ 76031 w 94584"/>
                <a:gd name="connsiteY19" fmla="*/ 57794 h 148620"/>
                <a:gd name="connsiteX20" fmla="*/ 62242 w 94584"/>
                <a:gd name="connsiteY20" fmla="*/ 43794 h 148620"/>
                <a:gd name="connsiteX21" fmla="*/ 42103 w 94584"/>
                <a:gd name="connsiteY21" fmla="*/ 39168 h 148620"/>
                <a:gd name="connsiteX22" fmla="*/ 10747 w 94584"/>
                <a:gd name="connsiteY22" fmla="*/ 53984 h 148620"/>
                <a:gd name="connsiteX23" fmla="*/ -1167 w 94584"/>
                <a:gd name="connsiteY23" fmla="*/ 93324 h 148620"/>
                <a:gd name="connsiteX24" fmla="*/ 10747 w 94584"/>
                <a:gd name="connsiteY24" fmla="*/ 132694 h 148620"/>
                <a:gd name="connsiteX25" fmla="*/ 42103 w 94584"/>
                <a:gd name="connsiteY25" fmla="*/ 147541 h 148620"/>
                <a:gd name="connsiteX26" fmla="*/ 62242 w 94584"/>
                <a:gd name="connsiteY26" fmla="*/ 142915 h 148620"/>
                <a:gd name="connsiteX27" fmla="*/ 76031 w 94584"/>
                <a:gd name="connsiteY27" fmla="*/ 128945 h 148620"/>
                <a:gd name="connsiteX28" fmla="*/ 76031 w 94584"/>
                <a:gd name="connsiteY28" fmla="*/ 145001 h 148620"/>
                <a:gd name="connsiteX29" fmla="*/ 93418 w 94584"/>
                <a:gd name="connsiteY29" fmla="*/ 145001 h 148620"/>
                <a:gd name="connsiteX30" fmla="*/ 93418 w 94584"/>
                <a:gd name="connsiteY30" fmla="*/ 52291 h 14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4584" h="148620">
                  <a:moveTo>
                    <a:pt x="76031" y="93324"/>
                  </a:moveTo>
                  <a:cubicBezTo>
                    <a:pt x="76031" y="105924"/>
                    <a:pt x="73430" y="115680"/>
                    <a:pt x="68229" y="122595"/>
                  </a:cubicBezTo>
                  <a:cubicBezTo>
                    <a:pt x="63049" y="129529"/>
                    <a:pt x="55761" y="132997"/>
                    <a:pt x="46367" y="132997"/>
                  </a:cubicBezTo>
                  <a:cubicBezTo>
                    <a:pt x="37054" y="132997"/>
                    <a:pt x="29797" y="129529"/>
                    <a:pt x="24596" y="122595"/>
                  </a:cubicBezTo>
                  <a:cubicBezTo>
                    <a:pt x="19395" y="115680"/>
                    <a:pt x="16794" y="105924"/>
                    <a:pt x="16794" y="93324"/>
                  </a:cubicBezTo>
                  <a:cubicBezTo>
                    <a:pt x="16794" y="80785"/>
                    <a:pt x="19395" y="71049"/>
                    <a:pt x="24596" y="64114"/>
                  </a:cubicBezTo>
                  <a:cubicBezTo>
                    <a:pt x="29797" y="57180"/>
                    <a:pt x="37054" y="53712"/>
                    <a:pt x="46367" y="53712"/>
                  </a:cubicBezTo>
                  <a:cubicBezTo>
                    <a:pt x="55761" y="53712"/>
                    <a:pt x="63049" y="57180"/>
                    <a:pt x="68229" y="64114"/>
                  </a:cubicBezTo>
                  <a:cubicBezTo>
                    <a:pt x="73430" y="71049"/>
                    <a:pt x="76031" y="80785"/>
                    <a:pt x="76031" y="93324"/>
                  </a:cubicBezTo>
                  <a:close/>
                  <a:moveTo>
                    <a:pt x="93418" y="52291"/>
                  </a:moveTo>
                  <a:cubicBezTo>
                    <a:pt x="93418" y="34289"/>
                    <a:pt x="89416" y="20894"/>
                    <a:pt x="81413" y="12105"/>
                  </a:cubicBezTo>
                  <a:cubicBezTo>
                    <a:pt x="73430" y="3315"/>
                    <a:pt x="61184" y="-1079"/>
                    <a:pt x="44674" y="-1079"/>
                  </a:cubicBezTo>
                  <a:cubicBezTo>
                    <a:pt x="38566" y="-1079"/>
                    <a:pt x="32800" y="-626"/>
                    <a:pt x="27378" y="282"/>
                  </a:cubicBezTo>
                  <a:cubicBezTo>
                    <a:pt x="21955" y="1189"/>
                    <a:pt x="16693" y="2590"/>
                    <a:pt x="11593" y="4485"/>
                  </a:cubicBezTo>
                  <a:lnTo>
                    <a:pt x="11593" y="21388"/>
                  </a:lnTo>
                  <a:cubicBezTo>
                    <a:pt x="16693" y="18626"/>
                    <a:pt x="21733" y="16590"/>
                    <a:pt x="26712" y="15280"/>
                  </a:cubicBezTo>
                  <a:cubicBezTo>
                    <a:pt x="31692" y="13949"/>
                    <a:pt x="36761" y="13284"/>
                    <a:pt x="41922" y="13284"/>
                  </a:cubicBezTo>
                  <a:cubicBezTo>
                    <a:pt x="53332" y="13284"/>
                    <a:pt x="61869" y="16257"/>
                    <a:pt x="67534" y="22204"/>
                  </a:cubicBezTo>
                  <a:cubicBezTo>
                    <a:pt x="73198" y="28151"/>
                    <a:pt x="76031" y="37142"/>
                    <a:pt x="76031" y="49177"/>
                  </a:cubicBezTo>
                  <a:lnTo>
                    <a:pt x="76031" y="57794"/>
                  </a:lnTo>
                  <a:cubicBezTo>
                    <a:pt x="72442" y="51545"/>
                    <a:pt x="67846" y="46879"/>
                    <a:pt x="62242" y="43794"/>
                  </a:cubicBezTo>
                  <a:cubicBezTo>
                    <a:pt x="56638" y="40710"/>
                    <a:pt x="49925" y="39168"/>
                    <a:pt x="42103" y="39168"/>
                  </a:cubicBezTo>
                  <a:cubicBezTo>
                    <a:pt x="29141" y="39168"/>
                    <a:pt x="18689" y="44107"/>
                    <a:pt x="10747" y="53984"/>
                  </a:cubicBezTo>
                  <a:cubicBezTo>
                    <a:pt x="2804" y="63882"/>
                    <a:pt x="-1167" y="76996"/>
                    <a:pt x="-1167" y="93324"/>
                  </a:cubicBezTo>
                  <a:cubicBezTo>
                    <a:pt x="-1167" y="109693"/>
                    <a:pt x="2804" y="122816"/>
                    <a:pt x="10747" y="132694"/>
                  </a:cubicBezTo>
                  <a:cubicBezTo>
                    <a:pt x="18689" y="142592"/>
                    <a:pt x="29141" y="147541"/>
                    <a:pt x="42103" y="147541"/>
                  </a:cubicBezTo>
                  <a:cubicBezTo>
                    <a:pt x="49925" y="147541"/>
                    <a:pt x="56638" y="145999"/>
                    <a:pt x="62242" y="142915"/>
                  </a:cubicBezTo>
                  <a:cubicBezTo>
                    <a:pt x="67846" y="139830"/>
                    <a:pt x="72442" y="135174"/>
                    <a:pt x="76031" y="128945"/>
                  </a:cubicBezTo>
                  <a:lnTo>
                    <a:pt x="76031" y="145001"/>
                  </a:lnTo>
                  <a:lnTo>
                    <a:pt x="93418" y="145001"/>
                  </a:lnTo>
                  <a:lnTo>
                    <a:pt x="93418" y="52291"/>
                  </a:lnTo>
                  <a:close/>
                </a:path>
              </a:pathLst>
            </a:custGeom>
            <a:solidFill>
              <a:srgbClr val="000000"/>
            </a:solidFill>
            <a:ln w="30" cap="flat">
              <a:noFill/>
              <a:prstDash val="solid"/>
              <a:round/>
            </a:ln>
          </p:spPr>
          <p:txBody>
            <a:bodyPr rtlCol="0" anchor="ctr"/>
            <a:lstStyle/>
            <a:p>
              <a:endParaRPr lang="en-GB"/>
            </a:p>
          </p:txBody>
        </p:sp>
        <p:sp>
          <p:nvSpPr>
            <p:cNvPr id="248" name="Freeform: Shape 247">
              <a:extLst>
                <a:ext uri="{FF2B5EF4-FFF2-40B4-BE49-F238E27FC236}">
                  <a16:creationId xmlns:a16="http://schemas.microsoft.com/office/drawing/2014/main" id="{47C48E00-7D2B-795B-7C43-9A492A818B4B}"/>
                </a:ext>
              </a:extLst>
            </p:cNvPr>
            <p:cNvSpPr/>
            <p:nvPr/>
          </p:nvSpPr>
          <p:spPr>
            <a:xfrm flipV="1">
              <a:off x="9133536" y="988247"/>
              <a:ext cx="12095" cy="12095"/>
            </a:xfrm>
            <a:custGeom>
              <a:avLst/>
              <a:gdLst/>
              <a:ahLst/>
              <a:cxnLst/>
              <a:rect l="l" t="t" r="r" b="b"/>
              <a:pathLst>
                <a:path w="12095" h="12095"/>
              </a:pathLst>
            </a:custGeom>
            <a:solidFill>
              <a:srgbClr val="000000"/>
            </a:solidFill>
            <a:ln w="30" cap="flat">
              <a:noFill/>
              <a:prstDash val="solid"/>
              <a:round/>
            </a:ln>
          </p:spPr>
          <p:txBody>
            <a:bodyPr rtlCol="0" anchor="ctr"/>
            <a:lstStyle/>
            <a:p>
              <a:endParaRPr lang="en-GB"/>
            </a:p>
          </p:txBody>
        </p:sp>
        <p:sp>
          <p:nvSpPr>
            <p:cNvPr id="249" name="Freeform: Shape 248">
              <a:extLst>
                <a:ext uri="{FF2B5EF4-FFF2-40B4-BE49-F238E27FC236}">
                  <a16:creationId xmlns:a16="http://schemas.microsoft.com/office/drawing/2014/main" id="{14145817-0217-11B6-A6D8-7043EA0D6FAC}"/>
                </a:ext>
              </a:extLst>
            </p:cNvPr>
            <p:cNvSpPr/>
            <p:nvPr/>
          </p:nvSpPr>
          <p:spPr>
            <a:xfrm flipV="1">
              <a:off x="9204518" y="928436"/>
              <a:ext cx="77863" cy="13607"/>
            </a:xfrm>
            <a:custGeom>
              <a:avLst/>
              <a:gdLst>
                <a:gd name="connsiteX0" fmla="*/ -836 w 77863"/>
                <a:gd name="connsiteY0" fmla="*/ 11900 h 13607"/>
                <a:gd name="connsiteX1" fmla="*/ 77027 w 77863"/>
                <a:gd name="connsiteY1" fmla="*/ 11900 h 13607"/>
                <a:gd name="connsiteX2" fmla="*/ 77027 w 77863"/>
                <a:gd name="connsiteY2" fmla="*/ -1707 h 13607"/>
                <a:gd name="connsiteX3" fmla="*/ -836 w 77863"/>
                <a:gd name="connsiteY3" fmla="*/ -1707 h 13607"/>
                <a:gd name="connsiteX4" fmla="*/ -836 w 77863"/>
                <a:gd name="connsiteY4" fmla="*/ 11900 h 1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63" h="13607">
                  <a:moveTo>
                    <a:pt x="-836" y="11900"/>
                  </a:moveTo>
                  <a:lnTo>
                    <a:pt x="77027" y="11900"/>
                  </a:lnTo>
                  <a:lnTo>
                    <a:pt x="77027" y="-1707"/>
                  </a:lnTo>
                  <a:lnTo>
                    <a:pt x="-836" y="-1707"/>
                  </a:lnTo>
                  <a:lnTo>
                    <a:pt x="-836" y="11900"/>
                  </a:lnTo>
                  <a:close/>
                </a:path>
              </a:pathLst>
            </a:custGeom>
            <a:solidFill>
              <a:srgbClr val="000000"/>
            </a:solidFill>
            <a:ln w="30" cap="flat">
              <a:noFill/>
              <a:prstDash val="solid"/>
              <a:round/>
            </a:ln>
          </p:spPr>
          <p:txBody>
            <a:bodyPr rtlCol="0" anchor="ctr"/>
            <a:lstStyle/>
            <a:p>
              <a:endParaRPr lang="en-GB"/>
            </a:p>
          </p:txBody>
        </p:sp>
        <p:sp>
          <p:nvSpPr>
            <p:cNvPr id="250" name="Freeform: Shape 249">
              <a:extLst>
                <a:ext uri="{FF2B5EF4-FFF2-40B4-BE49-F238E27FC236}">
                  <a16:creationId xmlns:a16="http://schemas.microsoft.com/office/drawing/2014/main" id="{230ECC3E-642A-B05D-E4C8-76E5D8CC31CA}"/>
                </a:ext>
              </a:extLst>
            </p:cNvPr>
            <p:cNvSpPr/>
            <p:nvPr/>
          </p:nvSpPr>
          <p:spPr>
            <a:xfrm flipV="1">
              <a:off x="9291815" y="988247"/>
              <a:ext cx="12095" cy="12095"/>
            </a:xfrm>
            <a:custGeom>
              <a:avLst/>
              <a:gdLst/>
              <a:ahLst/>
              <a:cxnLst/>
              <a:rect l="l" t="t" r="r" b="b"/>
              <a:pathLst>
                <a:path w="12095" h="12095"/>
              </a:pathLst>
            </a:custGeom>
            <a:solidFill>
              <a:srgbClr val="000000"/>
            </a:solidFill>
            <a:ln w="30" cap="flat">
              <a:noFill/>
              <a:prstDash val="solid"/>
              <a:round/>
            </a:ln>
          </p:spPr>
          <p:txBody>
            <a:bodyPr rtlCol="0" anchor="ctr"/>
            <a:lstStyle/>
            <a:p>
              <a:endParaRPr lang="en-GB"/>
            </a:p>
          </p:txBody>
        </p:sp>
        <p:sp>
          <p:nvSpPr>
            <p:cNvPr id="251" name="Freeform: Shape 250">
              <a:extLst>
                <a:ext uri="{FF2B5EF4-FFF2-40B4-BE49-F238E27FC236}">
                  <a16:creationId xmlns:a16="http://schemas.microsoft.com/office/drawing/2014/main" id="{FF5EAB16-961A-9DAE-EF22-D00BC91E8BB3}"/>
                </a:ext>
              </a:extLst>
            </p:cNvPr>
            <p:cNvSpPr/>
            <p:nvPr/>
          </p:nvSpPr>
          <p:spPr>
            <a:xfrm flipV="1">
              <a:off x="9372320" y="847156"/>
              <a:ext cx="118593" cy="141090"/>
            </a:xfrm>
            <a:custGeom>
              <a:avLst/>
              <a:gdLst>
                <a:gd name="connsiteX0" fmla="*/ 17271 w 118593"/>
                <a:gd name="connsiteY0" fmla="*/ 123109 h 141090"/>
                <a:gd name="connsiteX1" fmla="*/ 17271 w 118593"/>
                <a:gd name="connsiteY1" fmla="*/ 13405 h 141090"/>
                <a:gd name="connsiteX2" fmla="*/ 40343 w 118593"/>
                <a:gd name="connsiteY2" fmla="*/ 13405 h 141090"/>
                <a:gd name="connsiteX3" fmla="*/ 83099 w 118593"/>
                <a:gd name="connsiteY3" fmla="*/ 26619 h 141090"/>
                <a:gd name="connsiteX4" fmla="*/ 96646 w 118593"/>
                <a:gd name="connsiteY4" fmla="*/ 68408 h 141090"/>
                <a:gd name="connsiteX5" fmla="*/ 83099 w 118593"/>
                <a:gd name="connsiteY5" fmla="*/ 109925 h 141090"/>
                <a:gd name="connsiteX6" fmla="*/ 40343 w 118593"/>
                <a:gd name="connsiteY6" fmla="*/ 123109 h 141090"/>
                <a:gd name="connsiteX7" fmla="*/ 17271 w 118593"/>
                <a:gd name="connsiteY7" fmla="*/ 123109 h 141090"/>
                <a:gd name="connsiteX8" fmla="*/ -1809 w 118593"/>
                <a:gd name="connsiteY8" fmla="*/ 138802 h 141090"/>
                <a:gd name="connsiteX9" fmla="*/ 37410 w 118593"/>
                <a:gd name="connsiteY9" fmla="*/ 138802 h 141090"/>
                <a:gd name="connsiteX10" fmla="*/ 97583 w 118593"/>
                <a:gd name="connsiteY10" fmla="*/ 121748 h 141090"/>
                <a:gd name="connsiteX11" fmla="*/ 116785 w 118593"/>
                <a:gd name="connsiteY11" fmla="*/ 68408 h 141090"/>
                <a:gd name="connsiteX12" fmla="*/ 97493 w 118593"/>
                <a:gd name="connsiteY12" fmla="*/ 14796 h 141090"/>
                <a:gd name="connsiteX13" fmla="*/ 37410 w 118593"/>
                <a:gd name="connsiteY13" fmla="*/ -2289 h 141090"/>
                <a:gd name="connsiteX14" fmla="*/ -1809 w 118593"/>
                <a:gd name="connsiteY14" fmla="*/ -2289 h 141090"/>
                <a:gd name="connsiteX15" fmla="*/ -1809 w 118593"/>
                <a:gd name="connsiteY15" fmla="*/ 138802 h 1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593" h="141090">
                  <a:moveTo>
                    <a:pt x="17271" y="123109"/>
                  </a:moveTo>
                  <a:lnTo>
                    <a:pt x="17271" y="13405"/>
                  </a:lnTo>
                  <a:lnTo>
                    <a:pt x="40343" y="13405"/>
                  </a:lnTo>
                  <a:cubicBezTo>
                    <a:pt x="59816" y="13405"/>
                    <a:pt x="74068" y="17810"/>
                    <a:pt x="83099" y="26619"/>
                  </a:cubicBezTo>
                  <a:cubicBezTo>
                    <a:pt x="92131" y="35449"/>
                    <a:pt x="96646" y="49378"/>
                    <a:pt x="96646" y="68408"/>
                  </a:cubicBezTo>
                  <a:cubicBezTo>
                    <a:pt x="96646" y="87297"/>
                    <a:pt x="92131" y="101136"/>
                    <a:pt x="83099" y="109925"/>
                  </a:cubicBezTo>
                  <a:cubicBezTo>
                    <a:pt x="74068" y="118714"/>
                    <a:pt x="59816" y="123109"/>
                    <a:pt x="40343" y="123109"/>
                  </a:cubicBezTo>
                  <a:lnTo>
                    <a:pt x="17271" y="123109"/>
                  </a:lnTo>
                  <a:close/>
                  <a:moveTo>
                    <a:pt x="-1809" y="138802"/>
                  </a:moveTo>
                  <a:lnTo>
                    <a:pt x="37410" y="138802"/>
                  </a:lnTo>
                  <a:cubicBezTo>
                    <a:pt x="64745" y="138802"/>
                    <a:pt x="84803" y="133118"/>
                    <a:pt x="97583" y="121748"/>
                  </a:cubicBezTo>
                  <a:cubicBezTo>
                    <a:pt x="110384" y="110379"/>
                    <a:pt x="116785" y="92599"/>
                    <a:pt x="116785" y="68408"/>
                  </a:cubicBezTo>
                  <a:cubicBezTo>
                    <a:pt x="116785" y="44076"/>
                    <a:pt x="110354" y="26206"/>
                    <a:pt x="97493" y="14796"/>
                  </a:cubicBezTo>
                  <a:cubicBezTo>
                    <a:pt x="84651" y="3406"/>
                    <a:pt x="64624" y="-2289"/>
                    <a:pt x="37410" y="-2289"/>
                  </a:cubicBezTo>
                  <a:lnTo>
                    <a:pt x="-1809" y="-2289"/>
                  </a:lnTo>
                  <a:lnTo>
                    <a:pt x="-1809" y="138802"/>
                  </a:lnTo>
                  <a:close/>
                </a:path>
              </a:pathLst>
            </a:custGeom>
            <a:solidFill>
              <a:srgbClr val="000000"/>
            </a:solidFill>
            <a:ln w="30" cap="flat">
              <a:noFill/>
              <a:prstDash val="solid"/>
              <a:round/>
            </a:ln>
          </p:spPr>
          <p:txBody>
            <a:bodyPr rtlCol="0" anchor="ctr"/>
            <a:lstStyle/>
            <a:p>
              <a:endParaRPr lang="en-GB"/>
            </a:p>
          </p:txBody>
        </p:sp>
        <p:sp>
          <p:nvSpPr>
            <p:cNvPr id="252" name="Freeform: Shape 251">
              <a:extLst>
                <a:ext uri="{FF2B5EF4-FFF2-40B4-BE49-F238E27FC236}">
                  <a16:creationId xmlns:a16="http://schemas.microsoft.com/office/drawing/2014/main" id="{54875C27-DFCD-C308-55C2-F9F7829B0198}"/>
                </a:ext>
              </a:extLst>
            </p:cNvPr>
            <p:cNvSpPr/>
            <p:nvPr/>
          </p:nvSpPr>
          <p:spPr>
            <a:xfrm flipV="1">
              <a:off x="9520582" y="841199"/>
              <a:ext cx="17386" cy="147047"/>
            </a:xfrm>
            <a:custGeom>
              <a:avLst/>
              <a:gdLst>
                <a:gd name="connsiteX0" fmla="*/ -103 w 17386"/>
                <a:gd name="connsiteY0" fmla="*/ 103446 h 147047"/>
                <a:gd name="connsiteX1" fmla="*/ 17284 w 17386"/>
                <a:gd name="connsiteY1" fmla="*/ 103446 h 147047"/>
                <a:gd name="connsiteX2" fmla="*/ 17284 w 17386"/>
                <a:gd name="connsiteY2" fmla="*/ -2387 h 147047"/>
                <a:gd name="connsiteX3" fmla="*/ -103 w 17386"/>
                <a:gd name="connsiteY3" fmla="*/ -2387 h 147047"/>
                <a:gd name="connsiteX4" fmla="*/ -103 w 17386"/>
                <a:gd name="connsiteY4" fmla="*/ 103446 h 147047"/>
                <a:gd name="connsiteX5" fmla="*/ -103 w 17386"/>
                <a:gd name="connsiteY5" fmla="*/ 144660 h 147047"/>
                <a:gd name="connsiteX6" fmla="*/ 17284 w 17386"/>
                <a:gd name="connsiteY6" fmla="*/ 144660 h 147047"/>
                <a:gd name="connsiteX7" fmla="*/ 17284 w 17386"/>
                <a:gd name="connsiteY7" fmla="*/ 122617 h 147047"/>
                <a:gd name="connsiteX8" fmla="*/ -103 w 17386"/>
                <a:gd name="connsiteY8" fmla="*/ 122617 h 147047"/>
                <a:gd name="connsiteX9" fmla="*/ -103 w 17386"/>
                <a:gd name="connsiteY9" fmla="*/ 144660 h 14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86" h="147047">
                  <a:moveTo>
                    <a:pt x="-103" y="103446"/>
                  </a:moveTo>
                  <a:lnTo>
                    <a:pt x="17284" y="103446"/>
                  </a:lnTo>
                  <a:lnTo>
                    <a:pt x="17284" y="-2387"/>
                  </a:lnTo>
                  <a:lnTo>
                    <a:pt x="-103" y="-2387"/>
                  </a:lnTo>
                  <a:lnTo>
                    <a:pt x="-103" y="103446"/>
                  </a:lnTo>
                  <a:close/>
                  <a:moveTo>
                    <a:pt x="-103" y="144660"/>
                  </a:moveTo>
                  <a:lnTo>
                    <a:pt x="17284" y="144660"/>
                  </a:lnTo>
                  <a:lnTo>
                    <a:pt x="17284" y="122617"/>
                  </a:lnTo>
                  <a:lnTo>
                    <a:pt x="-103" y="122617"/>
                  </a:lnTo>
                  <a:lnTo>
                    <a:pt x="-103" y="144660"/>
                  </a:lnTo>
                  <a:close/>
                </a:path>
              </a:pathLst>
            </a:custGeom>
            <a:solidFill>
              <a:srgbClr val="000000"/>
            </a:solidFill>
            <a:ln w="30" cap="flat">
              <a:noFill/>
              <a:prstDash val="solid"/>
              <a:round/>
            </a:ln>
          </p:spPr>
          <p:txBody>
            <a:bodyPr rtlCol="0" anchor="ctr"/>
            <a:lstStyle/>
            <a:p>
              <a:endParaRPr lang="en-GB"/>
            </a:p>
          </p:txBody>
        </p:sp>
        <p:sp>
          <p:nvSpPr>
            <p:cNvPr id="253" name="Freeform: Shape 252">
              <a:extLst>
                <a:ext uri="{FF2B5EF4-FFF2-40B4-BE49-F238E27FC236}">
                  <a16:creationId xmlns:a16="http://schemas.microsoft.com/office/drawing/2014/main" id="{F5EBAD1F-8FC8-E09C-331B-4F680EB43732}"/>
                </a:ext>
              </a:extLst>
            </p:cNvPr>
            <p:cNvSpPr/>
            <p:nvPr/>
          </p:nvSpPr>
          <p:spPr>
            <a:xfrm flipV="1">
              <a:off x="9566603" y="879874"/>
              <a:ext cx="80886" cy="111125"/>
            </a:xfrm>
            <a:custGeom>
              <a:avLst/>
              <a:gdLst>
                <a:gd name="connsiteX0" fmla="*/ 74312 w 80886"/>
                <a:gd name="connsiteY0" fmla="*/ 103770 h 111125"/>
                <a:gd name="connsiteX1" fmla="*/ 74312 w 80886"/>
                <a:gd name="connsiteY1" fmla="*/ 87320 h 111125"/>
                <a:gd name="connsiteX2" fmla="*/ 59011 w 80886"/>
                <a:gd name="connsiteY2" fmla="*/ 92975 h 111125"/>
                <a:gd name="connsiteX3" fmla="*/ 42562 w 80886"/>
                <a:gd name="connsiteY3" fmla="*/ 94880 h 111125"/>
                <a:gd name="connsiteX4" fmla="*/ 23149 w 80886"/>
                <a:gd name="connsiteY4" fmla="*/ 90919 h 111125"/>
                <a:gd name="connsiteX5" fmla="*/ 16678 w 80886"/>
                <a:gd name="connsiteY5" fmla="*/ 79005 h 111125"/>
                <a:gd name="connsiteX6" fmla="*/ 21305 w 80886"/>
                <a:gd name="connsiteY6" fmla="*/ 69510 h 111125"/>
                <a:gd name="connsiteX7" fmla="*/ 39931 w 80886"/>
                <a:gd name="connsiteY7" fmla="*/ 62948 h 111125"/>
                <a:gd name="connsiteX8" fmla="*/ 45888 w 80886"/>
                <a:gd name="connsiteY8" fmla="*/ 61618 h 111125"/>
                <a:gd name="connsiteX9" fmla="*/ 72195 w 80886"/>
                <a:gd name="connsiteY9" fmla="*/ 50430 h 111125"/>
                <a:gd name="connsiteX10" fmla="*/ 79997 w 80886"/>
                <a:gd name="connsiteY10" fmla="*/ 30261 h 111125"/>
                <a:gd name="connsiteX11" fmla="*/ 68325 w 80886"/>
                <a:gd name="connsiteY11" fmla="*/ 6887 h 111125"/>
                <a:gd name="connsiteX12" fmla="*/ 36242 w 80886"/>
                <a:gd name="connsiteY12" fmla="*/ -1701 h 111125"/>
                <a:gd name="connsiteX13" fmla="*/ 18523 w 80886"/>
                <a:gd name="connsiteY13" fmla="*/ -38 h 111125"/>
                <a:gd name="connsiteX14" fmla="*/ -890 w 80886"/>
                <a:gd name="connsiteY14" fmla="*/ 4921 h 111125"/>
                <a:gd name="connsiteX15" fmla="*/ -890 w 80886"/>
                <a:gd name="connsiteY15" fmla="*/ 22883 h 111125"/>
                <a:gd name="connsiteX16" fmla="*/ 18099 w 80886"/>
                <a:gd name="connsiteY16" fmla="*/ 15354 h 111125"/>
                <a:gd name="connsiteX17" fmla="*/ 36635 w 80886"/>
                <a:gd name="connsiteY17" fmla="*/ 12874 h 111125"/>
                <a:gd name="connsiteX18" fmla="*/ 55504 w 80886"/>
                <a:gd name="connsiteY18" fmla="*/ 17077 h 111125"/>
                <a:gd name="connsiteX19" fmla="*/ 62126 w 80886"/>
                <a:gd name="connsiteY19" fmla="*/ 28931 h 111125"/>
                <a:gd name="connsiteX20" fmla="*/ 57348 w 80886"/>
                <a:gd name="connsiteY20" fmla="*/ 39786 h 111125"/>
                <a:gd name="connsiteX21" fmla="*/ 36424 w 80886"/>
                <a:gd name="connsiteY21" fmla="*/ 47073 h 111125"/>
                <a:gd name="connsiteX22" fmla="*/ 30376 w 80886"/>
                <a:gd name="connsiteY22" fmla="*/ 48495 h 111125"/>
                <a:gd name="connsiteX23" fmla="*/ 7032 w 80886"/>
                <a:gd name="connsiteY23" fmla="*/ 58927 h 111125"/>
                <a:gd name="connsiteX24" fmla="*/ -134 w 80886"/>
                <a:gd name="connsiteY24" fmla="*/ 78249 h 111125"/>
                <a:gd name="connsiteX25" fmla="*/ 10449 w 80886"/>
                <a:gd name="connsiteY25" fmla="*/ 101290 h 111125"/>
                <a:gd name="connsiteX26" fmla="*/ 40506 w 80886"/>
                <a:gd name="connsiteY26" fmla="*/ 109424 h 111125"/>
                <a:gd name="connsiteX27" fmla="*/ 58618 w 80886"/>
                <a:gd name="connsiteY27" fmla="*/ 108003 h 111125"/>
                <a:gd name="connsiteX28" fmla="*/ 74312 w 80886"/>
                <a:gd name="connsiteY28" fmla="*/ 10377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886" h="111125">
                  <a:moveTo>
                    <a:pt x="74312" y="103770"/>
                  </a:moveTo>
                  <a:lnTo>
                    <a:pt x="74312" y="87320"/>
                  </a:lnTo>
                  <a:cubicBezTo>
                    <a:pt x="69413" y="89840"/>
                    <a:pt x="64313" y="91725"/>
                    <a:pt x="59011" y="92975"/>
                  </a:cubicBezTo>
                  <a:cubicBezTo>
                    <a:pt x="53730" y="94245"/>
                    <a:pt x="48247" y="94880"/>
                    <a:pt x="42562" y="94880"/>
                  </a:cubicBezTo>
                  <a:cubicBezTo>
                    <a:pt x="33934" y="94880"/>
                    <a:pt x="27463" y="93559"/>
                    <a:pt x="23149" y="90919"/>
                  </a:cubicBezTo>
                  <a:cubicBezTo>
                    <a:pt x="18835" y="88278"/>
                    <a:pt x="16678" y="84306"/>
                    <a:pt x="16678" y="79005"/>
                  </a:cubicBezTo>
                  <a:cubicBezTo>
                    <a:pt x="16678" y="74973"/>
                    <a:pt x="18220" y="71808"/>
                    <a:pt x="21305" y="69510"/>
                  </a:cubicBezTo>
                  <a:cubicBezTo>
                    <a:pt x="24389" y="67212"/>
                    <a:pt x="30598" y="65025"/>
                    <a:pt x="39931" y="62948"/>
                  </a:cubicBezTo>
                  <a:lnTo>
                    <a:pt x="45888" y="61618"/>
                  </a:lnTo>
                  <a:cubicBezTo>
                    <a:pt x="58225" y="58977"/>
                    <a:pt x="66994" y="55248"/>
                    <a:pt x="72195" y="50430"/>
                  </a:cubicBezTo>
                  <a:cubicBezTo>
                    <a:pt x="77396" y="45612"/>
                    <a:pt x="79997" y="38889"/>
                    <a:pt x="79997" y="30261"/>
                  </a:cubicBezTo>
                  <a:cubicBezTo>
                    <a:pt x="79997" y="20424"/>
                    <a:pt x="76106" y="12632"/>
                    <a:pt x="68325" y="6887"/>
                  </a:cubicBezTo>
                  <a:cubicBezTo>
                    <a:pt x="60544" y="1162"/>
                    <a:pt x="49849" y="-1701"/>
                    <a:pt x="36242" y="-1701"/>
                  </a:cubicBezTo>
                  <a:cubicBezTo>
                    <a:pt x="30578" y="-1701"/>
                    <a:pt x="24671" y="-1146"/>
                    <a:pt x="18523" y="-38"/>
                  </a:cubicBezTo>
                  <a:cubicBezTo>
                    <a:pt x="12374" y="1071"/>
                    <a:pt x="5903" y="2724"/>
                    <a:pt x="-890" y="4921"/>
                  </a:cubicBezTo>
                  <a:lnTo>
                    <a:pt x="-890" y="22883"/>
                  </a:lnTo>
                  <a:cubicBezTo>
                    <a:pt x="5540" y="19537"/>
                    <a:pt x="11870" y="17027"/>
                    <a:pt x="18099" y="15354"/>
                  </a:cubicBezTo>
                  <a:cubicBezTo>
                    <a:pt x="24328" y="13701"/>
                    <a:pt x="30507" y="12874"/>
                    <a:pt x="36635" y="12874"/>
                  </a:cubicBezTo>
                  <a:cubicBezTo>
                    <a:pt x="44820" y="12874"/>
                    <a:pt x="51109" y="14275"/>
                    <a:pt x="55504" y="17077"/>
                  </a:cubicBezTo>
                  <a:cubicBezTo>
                    <a:pt x="59919" y="19879"/>
                    <a:pt x="62126" y="23830"/>
                    <a:pt x="62126" y="28931"/>
                  </a:cubicBezTo>
                  <a:cubicBezTo>
                    <a:pt x="62126" y="33648"/>
                    <a:pt x="60533" y="37266"/>
                    <a:pt x="57348" y="39786"/>
                  </a:cubicBezTo>
                  <a:cubicBezTo>
                    <a:pt x="54183" y="42306"/>
                    <a:pt x="47209" y="44735"/>
                    <a:pt x="36424" y="47073"/>
                  </a:cubicBezTo>
                  <a:lnTo>
                    <a:pt x="30376" y="48495"/>
                  </a:lnTo>
                  <a:cubicBezTo>
                    <a:pt x="19611" y="50752"/>
                    <a:pt x="11830" y="54230"/>
                    <a:pt x="7032" y="58927"/>
                  </a:cubicBezTo>
                  <a:cubicBezTo>
                    <a:pt x="2255" y="63624"/>
                    <a:pt x="-134" y="70064"/>
                    <a:pt x="-134" y="78249"/>
                  </a:cubicBezTo>
                  <a:cubicBezTo>
                    <a:pt x="-134" y="88207"/>
                    <a:pt x="3394" y="95888"/>
                    <a:pt x="10449" y="101290"/>
                  </a:cubicBezTo>
                  <a:cubicBezTo>
                    <a:pt x="17505" y="106713"/>
                    <a:pt x="27524" y="109424"/>
                    <a:pt x="40506" y="109424"/>
                  </a:cubicBezTo>
                  <a:cubicBezTo>
                    <a:pt x="46916" y="109424"/>
                    <a:pt x="52954" y="108951"/>
                    <a:pt x="58618" y="108003"/>
                  </a:cubicBezTo>
                  <a:cubicBezTo>
                    <a:pt x="64303" y="107076"/>
                    <a:pt x="69534" y="105665"/>
                    <a:pt x="74312" y="103770"/>
                  </a:cubicBezTo>
                  <a:close/>
                </a:path>
              </a:pathLst>
            </a:custGeom>
            <a:solidFill>
              <a:srgbClr val="000000"/>
            </a:solidFill>
            <a:ln w="30" cap="flat">
              <a:noFill/>
              <a:prstDash val="solid"/>
              <a:round/>
            </a:ln>
          </p:spPr>
          <p:txBody>
            <a:bodyPr rtlCol="0" anchor="ctr"/>
            <a:lstStyle/>
            <a:p>
              <a:endParaRPr lang="en-GB"/>
            </a:p>
          </p:txBody>
        </p:sp>
        <p:sp>
          <p:nvSpPr>
            <p:cNvPr id="254" name="Freeform: Shape 253">
              <a:extLst>
                <a:ext uri="{FF2B5EF4-FFF2-40B4-BE49-F238E27FC236}">
                  <a16:creationId xmlns:a16="http://schemas.microsoft.com/office/drawing/2014/main" id="{AC50393C-D6AD-F2E5-0724-689B67D3652B}"/>
                </a:ext>
              </a:extLst>
            </p:cNvPr>
            <p:cNvSpPr/>
            <p:nvPr/>
          </p:nvSpPr>
          <p:spPr>
            <a:xfrm flipV="1">
              <a:off x="9662138" y="852357"/>
              <a:ext cx="66040" cy="135889"/>
            </a:xfrm>
            <a:custGeom>
              <a:avLst/>
              <a:gdLst>
                <a:gd name="connsiteX0" fmla="*/ 29776 w 66040"/>
                <a:gd name="connsiteY0" fmla="*/ 133688 h 135889"/>
                <a:gd name="connsiteX1" fmla="*/ 29776 w 66040"/>
                <a:gd name="connsiteY1" fmla="*/ 103631 h 135889"/>
                <a:gd name="connsiteX2" fmla="*/ 65578 w 66040"/>
                <a:gd name="connsiteY2" fmla="*/ 103631 h 135889"/>
                <a:gd name="connsiteX3" fmla="*/ 65578 w 66040"/>
                <a:gd name="connsiteY3" fmla="*/ 90114 h 135889"/>
                <a:gd name="connsiteX4" fmla="*/ 29776 w 66040"/>
                <a:gd name="connsiteY4" fmla="*/ 90114 h 135889"/>
                <a:gd name="connsiteX5" fmla="*/ 29776 w 66040"/>
                <a:gd name="connsiteY5" fmla="*/ 32662 h 135889"/>
                <a:gd name="connsiteX6" fmla="*/ 33314 w 66040"/>
                <a:gd name="connsiteY6" fmla="*/ 16031 h 135889"/>
                <a:gd name="connsiteX7" fmla="*/ 47737 w 66040"/>
                <a:gd name="connsiteY7" fmla="*/ 12342 h 135889"/>
                <a:gd name="connsiteX8" fmla="*/ 65578 w 66040"/>
                <a:gd name="connsiteY8" fmla="*/ 12342 h 135889"/>
                <a:gd name="connsiteX9" fmla="*/ 65578 w 66040"/>
                <a:gd name="connsiteY9" fmla="*/ -2202 h 135889"/>
                <a:gd name="connsiteX10" fmla="*/ 47737 w 66040"/>
                <a:gd name="connsiteY10" fmla="*/ -2202 h 135889"/>
                <a:gd name="connsiteX11" fmla="*/ 19948 w 66040"/>
                <a:gd name="connsiteY11" fmla="*/ 5297 h 135889"/>
                <a:gd name="connsiteX12" fmla="*/ 12298 w 66040"/>
                <a:gd name="connsiteY12" fmla="*/ 32662 h 135889"/>
                <a:gd name="connsiteX13" fmla="*/ 12298 w 66040"/>
                <a:gd name="connsiteY13" fmla="*/ 90114 h 135889"/>
                <a:gd name="connsiteX14" fmla="*/ -462 w 66040"/>
                <a:gd name="connsiteY14" fmla="*/ 90114 h 135889"/>
                <a:gd name="connsiteX15" fmla="*/ -462 w 66040"/>
                <a:gd name="connsiteY15" fmla="*/ 103631 h 135889"/>
                <a:gd name="connsiteX16" fmla="*/ 12298 w 66040"/>
                <a:gd name="connsiteY16" fmla="*/ 103631 h 135889"/>
                <a:gd name="connsiteX17" fmla="*/ 12298 w 66040"/>
                <a:gd name="connsiteY17" fmla="*/ 133688 h 135889"/>
                <a:gd name="connsiteX18" fmla="*/ 29776 w 66040"/>
                <a:gd name="connsiteY18" fmla="*/ 133688 h 13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40" h="135889">
                  <a:moveTo>
                    <a:pt x="29776" y="133688"/>
                  </a:moveTo>
                  <a:lnTo>
                    <a:pt x="29776" y="103631"/>
                  </a:lnTo>
                  <a:lnTo>
                    <a:pt x="65578" y="103631"/>
                  </a:lnTo>
                  <a:lnTo>
                    <a:pt x="65578" y="90114"/>
                  </a:lnTo>
                  <a:lnTo>
                    <a:pt x="29776" y="90114"/>
                  </a:lnTo>
                  <a:lnTo>
                    <a:pt x="29776" y="32662"/>
                  </a:lnTo>
                  <a:cubicBezTo>
                    <a:pt x="29776" y="24034"/>
                    <a:pt x="30955" y="18491"/>
                    <a:pt x="33314" y="16031"/>
                  </a:cubicBezTo>
                  <a:cubicBezTo>
                    <a:pt x="35672" y="13572"/>
                    <a:pt x="40480" y="12342"/>
                    <a:pt x="47737" y="12342"/>
                  </a:cubicBezTo>
                  <a:lnTo>
                    <a:pt x="65578" y="12342"/>
                  </a:lnTo>
                  <a:lnTo>
                    <a:pt x="65578" y="-2202"/>
                  </a:lnTo>
                  <a:lnTo>
                    <a:pt x="47737" y="-2202"/>
                  </a:lnTo>
                  <a:cubicBezTo>
                    <a:pt x="34311" y="-2202"/>
                    <a:pt x="25049" y="297"/>
                    <a:pt x="19948" y="5297"/>
                  </a:cubicBezTo>
                  <a:cubicBezTo>
                    <a:pt x="14848" y="10316"/>
                    <a:pt x="12298" y="19438"/>
                    <a:pt x="12298" y="32662"/>
                  </a:cubicBezTo>
                  <a:lnTo>
                    <a:pt x="12298" y="90114"/>
                  </a:lnTo>
                  <a:lnTo>
                    <a:pt x="-462" y="90114"/>
                  </a:lnTo>
                  <a:lnTo>
                    <a:pt x="-462" y="103631"/>
                  </a:lnTo>
                  <a:lnTo>
                    <a:pt x="12298" y="103631"/>
                  </a:lnTo>
                  <a:lnTo>
                    <a:pt x="12298" y="133688"/>
                  </a:lnTo>
                  <a:lnTo>
                    <a:pt x="29776" y="133688"/>
                  </a:lnTo>
                  <a:close/>
                </a:path>
              </a:pathLst>
            </a:custGeom>
            <a:solidFill>
              <a:srgbClr val="000000"/>
            </a:solidFill>
            <a:ln w="30" cap="flat">
              <a:noFill/>
              <a:prstDash val="solid"/>
              <a:round/>
            </a:ln>
          </p:spPr>
          <p:txBody>
            <a:bodyPr rtlCol="0" anchor="ctr"/>
            <a:lstStyle/>
            <a:p>
              <a:endParaRPr lang="en-GB"/>
            </a:p>
          </p:txBody>
        </p:sp>
        <p:sp>
          <p:nvSpPr>
            <p:cNvPr id="255" name="Freeform: Shape 254">
              <a:extLst>
                <a:ext uri="{FF2B5EF4-FFF2-40B4-BE49-F238E27FC236}">
                  <a16:creationId xmlns:a16="http://schemas.microsoft.com/office/drawing/2014/main" id="{CA8C5A9E-D90F-D3CD-B974-0AB9F0058401}"/>
                </a:ext>
              </a:extLst>
            </p:cNvPr>
            <p:cNvSpPr/>
            <p:nvPr/>
          </p:nvSpPr>
          <p:spPr>
            <a:xfrm flipV="1">
              <a:off x="9750386" y="879874"/>
              <a:ext cx="61988" cy="108373"/>
            </a:xfrm>
            <a:custGeom>
              <a:avLst/>
              <a:gdLst>
                <a:gd name="connsiteX0" fmla="*/ 61191 w 61988"/>
                <a:gd name="connsiteY0" fmla="*/ 87849 h 108373"/>
                <a:gd name="connsiteX1" fmla="*/ 54811 w 61988"/>
                <a:gd name="connsiteY1" fmla="*/ 90329 h 108373"/>
                <a:gd name="connsiteX2" fmla="*/ 47221 w 61988"/>
                <a:gd name="connsiteY2" fmla="*/ 91145 h 108373"/>
                <a:gd name="connsiteX3" fmla="*/ 24572 w 61988"/>
                <a:gd name="connsiteY3" fmla="*/ 81560 h 108373"/>
                <a:gd name="connsiteX4" fmla="*/ 16680 w 61988"/>
                <a:gd name="connsiteY4" fmla="*/ 54013 h 108373"/>
                <a:gd name="connsiteX5" fmla="*/ 16680 w 61988"/>
                <a:gd name="connsiteY5" fmla="*/ -1746 h 108373"/>
                <a:gd name="connsiteX6" fmla="*/ -797 w 61988"/>
                <a:gd name="connsiteY6" fmla="*/ -1746 h 108373"/>
                <a:gd name="connsiteX7" fmla="*/ -797 w 61988"/>
                <a:gd name="connsiteY7" fmla="*/ 104087 h 108373"/>
                <a:gd name="connsiteX8" fmla="*/ 16680 w 61988"/>
                <a:gd name="connsiteY8" fmla="*/ 104087 h 108373"/>
                <a:gd name="connsiteX9" fmla="*/ 16680 w 61988"/>
                <a:gd name="connsiteY9" fmla="*/ 87638 h 108373"/>
                <a:gd name="connsiteX10" fmla="*/ 30953 w 61988"/>
                <a:gd name="connsiteY10" fmla="*/ 101940 h 108373"/>
                <a:gd name="connsiteX11" fmla="*/ 52331 w 61988"/>
                <a:gd name="connsiteY11" fmla="*/ 106627 h 108373"/>
                <a:gd name="connsiteX12" fmla="*/ 56292 w 61988"/>
                <a:gd name="connsiteY12" fmla="*/ 106385 h 108373"/>
                <a:gd name="connsiteX13" fmla="*/ 61100 w 61988"/>
                <a:gd name="connsiteY13" fmla="*/ 105690 h 108373"/>
                <a:gd name="connsiteX14" fmla="*/ 61191 w 61988"/>
                <a:gd name="connsiteY14" fmla="*/ 87849 h 1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988" h="108373">
                  <a:moveTo>
                    <a:pt x="61191" y="87849"/>
                  </a:moveTo>
                  <a:cubicBezTo>
                    <a:pt x="59235" y="88978"/>
                    <a:pt x="57109" y="89805"/>
                    <a:pt x="54811" y="90329"/>
                  </a:cubicBezTo>
                  <a:cubicBezTo>
                    <a:pt x="52512" y="90873"/>
                    <a:pt x="49982" y="91145"/>
                    <a:pt x="47221" y="91145"/>
                  </a:cubicBezTo>
                  <a:cubicBezTo>
                    <a:pt x="37383" y="91145"/>
                    <a:pt x="29834" y="87950"/>
                    <a:pt x="24572" y="81560"/>
                  </a:cubicBezTo>
                  <a:cubicBezTo>
                    <a:pt x="19311" y="75169"/>
                    <a:pt x="16680" y="65987"/>
                    <a:pt x="16680" y="54013"/>
                  </a:cubicBezTo>
                  <a:lnTo>
                    <a:pt x="16680" y="-1746"/>
                  </a:lnTo>
                  <a:lnTo>
                    <a:pt x="-797" y="-1746"/>
                  </a:lnTo>
                  <a:lnTo>
                    <a:pt x="-797" y="104087"/>
                  </a:lnTo>
                  <a:lnTo>
                    <a:pt x="16680" y="104087"/>
                  </a:lnTo>
                  <a:lnTo>
                    <a:pt x="16680" y="87638"/>
                  </a:lnTo>
                  <a:cubicBezTo>
                    <a:pt x="20349" y="94068"/>
                    <a:pt x="25107" y="98836"/>
                    <a:pt x="30953" y="101940"/>
                  </a:cubicBezTo>
                  <a:cubicBezTo>
                    <a:pt x="36819" y="105065"/>
                    <a:pt x="43945" y="106627"/>
                    <a:pt x="52331" y="106627"/>
                  </a:cubicBezTo>
                  <a:cubicBezTo>
                    <a:pt x="53520" y="106627"/>
                    <a:pt x="54841" y="106546"/>
                    <a:pt x="56292" y="106385"/>
                  </a:cubicBezTo>
                  <a:cubicBezTo>
                    <a:pt x="57744" y="106244"/>
                    <a:pt x="59346" y="106012"/>
                    <a:pt x="61100" y="105690"/>
                  </a:cubicBezTo>
                  <a:lnTo>
                    <a:pt x="61191" y="87849"/>
                  </a:lnTo>
                  <a:close/>
                </a:path>
              </a:pathLst>
            </a:custGeom>
            <a:solidFill>
              <a:srgbClr val="000000"/>
            </a:solidFill>
            <a:ln w="30" cap="flat">
              <a:noFill/>
              <a:prstDash val="solid"/>
              <a:round/>
            </a:ln>
          </p:spPr>
          <p:txBody>
            <a:bodyPr rtlCol="0" anchor="ctr"/>
            <a:lstStyle/>
            <a:p>
              <a:endParaRPr lang="en-GB"/>
            </a:p>
          </p:txBody>
        </p:sp>
        <p:sp>
          <p:nvSpPr>
            <p:cNvPr id="256" name="Freeform: Shape 255">
              <a:extLst>
                <a:ext uri="{FF2B5EF4-FFF2-40B4-BE49-F238E27FC236}">
                  <a16:creationId xmlns:a16="http://schemas.microsoft.com/office/drawing/2014/main" id="{7A6E1DDE-1347-B200-DDE0-B6CB46716805}"/>
                </a:ext>
              </a:extLst>
            </p:cNvPr>
            <p:cNvSpPr/>
            <p:nvPr/>
          </p:nvSpPr>
          <p:spPr>
            <a:xfrm flipV="1">
              <a:off x="9830609" y="841199"/>
              <a:ext cx="17386" cy="147047"/>
            </a:xfrm>
            <a:custGeom>
              <a:avLst/>
              <a:gdLst>
                <a:gd name="connsiteX0" fmla="*/ -77 w 17386"/>
                <a:gd name="connsiteY0" fmla="*/ 103446 h 147047"/>
                <a:gd name="connsiteX1" fmla="*/ 17310 w 17386"/>
                <a:gd name="connsiteY1" fmla="*/ 103446 h 147047"/>
                <a:gd name="connsiteX2" fmla="*/ 17310 w 17386"/>
                <a:gd name="connsiteY2" fmla="*/ -2387 h 147047"/>
                <a:gd name="connsiteX3" fmla="*/ -77 w 17386"/>
                <a:gd name="connsiteY3" fmla="*/ -2387 h 147047"/>
                <a:gd name="connsiteX4" fmla="*/ -77 w 17386"/>
                <a:gd name="connsiteY4" fmla="*/ 103446 h 147047"/>
                <a:gd name="connsiteX5" fmla="*/ -77 w 17386"/>
                <a:gd name="connsiteY5" fmla="*/ 144660 h 147047"/>
                <a:gd name="connsiteX6" fmla="*/ 17310 w 17386"/>
                <a:gd name="connsiteY6" fmla="*/ 144660 h 147047"/>
                <a:gd name="connsiteX7" fmla="*/ 17310 w 17386"/>
                <a:gd name="connsiteY7" fmla="*/ 122617 h 147047"/>
                <a:gd name="connsiteX8" fmla="*/ -77 w 17386"/>
                <a:gd name="connsiteY8" fmla="*/ 122617 h 147047"/>
                <a:gd name="connsiteX9" fmla="*/ -77 w 17386"/>
                <a:gd name="connsiteY9" fmla="*/ 144660 h 14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86" h="147047">
                  <a:moveTo>
                    <a:pt x="-77" y="103446"/>
                  </a:moveTo>
                  <a:lnTo>
                    <a:pt x="17310" y="103446"/>
                  </a:lnTo>
                  <a:lnTo>
                    <a:pt x="17310" y="-2387"/>
                  </a:lnTo>
                  <a:lnTo>
                    <a:pt x="-77" y="-2387"/>
                  </a:lnTo>
                  <a:lnTo>
                    <a:pt x="-77" y="103446"/>
                  </a:lnTo>
                  <a:close/>
                  <a:moveTo>
                    <a:pt x="-77" y="144660"/>
                  </a:moveTo>
                  <a:lnTo>
                    <a:pt x="17310" y="144660"/>
                  </a:lnTo>
                  <a:lnTo>
                    <a:pt x="17310" y="122617"/>
                  </a:lnTo>
                  <a:lnTo>
                    <a:pt x="-77" y="122617"/>
                  </a:lnTo>
                  <a:lnTo>
                    <a:pt x="-77" y="144660"/>
                  </a:lnTo>
                  <a:close/>
                </a:path>
              </a:pathLst>
            </a:custGeom>
            <a:solidFill>
              <a:srgbClr val="000000"/>
            </a:solidFill>
            <a:ln w="30" cap="flat">
              <a:noFill/>
              <a:prstDash val="solid"/>
              <a:round/>
            </a:ln>
          </p:spPr>
          <p:txBody>
            <a:bodyPr rtlCol="0" anchor="ctr"/>
            <a:lstStyle/>
            <a:p>
              <a:endParaRPr lang="en-GB"/>
            </a:p>
          </p:txBody>
        </p:sp>
        <p:sp>
          <p:nvSpPr>
            <p:cNvPr id="257" name="Freeform: Shape 256">
              <a:extLst>
                <a:ext uri="{FF2B5EF4-FFF2-40B4-BE49-F238E27FC236}">
                  <a16:creationId xmlns:a16="http://schemas.microsoft.com/office/drawing/2014/main" id="{F5FCE991-2A8D-FE7E-3E72-56167DA2C0A1}"/>
                </a:ext>
              </a:extLst>
            </p:cNvPr>
            <p:cNvSpPr/>
            <p:nvPr/>
          </p:nvSpPr>
          <p:spPr>
            <a:xfrm flipV="1">
              <a:off x="9883724" y="841199"/>
              <a:ext cx="94705" cy="149799"/>
            </a:xfrm>
            <a:custGeom>
              <a:avLst/>
              <a:gdLst>
                <a:gd name="connsiteX0" fmla="*/ 75328 w 94705"/>
                <a:gd name="connsiteY0" fmla="*/ 53236 h 149799"/>
                <a:gd name="connsiteX1" fmla="*/ 67436 w 94705"/>
                <a:gd name="connsiteY1" fmla="*/ 83323 h 149799"/>
                <a:gd name="connsiteX2" fmla="*/ 45755 w 94705"/>
                <a:gd name="connsiteY2" fmla="*/ 94239 h 149799"/>
                <a:gd name="connsiteX3" fmla="*/ 24044 w 94705"/>
                <a:gd name="connsiteY3" fmla="*/ 83323 h 149799"/>
                <a:gd name="connsiteX4" fmla="*/ 16152 w 94705"/>
                <a:gd name="connsiteY4" fmla="*/ 53236 h 149799"/>
                <a:gd name="connsiteX5" fmla="*/ 24044 w 94705"/>
                <a:gd name="connsiteY5" fmla="*/ 23149 h 149799"/>
                <a:gd name="connsiteX6" fmla="*/ 45755 w 94705"/>
                <a:gd name="connsiteY6" fmla="*/ 12233 h 149799"/>
                <a:gd name="connsiteX7" fmla="*/ 67436 w 94705"/>
                <a:gd name="connsiteY7" fmla="*/ 23149 h 149799"/>
                <a:gd name="connsiteX8" fmla="*/ 75328 w 94705"/>
                <a:gd name="connsiteY8" fmla="*/ 53236 h 149799"/>
                <a:gd name="connsiteX9" fmla="*/ 16152 w 94705"/>
                <a:gd name="connsiteY9" fmla="*/ 90187 h 149799"/>
                <a:gd name="connsiteX10" fmla="*/ 30001 w 94705"/>
                <a:gd name="connsiteY10" fmla="*/ 104187 h 149799"/>
                <a:gd name="connsiteX11" fmla="*/ 49988 w 94705"/>
                <a:gd name="connsiteY11" fmla="*/ 108783 h 149799"/>
                <a:gd name="connsiteX12" fmla="*/ 81315 w 94705"/>
                <a:gd name="connsiteY12" fmla="*/ 93483 h 149799"/>
                <a:gd name="connsiteX13" fmla="*/ 93380 w 94705"/>
                <a:gd name="connsiteY13" fmla="*/ 53236 h 149799"/>
                <a:gd name="connsiteX14" fmla="*/ 81315 w 94705"/>
                <a:gd name="connsiteY14" fmla="*/ 12959 h 149799"/>
                <a:gd name="connsiteX15" fmla="*/ 49988 w 94705"/>
                <a:gd name="connsiteY15" fmla="*/ -2342 h 149799"/>
                <a:gd name="connsiteX16" fmla="*/ 30001 w 94705"/>
                <a:gd name="connsiteY16" fmla="*/ 2254 h 149799"/>
                <a:gd name="connsiteX17" fmla="*/ 16152 w 94705"/>
                <a:gd name="connsiteY17" fmla="*/ 16285 h 149799"/>
                <a:gd name="connsiteX18" fmla="*/ 16152 w 94705"/>
                <a:gd name="connsiteY18" fmla="*/ 410 h 149799"/>
                <a:gd name="connsiteX19" fmla="*/ -1326 w 94705"/>
                <a:gd name="connsiteY19" fmla="*/ 410 h 149799"/>
                <a:gd name="connsiteX20" fmla="*/ -1326 w 94705"/>
                <a:gd name="connsiteY20" fmla="*/ 147458 h 149799"/>
                <a:gd name="connsiteX21" fmla="*/ 16152 w 94705"/>
                <a:gd name="connsiteY21" fmla="*/ 147458 h 149799"/>
                <a:gd name="connsiteX22" fmla="*/ 16152 w 94705"/>
                <a:gd name="connsiteY22" fmla="*/ 90187 h 14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705" h="149799">
                  <a:moveTo>
                    <a:pt x="75328" y="53236"/>
                  </a:moveTo>
                  <a:cubicBezTo>
                    <a:pt x="75328" y="66017"/>
                    <a:pt x="72697" y="76045"/>
                    <a:pt x="67436" y="83323"/>
                  </a:cubicBezTo>
                  <a:cubicBezTo>
                    <a:pt x="62174" y="90600"/>
                    <a:pt x="54947" y="94239"/>
                    <a:pt x="45755" y="94239"/>
                  </a:cubicBezTo>
                  <a:cubicBezTo>
                    <a:pt x="36542" y="94239"/>
                    <a:pt x="29305" y="90600"/>
                    <a:pt x="24044" y="83323"/>
                  </a:cubicBezTo>
                  <a:cubicBezTo>
                    <a:pt x="18782" y="76045"/>
                    <a:pt x="16152" y="66017"/>
                    <a:pt x="16152" y="53236"/>
                  </a:cubicBezTo>
                  <a:cubicBezTo>
                    <a:pt x="16152" y="40455"/>
                    <a:pt x="18782" y="30426"/>
                    <a:pt x="24044" y="23149"/>
                  </a:cubicBezTo>
                  <a:cubicBezTo>
                    <a:pt x="29305" y="15872"/>
                    <a:pt x="36542" y="12233"/>
                    <a:pt x="45755" y="12233"/>
                  </a:cubicBezTo>
                  <a:cubicBezTo>
                    <a:pt x="54947" y="12233"/>
                    <a:pt x="62174" y="15872"/>
                    <a:pt x="67436" y="23149"/>
                  </a:cubicBezTo>
                  <a:cubicBezTo>
                    <a:pt x="72697" y="30426"/>
                    <a:pt x="75328" y="40455"/>
                    <a:pt x="75328" y="53236"/>
                  </a:cubicBezTo>
                  <a:close/>
                  <a:moveTo>
                    <a:pt x="16152" y="90187"/>
                  </a:moveTo>
                  <a:cubicBezTo>
                    <a:pt x="19820" y="96476"/>
                    <a:pt x="24437" y="101143"/>
                    <a:pt x="30001" y="104187"/>
                  </a:cubicBezTo>
                  <a:cubicBezTo>
                    <a:pt x="35585" y="107251"/>
                    <a:pt x="42247" y="108783"/>
                    <a:pt x="49988" y="108783"/>
                  </a:cubicBezTo>
                  <a:cubicBezTo>
                    <a:pt x="62849" y="108783"/>
                    <a:pt x="73292" y="103683"/>
                    <a:pt x="81315" y="93483"/>
                  </a:cubicBezTo>
                  <a:cubicBezTo>
                    <a:pt x="89358" y="83283"/>
                    <a:pt x="93380" y="69867"/>
                    <a:pt x="93380" y="53236"/>
                  </a:cubicBezTo>
                  <a:cubicBezTo>
                    <a:pt x="93380" y="36605"/>
                    <a:pt x="89358" y="23179"/>
                    <a:pt x="81315" y="12959"/>
                  </a:cubicBezTo>
                  <a:cubicBezTo>
                    <a:pt x="73292" y="2758"/>
                    <a:pt x="62849" y="-2342"/>
                    <a:pt x="49988" y="-2342"/>
                  </a:cubicBezTo>
                  <a:cubicBezTo>
                    <a:pt x="42247" y="-2342"/>
                    <a:pt x="35585" y="-810"/>
                    <a:pt x="30001" y="2254"/>
                  </a:cubicBezTo>
                  <a:cubicBezTo>
                    <a:pt x="24437" y="5319"/>
                    <a:pt x="19820" y="9995"/>
                    <a:pt x="16152" y="16285"/>
                  </a:cubicBezTo>
                  <a:lnTo>
                    <a:pt x="16152" y="410"/>
                  </a:lnTo>
                  <a:lnTo>
                    <a:pt x="-1326" y="410"/>
                  </a:lnTo>
                  <a:lnTo>
                    <a:pt x="-1326" y="147458"/>
                  </a:lnTo>
                  <a:lnTo>
                    <a:pt x="16152" y="147458"/>
                  </a:lnTo>
                  <a:lnTo>
                    <a:pt x="16152" y="90187"/>
                  </a:lnTo>
                  <a:close/>
                </a:path>
              </a:pathLst>
            </a:custGeom>
            <a:solidFill>
              <a:srgbClr val="000000"/>
            </a:solidFill>
            <a:ln w="30" cap="flat">
              <a:noFill/>
              <a:prstDash val="solid"/>
              <a:round/>
            </a:ln>
          </p:spPr>
          <p:txBody>
            <a:bodyPr rtlCol="0" anchor="ctr"/>
            <a:lstStyle/>
            <a:p>
              <a:endParaRPr lang="en-GB"/>
            </a:p>
          </p:txBody>
        </p:sp>
        <p:sp>
          <p:nvSpPr>
            <p:cNvPr id="258" name="Freeform: Shape 257">
              <a:extLst>
                <a:ext uri="{FF2B5EF4-FFF2-40B4-BE49-F238E27FC236}">
                  <a16:creationId xmlns:a16="http://schemas.microsoft.com/office/drawing/2014/main" id="{89E509B8-91FE-89C1-3D30-11829217EF54}"/>
                </a:ext>
              </a:extLst>
            </p:cNvPr>
            <p:cNvSpPr/>
            <p:nvPr/>
          </p:nvSpPr>
          <p:spPr>
            <a:xfrm flipV="1">
              <a:off x="10005434" y="879874"/>
              <a:ext cx="88627" cy="111125"/>
            </a:xfrm>
            <a:custGeom>
              <a:avLst/>
              <a:gdLst>
                <a:gd name="connsiteX0" fmla="*/ -1179 w 88627"/>
                <a:gd name="connsiteY0" fmla="*/ 42810 h 111125"/>
                <a:gd name="connsiteX1" fmla="*/ -1179 w 88627"/>
                <a:gd name="connsiteY1" fmla="*/ 106884 h 111125"/>
                <a:gd name="connsiteX2" fmla="*/ 16208 w 88627"/>
                <a:gd name="connsiteY2" fmla="*/ 106884 h 111125"/>
                <a:gd name="connsiteX3" fmla="*/ 16208 w 88627"/>
                <a:gd name="connsiteY3" fmla="*/ 43475 h 111125"/>
                <a:gd name="connsiteX4" fmla="*/ 22044 w 88627"/>
                <a:gd name="connsiteY4" fmla="*/ 20917 h 111125"/>
                <a:gd name="connsiteX5" fmla="*/ 39643 w 88627"/>
                <a:gd name="connsiteY5" fmla="*/ 13418 h 111125"/>
                <a:gd name="connsiteX6" fmla="*/ 61868 w 88627"/>
                <a:gd name="connsiteY6" fmla="*/ 22399 h 111125"/>
                <a:gd name="connsiteX7" fmla="*/ 70062 w 88627"/>
                <a:gd name="connsiteY7" fmla="*/ 46892 h 111125"/>
                <a:gd name="connsiteX8" fmla="*/ 70062 w 88627"/>
                <a:gd name="connsiteY8" fmla="*/ 106884 h 111125"/>
                <a:gd name="connsiteX9" fmla="*/ 87449 w 88627"/>
                <a:gd name="connsiteY9" fmla="*/ 106884 h 111125"/>
                <a:gd name="connsiteX10" fmla="*/ 87449 w 88627"/>
                <a:gd name="connsiteY10" fmla="*/ 1051 h 111125"/>
                <a:gd name="connsiteX11" fmla="*/ 70062 w 88627"/>
                <a:gd name="connsiteY11" fmla="*/ 1051 h 111125"/>
                <a:gd name="connsiteX12" fmla="*/ 70062 w 88627"/>
                <a:gd name="connsiteY12" fmla="*/ 17319 h 111125"/>
                <a:gd name="connsiteX13" fmla="*/ 55367 w 88627"/>
                <a:gd name="connsiteY13" fmla="*/ 2986 h 111125"/>
                <a:gd name="connsiteX14" fmla="*/ 35954 w 88627"/>
                <a:gd name="connsiteY14" fmla="*/ -1701 h 111125"/>
                <a:gd name="connsiteX15" fmla="*/ 8256 w 88627"/>
                <a:gd name="connsiteY15" fmla="*/ 9639 h 111125"/>
                <a:gd name="connsiteX16" fmla="*/ -1179 w 88627"/>
                <a:gd name="connsiteY16" fmla="*/ 42810 h 111125"/>
                <a:gd name="connsiteX17" fmla="*/ 42576 w 88627"/>
                <a:gd name="connsiteY17" fmla="*/ 109424 h 111125"/>
                <a:gd name="connsiteX18" fmla="*/ 42576 w 88627"/>
                <a:gd name="connsiteY18" fmla="*/ 109424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627" h="111125">
                  <a:moveTo>
                    <a:pt x="-1179" y="42810"/>
                  </a:moveTo>
                  <a:lnTo>
                    <a:pt x="-1179" y="106884"/>
                  </a:lnTo>
                  <a:lnTo>
                    <a:pt x="16208" y="106884"/>
                  </a:lnTo>
                  <a:lnTo>
                    <a:pt x="16208" y="43475"/>
                  </a:lnTo>
                  <a:cubicBezTo>
                    <a:pt x="16208" y="33456"/>
                    <a:pt x="18154" y="25937"/>
                    <a:pt x="22044" y="20917"/>
                  </a:cubicBezTo>
                  <a:cubicBezTo>
                    <a:pt x="25955" y="15918"/>
                    <a:pt x="31821" y="13418"/>
                    <a:pt x="39643" y="13418"/>
                  </a:cubicBezTo>
                  <a:cubicBezTo>
                    <a:pt x="49017" y="13418"/>
                    <a:pt x="56425" y="16412"/>
                    <a:pt x="61868" y="22399"/>
                  </a:cubicBezTo>
                  <a:cubicBezTo>
                    <a:pt x="67331" y="28386"/>
                    <a:pt x="70062" y="36551"/>
                    <a:pt x="70062" y="46892"/>
                  </a:cubicBezTo>
                  <a:lnTo>
                    <a:pt x="70062" y="106884"/>
                  </a:lnTo>
                  <a:lnTo>
                    <a:pt x="87449" y="106884"/>
                  </a:lnTo>
                  <a:lnTo>
                    <a:pt x="87449" y="1051"/>
                  </a:lnTo>
                  <a:lnTo>
                    <a:pt x="70062" y="1051"/>
                  </a:lnTo>
                  <a:lnTo>
                    <a:pt x="70062" y="17319"/>
                  </a:lnTo>
                  <a:cubicBezTo>
                    <a:pt x="65849" y="10888"/>
                    <a:pt x="60951" y="6111"/>
                    <a:pt x="55367" y="2986"/>
                  </a:cubicBezTo>
                  <a:cubicBezTo>
                    <a:pt x="49803" y="-138"/>
                    <a:pt x="43332" y="-1701"/>
                    <a:pt x="35954" y="-1701"/>
                  </a:cubicBezTo>
                  <a:cubicBezTo>
                    <a:pt x="23798" y="-1701"/>
                    <a:pt x="14565" y="2079"/>
                    <a:pt x="8256" y="9639"/>
                  </a:cubicBezTo>
                  <a:cubicBezTo>
                    <a:pt x="1966" y="17198"/>
                    <a:pt x="-1179" y="28255"/>
                    <a:pt x="-1179" y="42810"/>
                  </a:cubicBezTo>
                  <a:close/>
                  <a:moveTo>
                    <a:pt x="42576" y="109424"/>
                  </a:moveTo>
                  <a:lnTo>
                    <a:pt x="42576" y="109424"/>
                  </a:lnTo>
                  <a:close/>
                </a:path>
              </a:pathLst>
            </a:custGeom>
            <a:solidFill>
              <a:srgbClr val="000000"/>
            </a:solidFill>
            <a:ln w="30" cap="flat">
              <a:noFill/>
              <a:prstDash val="solid"/>
              <a:round/>
            </a:ln>
          </p:spPr>
          <p:txBody>
            <a:bodyPr rtlCol="0" anchor="ctr"/>
            <a:lstStyle/>
            <a:p>
              <a:endParaRPr lang="en-GB"/>
            </a:p>
          </p:txBody>
        </p:sp>
        <p:sp>
          <p:nvSpPr>
            <p:cNvPr id="259" name="Freeform: Shape 258">
              <a:extLst>
                <a:ext uri="{FF2B5EF4-FFF2-40B4-BE49-F238E27FC236}">
                  <a16:creationId xmlns:a16="http://schemas.microsoft.com/office/drawing/2014/main" id="{6C3A4FE1-DC32-DF01-F8F9-021F660D84AC}"/>
                </a:ext>
              </a:extLst>
            </p:cNvPr>
            <p:cNvSpPr/>
            <p:nvPr/>
          </p:nvSpPr>
          <p:spPr>
            <a:xfrm flipV="1">
              <a:off x="10116841" y="852357"/>
              <a:ext cx="66040" cy="135889"/>
            </a:xfrm>
            <a:custGeom>
              <a:avLst/>
              <a:gdLst>
                <a:gd name="connsiteX0" fmla="*/ 29813 w 66040"/>
                <a:gd name="connsiteY0" fmla="*/ 133688 h 135889"/>
                <a:gd name="connsiteX1" fmla="*/ 29813 w 66040"/>
                <a:gd name="connsiteY1" fmla="*/ 103631 h 135889"/>
                <a:gd name="connsiteX2" fmla="*/ 65615 w 66040"/>
                <a:gd name="connsiteY2" fmla="*/ 103631 h 135889"/>
                <a:gd name="connsiteX3" fmla="*/ 65615 w 66040"/>
                <a:gd name="connsiteY3" fmla="*/ 90114 h 135889"/>
                <a:gd name="connsiteX4" fmla="*/ 29813 w 66040"/>
                <a:gd name="connsiteY4" fmla="*/ 90114 h 135889"/>
                <a:gd name="connsiteX5" fmla="*/ 29813 w 66040"/>
                <a:gd name="connsiteY5" fmla="*/ 32662 h 135889"/>
                <a:gd name="connsiteX6" fmla="*/ 33351 w 66040"/>
                <a:gd name="connsiteY6" fmla="*/ 16031 h 135889"/>
                <a:gd name="connsiteX7" fmla="*/ 47775 w 66040"/>
                <a:gd name="connsiteY7" fmla="*/ 12342 h 135889"/>
                <a:gd name="connsiteX8" fmla="*/ 65615 w 66040"/>
                <a:gd name="connsiteY8" fmla="*/ 12342 h 135889"/>
                <a:gd name="connsiteX9" fmla="*/ 65615 w 66040"/>
                <a:gd name="connsiteY9" fmla="*/ -2202 h 135889"/>
                <a:gd name="connsiteX10" fmla="*/ 47775 w 66040"/>
                <a:gd name="connsiteY10" fmla="*/ -2202 h 135889"/>
                <a:gd name="connsiteX11" fmla="*/ 19986 w 66040"/>
                <a:gd name="connsiteY11" fmla="*/ 5297 h 135889"/>
                <a:gd name="connsiteX12" fmla="*/ 12336 w 66040"/>
                <a:gd name="connsiteY12" fmla="*/ 32662 h 135889"/>
                <a:gd name="connsiteX13" fmla="*/ 12336 w 66040"/>
                <a:gd name="connsiteY13" fmla="*/ 90114 h 135889"/>
                <a:gd name="connsiteX14" fmla="*/ -425 w 66040"/>
                <a:gd name="connsiteY14" fmla="*/ 90114 h 135889"/>
                <a:gd name="connsiteX15" fmla="*/ -425 w 66040"/>
                <a:gd name="connsiteY15" fmla="*/ 103631 h 135889"/>
                <a:gd name="connsiteX16" fmla="*/ 12336 w 66040"/>
                <a:gd name="connsiteY16" fmla="*/ 103631 h 135889"/>
                <a:gd name="connsiteX17" fmla="*/ 12336 w 66040"/>
                <a:gd name="connsiteY17" fmla="*/ 133688 h 135889"/>
                <a:gd name="connsiteX18" fmla="*/ 29813 w 66040"/>
                <a:gd name="connsiteY18" fmla="*/ 133688 h 13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40" h="135889">
                  <a:moveTo>
                    <a:pt x="29813" y="133688"/>
                  </a:moveTo>
                  <a:lnTo>
                    <a:pt x="29813" y="103631"/>
                  </a:lnTo>
                  <a:lnTo>
                    <a:pt x="65615" y="103631"/>
                  </a:lnTo>
                  <a:lnTo>
                    <a:pt x="65615" y="90114"/>
                  </a:lnTo>
                  <a:lnTo>
                    <a:pt x="29813" y="90114"/>
                  </a:lnTo>
                  <a:lnTo>
                    <a:pt x="29813" y="32662"/>
                  </a:lnTo>
                  <a:cubicBezTo>
                    <a:pt x="29813" y="24034"/>
                    <a:pt x="30993" y="18491"/>
                    <a:pt x="33351" y="16031"/>
                  </a:cubicBezTo>
                  <a:cubicBezTo>
                    <a:pt x="35710" y="13572"/>
                    <a:pt x="40518" y="12342"/>
                    <a:pt x="47775" y="12342"/>
                  </a:cubicBezTo>
                  <a:lnTo>
                    <a:pt x="65615" y="12342"/>
                  </a:lnTo>
                  <a:lnTo>
                    <a:pt x="65615" y="-2202"/>
                  </a:lnTo>
                  <a:lnTo>
                    <a:pt x="47775" y="-2202"/>
                  </a:lnTo>
                  <a:cubicBezTo>
                    <a:pt x="34349" y="-2202"/>
                    <a:pt x="25086" y="297"/>
                    <a:pt x="19986" y="5297"/>
                  </a:cubicBezTo>
                  <a:cubicBezTo>
                    <a:pt x="14886" y="10316"/>
                    <a:pt x="12336" y="19438"/>
                    <a:pt x="12336" y="32662"/>
                  </a:cubicBezTo>
                  <a:lnTo>
                    <a:pt x="12336" y="90114"/>
                  </a:lnTo>
                  <a:lnTo>
                    <a:pt x="-425" y="90114"/>
                  </a:lnTo>
                  <a:lnTo>
                    <a:pt x="-425" y="103631"/>
                  </a:lnTo>
                  <a:lnTo>
                    <a:pt x="12336" y="103631"/>
                  </a:lnTo>
                  <a:lnTo>
                    <a:pt x="12336" y="133688"/>
                  </a:lnTo>
                  <a:lnTo>
                    <a:pt x="29813" y="133688"/>
                  </a:lnTo>
                  <a:close/>
                </a:path>
              </a:pathLst>
            </a:custGeom>
            <a:solidFill>
              <a:srgbClr val="000000"/>
            </a:solidFill>
            <a:ln w="30" cap="flat">
              <a:noFill/>
              <a:prstDash val="solid"/>
              <a:round/>
            </a:ln>
          </p:spPr>
          <p:txBody>
            <a:bodyPr rtlCol="0" anchor="ctr"/>
            <a:lstStyle/>
            <a:p>
              <a:endParaRPr lang="en-GB"/>
            </a:p>
          </p:txBody>
        </p:sp>
        <p:sp>
          <p:nvSpPr>
            <p:cNvPr id="260" name="Freeform: Shape 259">
              <a:extLst>
                <a:ext uri="{FF2B5EF4-FFF2-40B4-BE49-F238E27FC236}">
                  <a16:creationId xmlns:a16="http://schemas.microsoft.com/office/drawing/2014/main" id="{34D88113-B878-3150-2D0A-51F6BC93A0D0}"/>
                </a:ext>
              </a:extLst>
            </p:cNvPr>
            <p:cNvSpPr/>
            <p:nvPr/>
          </p:nvSpPr>
          <p:spPr>
            <a:xfrm flipV="1">
              <a:off x="10205755" y="841199"/>
              <a:ext cx="17386" cy="147047"/>
            </a:xfrm>
            <a:custGeom>
              <a:avLst/>
              <a:gdLst>
                <a:gd name="connsiteX0" fmla="*/ -46 w 17386"/>
                <a:gd name="connsiteY0" fmla="*/ 103446 h 147047"/>
                <a:gd name="connsiteX1" fmla="*/ 17341 w 17386"/>
                <a:gd name="connsiteY1" fmla="*/ 103446 h 147047"/>
                <a:gd name="connsiteX2" fmla="*/ 17341 w 17386"/>
                <a:gd name="connsiteY2" fmla="*/ -2387 h 147047"/>
                <a:gd name="connsiteX3" fmla="*/ -46 w 17386"/>
                <a:gd name="connsiteY3" fmla="*/ -2387 h 147047"/>
                <a:gd name="connsiteX4" fmla="*/ -46 w 17386"/>
                <a:gd name="connsiteY4" fmla="*/ 103446 h 147047"/>
                <a:gd name="connsiteX5" fmla="*/ -46 w 17386"/>
                <a:gd name="connsiteY5" fmla="*/ 144660 h 147047"/>
                <a:gd name="connsiteX6" fmla="*/ 17341 w 17386"/>
                <a:gd name="connsiteY6" fmla="*/ 144660 h 147047"/>
                <a:gd name="connsiteX7" fmla="*/ 17341 w 17386"/>
                <a:gd name="connsiteY7" fmla="*/ 122617 h 147047"/>
                <a:gd name="connsiteX8" fmla="*/ -46 w 17386"/>
                <a:gd name="connsiteY8" fmla="*/ 122617 h 147047"/>
                <a:gd name="connsiteX9" fmla="*/ -46 w 17386"/>
                <a:gd name="connsiteY9" fmla="*/ 144660 h 14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86" h="147047">
                  <a:moveTo>
                    <a:pt x="-46" y="103446"/>
                  </a:moveTo>
                  <a:lnTo>
                    <a:pt x="17341" y="103446"/>
                  </a:lnTo>
                  <a:lnTo>
                    <a:pt x="17341" y="-2387"/>
                  </a:lnTo>
                  <a:lnTo>
                    <a:pt x="-46" y="-2387"/>
                  </a:lnTo>
                  <a:lnTo>
                    <a:pt x="-46" y="103446"/>
                  </a:lnTo>
                  <a:close/>
                  <a:moveTo>
                    <a:pt x="-46" y="144660"/>
                  </a:moveTo>
                  <a:lnTo>
                    <a:pt x="17341" y="144660"/>
                  </a:lnTo>
                  <a:lnTo>
                    <a:pt x="17341" y="122617"/>
                  </a:lnTo>
                  <a:lnTo>
                    <a:pt x="-46" y="122617"/>
                  </a:lnTo>
                  <a:lnTo>
                    <a:pt x="-46" y="144660"/>
                  </a:lnTo>
                  <a:close/>
                </a:path>
              </a:pathLst>
            </a:custGeom>
            <a:solidFill>
              <a:srgbClr val="000000"/>
            </a:solidFill>
            <a:ln w="30" cap="flat">
              <a:noFill/>
              <a:prstDash val="solid"/>
              <a:round/>
            </a:ln>
          </p:spPr>
          <p:txBody>
            <a:bodyPr rtlCol="0" anchor="ctr"/>
            <a:lstStyle/>
            <a:p>
              <a:endParaRPr lang="en-GB"/>
            </a:p>
          </p:txBody>
        </p:sp>
        <p:sp>
          <p:nvSpPr>
            <p:cNvPr id="261" name="Freeform: Shape 260">
              <a:extLst>
                <a:ext uri="{FF2B5EF4-FFF2-40B4-BE49-F238E27FC236}">
                  <a16:creationId xmlns:a16="http://schemas.microsoft.com/office/drawing/2014/main" id="{C3F0C419-7B6B-B26F-5239-BD9362AC7848}"/>
                </a:ext>
              </a:extLst>
            </p:cNvPr>
            <p:cNvSpPr/>
            <p:nvPr/>
          </p:nvSpPr>
          <p:spPr>
            <a:xfrm flipV="1">
              <a:off x="10251956" y="879874"/>
              <a:ext cx="97154" cy="111125"/>
            </a:xfrm>
            <a:custGeom>
              <a:avLst/>
              <a:gdLst>
                <a:gd name="connsiteX0" fmla="*/ 47455 w 97154"/>
                <a:gd name="connsiteY0" fmla="*/ 94698 h 111125"/>
                <a:gd name="connsiteX1" fmla="*/ 25350 w 97154"/>
                <a:gd name="connsiteY1" fmla="*/ 83782 h 111125"/>
                <a:gd name="connsiteX2" fmla="*/ 17216 w 97154"/>
                <a:gd name="connsiteY2" fmla="*/ 53877 h 111125"/>
                <a:gd name="connsiteX3" fmla="*/ 25290 w 97154"/>
                <a:gd name="connsiteY3" fmla="*/ 23971 h 111125"/>
                <a:gd name="connsiteX4" fmla="*/ 47455 w 97154"/>
                <a:gd name="connsiteY4" fmla="*/ 13056 h 111125"/>
                <a:gd name="connsiteX5" fmla="*/ 69468 w 97154"/>
                <a:gd name="connsiteY5" fmla="*/ 24002 h 111125"/>
                <a:gd name="connsiteX6" fmla="*/ 77602 w 97154"/>
                <a:gd name="connsiteY6" fmla="*/ 53877 h 111125"/>
                <a:gd name="connsiteX7" fmla="*/ 69468 w 97154"/>
                <a:gd name="connsiteY7" fmla="*/ 83692 h 111125"/>
                <a:gd name="connsiteX8" fmla="*/ 47455 w 97154"/>
                <a:gd name="connsiteY8" fmla="*/ 94698 h 111125"/>
                <a:gd name="connsiteX9" fmla="*/ 47455 w 97154"/>
                <a:gd name="connsiteY9" fmla="*/ 109424 h 111125"/>
                <a:gd name="connsiteX10" fmla="*/ 83075 w 97154"/>
                <a:gd name="connsiteY10" fmla="*/ 94668 h 111125"/>
                <a:gd name="connsiteX11" fmla="*/ 96047 w 97154"/>
                <a:gd name="connsiteY11" fmla="*/ 53877 h 111125"/>
                <a:gd name="connsiteX12" fmla="*/ 83075 w 97154"/>
                <a:gd name="connsiteY12" fmla="*/ 13086 h 111125"/>
                <a:gd name="connsiteX13" fmla="*/ 47455 w 97154"/>
                <a:gd name="connsiteY13" fmla="*/ -1701 h 111125"/>
                <a:gd name="connsiteX14" fmla="*/ 11774 w 97154"/>
                <a:gd name="connsiteY14" fmla="*/ 13086 h 111125"/>
                <a:gd name="connsiteX15" fmla="*/ -1108 w 97154"/>
                <a:gd name="connsiteY15" fmla="*/ 53877 h 111125"/>
                <a:gd name="connsiteX16" fmla="*/ 11774 w 97154"/>
                <a:gd name="connsiteY16" fmla="*/ 94668 h 111125"/>
                <a:gd name="connsiteX17" fmla="*/ 47455 w 97154"/>
                <a:gd name="connsiteY17" fmla="*/ 109424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154" h="111125">
                  <a:moveTo>
                    <a:pt x="47455" y="94698"/>
                  </a:moveTo>
                  <a:cubicBezTo>
                    <a:pt x="38141" y="94698"/>
                    <a:pt x="30773" y="91060"/>
                    <a:pt x="25350" y="83782"/>
                  </a:cubicBezTo>
                  <a:cubicBezTo>
                    <a:pt x="19928" y="76505"/>
                    <a:pt x="17216" y="66537"/>
                    <a:pt x="17216" y="53877"/>
                  </a:cubicBezTo>
                  <a:cubicBezTo>
                    <a:pt x="17216" y="41217"/>
                    <a:pt x="19908" y="31249"/>
                    <a:pt x="25290" y="23971"/>
                  </a:cubicBezTo>
                  <a:cubicBezTo>
                    <a:pt x="30693" y="16694"/>
                    <a:pt x="38081" y="13056"/>
                    <a:pt x="47455" y="13056"/>
                  </a:cubicBezTo>
                  <a:cubicBezTo>
                    <a:pt x="56728" y="13056"/>
                    <a:pt x="64065" y="16704"/>
                    <a:pt x="69468" y="24002"/>
                  </a:cubicBezTo>
                  <a:cubicBezTo>
                    <a:pt x="74890" y="31319"/>
                    <a:pt x="77602" y="41278"/>
                    <a:pt x="77602" y="53877"/>
                  </a:cubicBezTo>
                  <a:cubicBezTo>
                    <a:pt x="77602" y="66416"/>
                    <a:pt x="74890" y="76354"/>
                    <a:pt x="69468" y="83692"/>
                  </a:cubicBezTo>
                  <a:cubicBezTo>
                    <a:pt x="64065" y="91030"/>
                    <a:pt x="56728" y="94698"/>
                    <a:pt x="47455" y="94698"/>
                  </a:cubicBezTo>
                  <a:close/>
                  <a:moveTo>
                    <a:pt x="47455" y="109424"/>
                  </a:moveTo>
                  <a:cubicBezTo>
                    <a:pt x="62574" y="109424"/>
                    <a:pt x="74447" y="104506"/>
                    <a:pt x="83075" y="94668"/>
                  </a:cubicBezTo>
                  <a:cubicBezTo>
                    <a:pt x="91723" y="84851"/>
                    <a:pt x="96047" y="71254"/>
                    <a:pt x="96047" y="53877"/>
                  </a:cubicBezTo>
                  <a:cubicBezTo>
                    <a:pt x="96047" y="36561"/>
                    <a:pt x="91723" y="22964"/>
                    <a:pt x="83075" y="13086"/>
                  </a:cubicBezTo>
                  <a:cubicBezTo>
                    <a:pt x="74447" y="3228"/>
                    <a:pt x="62574" y="-1701"/>
                    <a:pt x="47455" y="-1701"/>
                  </a:cubicBezTo>
                  <a:cubicBezTo>
                    <a:pt x="32275" y="-1701"/>
                    <a:pt x="20381" y="3228"/>
                    <a:pt x="11774" y="13086"/>
                  </a:cubicBezTo>
                  <a:cubicBezTo>
                    <a:pt x="3186" y="22964"/>
                    <a:pt x="-1108" y="36561"/>
                    <a:pt x="-1108" y="53877"/>
                  </a:cubicBezTo>
                  <a:cubicBezTo>
                    <a:pt x="-1108" y="71254"/>
                    <a:pt x="3186" y="84851"/>
                    <a:pt x="11774" y="94668"/>
                  </a:cubicBezTo>
                  <a:cubicBezTo>
                    <a:pt x="20381" y="104506"/>
                    <a:pt x="32275" y="109424"/>
                    <a:pt x="47455" y="109424"/>
                  </a:cubicBezTo>
                  <a:close/>
                </a:path>
              </a:pathLst>
            </a:custGeom>
            <a:solidFill>
              <a:srgbClr val="000000"/>
            </a:solidFill>
            <a:ln w="30" cap="flat">
              <a:noFill/>
              <a:prstDash val="solid"/>
              <a:round/>
            </a:ln>
          </p:spPr>
          <p:txBody>
            <a:bodyPr rtlCol="0" anchor="ctr"/>
            <a:lstStyle/>
            <a:p>
              <a:endParaRPr lang="en-GB"/>
            </a:p>
          </p:txBody>
        </p:sp>
        <p:sp>
          <p:nvSpPr>
            <p:cNvPr id="262" name="Freeform: Shape 261">
              <a:extLst>
                <a:ext uri="{FF2B5EF4-FFF2-40B4-BE49-F238E27FC236}">
                  <a16:creationId xmlns:a16="http://schemas.microsoft.com/office/drawing/2014/main" id="{1FE34BB4-5FB6-2E92-45CB-88DCC1545F1C}"/>
                </a:ext>
              </a:extLst>
            </p:cNvPr>
            <p:cNvSpPr/>
            <p:nvPr/>
          </p:nvSpPr>
          <p:spPr>
            <a:xfrm flipV="1">
              <a:off x="10377267" y="879874"/>
              <a:ext cx="88658" cy="108373"/>
            </a:xfrm>
            <a:custGeom>
              <a:avLst/>
              <a:gdLst>
                <a:gd name="connsiteX0" fmla="*/ 87473 w 88658"/>
                <a:gd name="connsiteY0" fmla="*/ 62147 h 108373"/>
                <a:gd name="connsiteX1" fmla="*/ 87473 w 88658"/>
                <a:gd name="connsiteY1" fmla="*/ -1746 h 108373"/>
                <a:gd name="connsiteX2" fmla="*/ 70086 w 88658"/>
                <a:gd name="connsiteY2" fmla="*/ -1746 h 108373"/>
                <a:gd name="connsiteX3" fmla="*/ 70086 w 88658"/>
                <a:gd name="connsiteY3" fmla="*/ 61572 h 108373"/>
                <a:gd name="connsiteX4" fmla="*/ 64220 w 88658"/>
                <a:gd name="connsiteY4" fmla="*/ 84039 h 108373"/>
                <a:gd name="connsiteX5" fmla="*/ 46651 w 88658"/>
                <a:gd name="connsiteY5" fmla="*/ 91508 h 108373"/>
                <a:gd name="connsiteX6" fmla="*/ 24426 w 88658"/>
                <a:gd name="connsiteY6" fmla="*/ 82527 h 108373"/>
                <a:gd name="connsiteX7" fmla="*/ 16292 w 88658"/>
                <a:gd name="connsiteY7" fmla="*/ 58065 h 108373"/>
                <a:gd name="connsiteX8" fmla="*/ 16292 w 88658"/>
                <a:gd name="connsiteY8" fmla="*/ -1746 h 108373"/>
                <a:gd name="connsiteX9" fmla="*/ -1185 w 88658"/>
                <a:gd name="connsiteY9" fmla="*/ -1746 h 108373"/>
                <a:gd name="connsiteX10" fmla="*/ -1185 w 88658"/>
                <a:gd name="connsiteY10" fmla="*/ 104087 h 108373"/>
                <a:gd name="connsiteX11" fmla="*/ 16292 w 88658"/>
                <a:gd name="connsiteY11" fmla="*/ 104087 h 108373"/>
                <a:gd name="connsiteX12" fmla="*/ 16292 w 88658"/>
                <a:gd name="connsiteY12" fmla="*/ 87638 h 108373"/>
                <a:gd name="connsiteX13" fmla="*/ 30988 w 88658"/>
                <a:gd name="connsiteY13" fmla="*/ 101910 h 108373"/>
                <a:gd name="connsiteX14" fmla="*/ 50522 w 88658"/>
                <a:gd name="connsiteY14" fmla="*/ 106627 h 108373"/>
                <a:gd name="connsiteX15" fmla="*/ 78099 w 88658"/>
                <a:gd name="connsiteY15" fmla="*/ 95348 h 108373"/>
                <a:gd name="connsiteX16" fmla="*/ 87473 w 88658"/>
                <a:gd name="connsiteY16" fmla="*/ 62147 h 1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658" h="108373">
                  <a:moveTo>
                    <a:pt x="87473" y="62147"/>
                  </a:moveTo>
                  <a:lnTo>
                    <a:pt x="87473" y="-1746"/>
                  </a:lnTo>
                  <a:lnTo>
                    <a:pt x="70086" y="-1746"/>
                  </a:lnTo>
                  <a:lnTo>
                    <a:pt x="70086" y="61572"/>
                  </a:lnTo>
                  <a:cubicBezTo>
                    <a:pt x="70086" y="71591"/>
                    <a:pt x="68130" y="79080"/>
                    <a:pt x="64220" y="84039"/>
                  </a:cubicBezTo>
                  <a:cubicBezTo>
                    <a:pt x="60309" y="89019"/>
                    <a:pt x="54453" y="91508"/>
                    <a:pt x="46651" y="91508"/>
                  </a:cubicBezTo>
                  <a:cubicBezTo>
                    <a:pt x="37257" y="91508"/>
                    <a:pt x="29849" y="88514"/>
                    <a:pt x="24426" y="82527"/>
                  </a:cubicBezTo>
                  <a:cubicBezTo>
                    <a:pt x="19004" y="76560"/>
                    <a:pt x="16292" y="68406"/>
                    <a:pt x="16292" y="58065"/>
                  </a:cubicBezTo>
                  <a:lnTo>
                    <a:pt x="16292" y="-1746"/>
                  </a:lnTo>
                  <a:lnTo>
                    <a:pt x="-1185" y="-1746"/>
                  </a:lnTo>
                  <a:lnTo>
                    <a:pt x="-1185" y="104087"/>
                  </a:lnTo>
                  <a:lnTo>
                    <a:pt x="16292" y="104087"/>
                  </a:lnTo>
                  <a:lnTo>
                    <a:pt x="16292" y="87638"/>
                  </a:lnTo>
                  <a:cubicBezTo>
                    <a:pt x="20465" y="94008"/>
                    <a:pt x="25364" y="98765"/>
                    <a:pt x="30988" y="101910"/>
                  </a:cubicBezTo>
                  <a:cubicBezTo>
                    <a:pt x="36633" y="105055"/>
                    <a:pt x="43144" y="106627"/>
                    <a:pt x="50522" y="106627"/>
                  </a:cubicBezTo>
                  <a:cubicBezTo>
                    <a:pt x="62677" y="106627"/>
                    <a:pt x="71870" y="102868"/>
                    <a:pt x="78099" y="95348"/>
                  </a:cubicBezTo>
                  <a:cubicBezTo>
                    <a:pt x="84348" y="87829"/>
                    <a:pt x="87473" y="76762"/>
                    <a:pt x="87473" y="62147"/>
                  </a:cubicBezTo>
                  <a:close/>
                </a:path>
              </a:pathLst>
            </a:custGeom>
            <a:solidFill>
              <a:srgbClr val="000000"/>
            </a:solidFill>
            <a:ln w="30" cap="flat">
              <a:noFill/>
              <a:prstDash val="solid"/>
              <a:round/>
            </a:ln>
          </p:spPr>
          <p:txBody>
            <a:bodyPr rtlCol="0" anchor="ctr"/>
            <a:lstStyle/>
            <a:p>
              <a:endParaRPr lang="en-GB"/>
            </a:p>
          </p:txBody>
        </p:sp>
      </p:grpSp>
      <p:sp>
        <p:nvSpPr>
          <p:cNvPr id="266" name="TextBox 265">
            <a:extLst>
              <a:ext uri="{FF2B5EF4-FFF2-40B4-BE49-F238E27FC236}">
                <a16:creationId xmlns:a16="http://schemas.microsoft.com/office/drawing/2014/main" id="{ABD347F0-B37F-8FBD-8AD0-0EA00E7A4155}"/>
              </a:ext>
            </a:extLst>
          </p:cNvPr>
          <p:cNvSpPr txBox="1"/>
          <p:nvPr/>
        </p:nvSpPr>
        <p:spPr>
          <a:xfrm>
            <a:off x="10419580" y="2424437"/>
            <a:ext cx="1104327" cy="553998"/>
          </a:xfrm>
          <a:prstGeom prst="rect">
            <a:avLst/>
          </a:prstGeom>
          <a:noFill/>
        </p:spPr>
        <p:txBody>
          <a:bodyPr wrap="square" rtlCol="0">
            <a:spAutoFit/>
          </a:bodyPr>
          <a:lstStyle/>
          <a:p>
            <a:r>
              <a:rPr lang="en-US" sz="1500" dirty="0"/>
              <a:t>Technical losses</a:t>
            </a:r>
            <a:endParaRPr lang="en-GB" sz="1500" dirty="0"/>
          </a:p>
        </p:txBody>
      </p:sp>
      <p:sp>
        <p:nvSpPr>
          <p:cNvPr id="267" name="TextBox 266">
            <a:extLst>
              <a:ext uri="{FF2B5EF4-FFF2-40B4-BE49-F238E27FC236}">
                <a16:creationId xmlns:a16="http://schemas.microsoft.com/office/drawing/2014/main" id="{70C2AF7F-A20B-F252-9F4B-60ADBBB7BF76}"/>
              </a:ext>
            </a:extLst>
          </p:cNvPr>
          <p:cNvSpPr txBox="1"/>
          <p:nvPr/>
        </p:nvSpPr>
        <p:spPr>
          <a:xfrm>
            <a:off x="7519995" y="1727256"/>
            <a:ext cx="2962151" cy="332395"/>
          </a:xfrm>
          <a:prstGeom prst="rect">
            <a:avLst/>
          </a:prstGeom>
          <a:noFill/>
        </p:spPr>
        <p:txBody>
          <a:bodyPr wrap="square" rtlCol="0">
            <a:spAutoFit/>
          </a:bodyPr>
          <a:lstStyle/>
          <a:p>
            <a:pPr algn="ctr"/>
            <a:r>
              <a:rPr lang="en-US" sz="1500" dirty="0"/>
              <a:t>Heat losses</a:t>
            </a:r>
            <a:endParaRPr lang="en-GB" sz="1500" dirty="0"/>
          </a:p>
        </p:txBody>
      </p:sp>
    </p:spTree>
    <p:extLst>
      <p:ext uri="{BB962C8B-B14F-4D97-AF65-F5344CB8AC3E}">
        <p14:creationId xmlns:p14="http://schemas.microsoft.com/office/powerpoint/2010/main" val="84342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2" grpId="0" animBg="1"/>
      <p:bldP spid="143" grpId="0" animBg="1"/>
      <p:bldP spid="144" grpId="0" animBg="1"/>
      <p:bldP spid="145" grpId="0" animBg="1"/>
      <p:bldP spid="146" grpId="0" animBg="1"/>
      <p:bldP spid="147" grpId="0" animBg="1"/>
      <p:bldP spid="266" grpId="0"/>
      <p:bldP spid="2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37AE-300D-FD10-6E22-E1F48C25077E}"/>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A235CD5-19B0-114D-5C92-57256AFA81BE}"/>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Insulation and improving air tightness of windows</a:t>
            </a:r>
          </a:p>
        </p:txBody>
      </p:sp>
      <p:pic>
        <p:nvPicPr>
          <p:cNvPr id="4" name="Picture 3" descr="A radiator in a room with trees outside&#10;&#10;AI-generated content may be incorrect.">
            <a:extLst>
              <a:ext uri="{FF2B5EF4-FFF2-40B4-BE49-F238E27FC236}">
                <a16:creationId xmlns:a16="http://schemas.microsoft.com/office/drawing/2014/main" id="{E15D2A7D-29A7-6975-12E9-323CA1150858}"/>
              </a:ext>
            </a:extLst>
          </p:cNvPr>
          <p:cNvPicPr>
            <a:picLocks noChangeAspect="1"/>
          </p:cNvPicPr>
          <p:nvPr/>
        </p:nvPicPr>
        <p:blipFill>
          <a:blip r:embed="rId3"/>
          <a:srcRect l="324" r="4431" b="32260"/>
          <a:stretch/>
        </p:blipFill>
        <p:spPr>
          <a:xfrm>
            <a:off x="2604224" y="1439917"/>
            <a:ext cx="5572417" cy="5284267"/>
          </a:xfrm>
          <a:prstGeom prst="rect">
            <a:avLst/>
          </a:prstGeom>
        </p:spPr>
      </p:pic>
      <p:sp>
        <p:nvSpPr>
          <p:cNvPr id="7" name="TextBox 6">
            <a:extLst>
              <a:ext uri="{FF2B5EF4-FFF2-40B4-BE49-F238E27FC236}">
                <a16:creationId xmlns:a16="http://schemas.microsoft.com/office/drawing/2014/main" id="{780E1F79-CA4E-734A-ED6F-28826AA4271B}"/>
              </a:ext>
            </a:extLst>
          </p:cNvPr>
          <p:cNvSpPr txBox="1"/>
          <p:nvPr/>
        </p:nvSpPr>
        <p:spPr>
          <a:xfrm>
            <a:off x="8742786" y="2551837"/>
            <a:ext cx="3428869" cy="1754326"/>
          </a:xfrm>
          <a:prstGeom prst="rect">
            <a:avLst/>
          </a:prstGeom>
          <a:noFill/>
        </p:spPr>
        <p:txBody>
          <a:bodyPr wrap="square" rtlCol="0">
            <a:spAutoFit/>
          </a:bodyPr>
          <a:lstStyle/>
          <a:p>
            <a:pPr algn="ctr"/>
            <a:r>
              <a:rPr lang="en-US" sz="2200" dirty="0" err="1"/>
              <a:t>Aluminium</a:t>
            </a:r>
            <a:r>
              <a:rPr lang="en-US" sz="2200" dirty="0"/>
              <a:t> frames with high thermal conductivity</a:t>
            </a:r>
          </a:p>
          <a:p>
            <a:pPr algn="ctr">
              <a:spcBef>
                <a:spcPts val="1200"/>
              </a:spcBef>
              <a:spcAft>
                <a:spcPts val="1200"/>
              </a:spcAft>
            </a:pPr>
            <a:r>
              <a:rPr lang="en-US" sz="2200" dirty="0"/>
              <a:t>&amp;</a:t>
            </a:r>
          </a:p>
          <a:p>
            <a:pPr algn="ctr"/>
            <a:r>
              <a:rPr lang="en-US" sz="2200" dirty="0"/>
              <a:t>Air gaps</a:t>
            </a:r>
          </a:p>
        </p:txBody>
      </p:sp>
      <p:sp>
        <p:nvSpPr>
          <p:cNvPr id="19" name="Freeform: Shape 18">
            <a:extLst>
              <a:ext uri="{FF2B5EF4-FFF2-40B4-BE49-F238E27FC236}">
                <a16:creationId xmlns:a16="http://schemas.microsoft.com/office/drawing/2014/main" id="{C2EB1FF6-BE2C-D0C7-1052-BFB6D9EE4F7D}"/>
              </a:ext>
            </a:extLst>
          </p:cNvPr>
          <p:cNvSpPr/>
          <p:nvPr/>
        </p:nvSpPr>
        <p:spPr>
          <a:xfrm rot="14235651" flipH="1" flipV="1">
            <a:off x="8159249" y="4048912"/>
            <a:ext cx="674784" cy="1991801"/>
          </a:xfrm>
          <a:custGeom>
            <a:avLst/>
            <a:gdLst>
              <a:gd name="connsiteX0" fmla="*/ 566534 w 864331"/>
              <a:gd name="connsiteY0" fmla="*/ 149264 h 2678115"/>
              <a:gd name="connsiteX1" fmla="*/ 759658 w 864331"/>
              <a:gd name="connsiteY1" fmla="*/ 614998 h 2678115"/>
              <a:gd name="connsiteX2" fmla="*/ 527333 w 864331"/>
              <a:gd name="connsiteY2" fmla="*/ 1913378 h 2678115"/>
              <a:gd name="connsiteX3" fmla="*/ 127705 w 864331"/>
              <a:gd name="connsiteY3" fmla="*/ 2477893 h 2678115"/>
              <a:gd name="connsiteX4" fmla="*/ 5785 w 864331"/>
              <a:gd name="connsiteY4" fmla="*/ 2666184 h 2678115"/>
              <a:gd name="connsiteX5" fmla="*/ 183924 w 864331"/>
              <a:gd name="connsiteY5" fmla="*/ 2548472 h 2678115"/>
              <a:gd name="connsiteX6" fmla="*/ 563062 w 864331"/>
              <a:gd name="connsiteY6" fmla="*/ 2026290 h 2678115"/>
              <a:gd name="connsiteX7" fmla="*/ 841615 w 864331"/>
              <a:gd name="connsiteY7" fmla="*/ 600876 h 2678115"/>
              <a:gd name="connsiteX8" fmla="*/ 693279 w 864331"/>
              <a:gd name="connsiteY8" fmla="*/ 191597 h 2678115"/>
              <a:gd name="connsiteX9" fmla="*/ 526401 w 864331"/>
              <a:gd name="connsiteY9" fmla="*/ 1066 h 2678115"/>
              <a:gd name="connsiteX10" fmla="*/ 472045 w 864331"/>
              <a:gd name="connsiteY10" fmla="*/ 92810 h 2678115"/>
              <a:gd name="connsiteX11" fmla="*/ 462308 w 864331"/>
              <a:gd name="connsiteY11" fmla="*/ 441135 h 2678115"/>
              <a:gd name="connsiteX12" fmla="*/ 538339 w 864331"/>
              <a:gd name="connsiteY12" fmla="*/ 318631 h 2678115"/>
              <a:gd name="connsiteX13" fmla="*/ 566534 w 864331"/>
              <a:gd name="connsiteY13" fmla="*/ 149264 h 26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331" h="2678115">
                <a:moveTo>
                  <a:pt x="566534" y="149264"/>
                </a:moveTo>
                <a:cubicBezTo>
                  <a:pt x="637315" y="301266"/>
                  <a:pt x="724606" y="448476"/>
                  <a:pt x="759658" y="614998"/>
                </a:cubicBezTo>
                <a:cubicBezTo>
                  <a:pt x="845595" y="1024404"/>
                  <a:pt x="702169" y="1543190"/>
                  <a:pt x="527333" y="1913378"/>
                </a:cubicBezTo>
                <a:cubicBezTo>
                  <a:pt x="428781" y="2122099"/>
                  <a:pt x="281037" y="2307138"/>
                  <a:pt x="127705" y="2477893"/>
                </a:cubicBezTo>
                <a:cubicBezTo>
                  <a:pt x="99003" y="2509779"/>
                  <a:pt x="-28419" y="2613792"/>
                  <a:pt x="5785" y="2666184"/>
                </a:cubicBezTo>
                <a:cubicBezTo>
                  <a:pt x="41431" y="2720785"/>
                  <a:pt x="163097" y="2571594"/>
                  <a:pt x="183924" y="2548472"/>
                </a:cubicBezTo>
                <a:cubicBezTo>
                  <a:pt x="326926" y="2390120"/>
                  <a:pt x="466881" y="2217814"/>
                  <a:pt x="563062" y="2026290"/>
                </a:cubicBezTo>
                <a:cubicBezTo>
                  <a:pt x="769310" y="1615750"/>
                  <a:pt x="924419" y="1062241"/>
                  <a:pt x="841615" y="600876"/>
                </a:cubicBezTo>
                <a:cubicBezTo>
                  <a:pt x="815792" y="457078"/>
                  <a:pt x="739761" y="328486"/>
                  <a:pt x="693279" y="191597"/>
                </a:cubicBezTo>
                <a:cubicBezTo>
                  <a:pt x="930938" y="332025"/>
                  <a:pt x="682442" y="-21788"/>
                  <a:pt x="526401" y="1066"/>
                </a:cubicBezTo>
                <a:cubicBezTo>
                  <a:pt x="483475" y="7416"/>
                  <a:pt x="476955" y="57520"/>
                  <a:pt x="472045" y="92810"/>
                </a:cubicBezTo>
                <a:cubicBezTo>
                  <a:pt x="460022" y="180192"/>
                  <a:pt x="423023" y="359838"/>
                  <a:pt x="462308" y="441135"/>
                </a:cubicBezTo>
                <a:cubicBezTo>
                  <a:pt x="513024" y="545707"/>
                  <a:pt x="538339" y="344166"/>
                  <a:pt x="538339" y="318631"/>
                </a:cubicBezTo>
                <a:cubicBezTo>
                  <a:pt x="538424" y="256655"/>
                  <a:pt x="539440" y="205719"/>
                  <a:pt x="566534" y="149264"/>
                </a:cubicBezTo>
              </a:path>
            </a:pathLst>
          </a:custGeom>
          <a:solidFill>
            <a:srgbClr val="0C0C0C"/>
          </a:solidFill>
          <a:ln w="8467" cap="flat">
            <a:noFill/>
            <a:prstDash val="solid"/>
            <a:miter/>
          </a:ln>
        </p:spPr>
        <p:txBody>
          <a:bodyPr rtlCol="0" anchor="ctr"/>
          <a:lstStyle/>
          <a:p>
            <a:endParaRPr lang="en-US"/>
          </a:p>
        </p:txBody>
      </p:sp>
      <p:sp>
        <p:nvSpPr>
          <p:cNvPr id="9" name="Google Shape;68;p14">
            <a:extLst>
              <a:ext uri="{FF2B5EF4-FFF2-40B4-BE49-F238E27FC236}">
                <a16:creationId xmlns:a16="http://schemas.microsoft.com/office/drawing/2014/main" id="{C5610EB5-8CD3-FD40-1798-88A04561D730}"/>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8</a:t>
            </a:fld>
            <a:endParaRPr lang="en" dirty="0">
              <a:solidFill>
                <a:srgbClr val="999999"/>
              </a:solidFill>
            </a:endParaRPr>
          </a:p>
        </p:txBody>
      </p:sp>
    </p:spTree>
    <p:extLst>
      <p:ext uri="{BB962C8B-B14F-4D97-AF65-F5344CB8AC3E}">
        <p14:creationId xmlns:p14="http://schemas.microsoft.com/office/powerpoint/2010/main" val="259595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7EE5C-301F-C386-6CC0-79C3F67BC97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B653321-7D15-C1B8-E66A-A33839B1158E}"/>
              </a:ext>
            </a:extLst>
          </p:cNvPr>
          <p:cNvPicPr>
            <a:picLocks noChangeAspect="1"/>
          </p:cNvPicPr>
          <p:nvPr/>
        </p:nvPicPr>
        <p:blipFill>
          <a:blip r:embed="rId3"/>
          <a:srcRect l="49012"/>
          <a:stretch/>
        </p:blipFill>
        <p:spPr>
          <a:xfrm>
            <a:off x="3578578" y="1285165"/>
            <a:ext cx="3724640" cy="5190524"/>
          </a:xfrm>
          <a:prstGeom prst="rect">
            <a:avLst/>
          </a:prstGeom>
        </p:spPr>
      </p:pic>
      <p:pic>
        <p:nvPicPr>
          <p:cNvPr id="26" name="Picture 25">
            <a:extLst>
              <a:ext uri="{FF2B5EF4-FFF2-40B4-BE49-F238E27FC236}">
                <a16:creationId xmlns:a16="http://schemas.microsoft.com/office/drawing/2014/main" id="{77AE686A-3DF7-D0E2-FBFB-7C07BABFB16F}"/>
              </a:ext>
            </a:extLst>
          </p:cNvPr>
          <p:cNvPicPr>
            <a:picLocks noChangeAspect="1"/>
          </p:cNvPicPr>
          <p:nvPr/>
        </p:nvPicPr>
        <p:blipFill>
          <a:blip r:embed="rId3"/>
          <a:srcRect r="51011"/>
          <a:stretch/>
        </p:blipFill>
        <p:spPr>
          <a:xfrm>
            <a:off x="0" y="1294897"/>
            <a:ext cx="3578578" cy="5190524"/>
          </a:xfrm>
          <a:prstGeom prst="rect">
            <a:avLst/>
          </a:prstGeom>
        </p:spPr>
      </p:pic>
      <p:sp>
        <p:nvSpPr>
          <p:cNvPr id="2" name="Title 3">
            <a:extLst>
              <a:ext uri="{FF2B5EF4-FFF2-40B4-BE49-F238E27FC236}">
                <a16:creationId xmlns:a16="http://schemas.microsoft.com/office/drawing/2014/main" id="{532477EC-FE10-F15F-F0DD-1582F16FB87E}"/>
              </a:ext>
            </a:extLst>
          </p:cNvPr>
          <p:cNvSpPr txBox="1">
            <a:spLocks/>
          </p:cNvSpPr>
          <p:nvPr/>
        </p:nvSpPr>
        <p:spPr>
          <a:xfrm>
            <a:off x="662516" y="133815"/>
            <a:ext cx="9819630" cy="1003609"/>
          </a:xfrm>
          <a:prstGeom prst="rect">
            <a:avLst/>
          </a:prstGeom>
          <a:solidFill>
            <a:srgbClr val="999999"/>
          </a:solidFill>
        </p:spPr>
        <p:txBody>
          <a:bodyPr lIns="0" tIns="0" rIns="0" bIns="0" anchor="ctr" anchorCtr="0">
            <a:noAutofit/>
          </a:bodyPr>
          <a:lstStyle>
            <a:lvl1pPr algn="l" defTabSz="457200" rtl="0" eaLnBrk="1" latinLnBrk="0" hangingPunct="1">
              <a:spcBef>
                <a:spcPct val="0"/>
              </a:spcBef>
              <a:buNone/>
              <a:defRPr sz="2000" b="1" kern="1200">
                <a:solidFill>
                  <a:srgbClr val="FFFFFF"/>
                </a:solidFill>
                <a:latin typeface="Arial" panose="020B0604020202020204" pitchFamily="34" charset="0"/>
                <a:ea typeface="+mj-ea"/>
                <a:cs typeface="Arial" panose="020B0604020202020204" pitchFamily="34" charset="0"/>
              </a:defRPr>
            </a:lvl1pPr>
          </a:lstStyle>
          <a:p>
            <a:r>
              <a:rPr lang="en-US" sz="3100" dirty="0"/>
              <a:t>Insulation and improving air tightness of windows</a:t>
            </a:r>
          </a:p>
        </p:txBody>
      </p:sp>
      <p:pic>
        <p:nvPicPr>
          <p:cNvPr id="17" name="Picture 16" descr="A yellow sign on a white wall&#10;&#10;AI-generated content may be incorrect.">
            <a:extLst>
              <a:ext uri="{FF2B5EF4-FFF2-40B4-BE49-F238E27FC236}">
                <a16:creationId xmlns:a16="http://schemas.microsoft.com/office/drawing/2014/main" id="{0D0613F7-9F6E-7F10-D234-D680DC3C1630}"/>
              </a:ext>
            </a:extLst>
          </p:cNvPr>
          <p:cNvPicPr>
            <a:picLocks/>
          </p:cNvPicPr>
          <p:nvPr/>
        </p:nvPicPr>
        <p:blipFill rotWithShape="1">
          <a:blip r:embed="rId4" cstate="print">
            <a:extLst>
              <a:ext uri="{28A0092B-C50C-407E-A947-70E740481C1C}">
                <a14:useLocalDpi xmlns:a14="http://schemas.microsoft.com/office/drawing/2010/main" val="0"/>
              </a:ext>
            </a:extLst>
          </a:blip>
          <a:srcRect t="10142" b="48022"/>
          <a:stretch/>
        </p:blipFill>
        <p:spPr bwMode="auto">
          <a:xfrm>
            <a:off x="7368129" y="1396872"/>
            <a:ext cx="4710054" cy="1650125"/>
          </a:xfrm>
          <a:prstGeom prst="rect">
            <a:avLst/>
          </a:prstGeom>
          <a:ln>
            <a:noFill/>
          </a:ln>
          <a:extLst>
            <a:ext uri="{53640926-AAD7-44D8-BBD7-CCE9431645EC}">
              <a14:shadowObscured xmlns:a14="http://schemas.microsoft.com/office/drawing/2010/main"/>
            </a:ext>
          </a:extLst>
        </p:spPr>
      </p:pic>
      <p:pic>
        <p:nvPicPr>
          <p:cNvPr id="22" name="Picture 21" descr="A window with trees outside&#10;&#10;AI-generated content may be incorrect.">
            <a:extLst>
              <a:ext uri="{FF2B5EF4-FFF2-40B4-BE49-F238E27FC236}">
                <a16:creationId xmlns:a16="http://schemas.microsoft.com/office/drawing/2014/main" id="{77E34522-1F1D-3F3E-7BAA-AF70144B5DDF}"/>
              </a:ext>
            </a:extLst>
          </p:cNvPr>
          <p:cNvPicPr>
            <a:picLocks noChangeAspect="1"/>
          </p:cNvPicPr>
          <p:nvPr/>
        </p:nvPicPr>
        <p:blipFill>
          <a:blip r:embed="rId5"/>
          <a:srcRect l="13048" t="13241" b="15088"/>
          <a:stretch/>
        </p:blipFill>
        <p:spPr>
          <a:xfrm>
            <a:off x="9152103" y="3142546"/>
            <a:ext cx="2926080" cy="3215793"/>
          </a:xfrm>
          <a:prstGeom prst="rect">
            <a:avLst/>
          </a:prstGeom>
        </p:spPr>
      </p:pic>
      <p:pic>
        <p:nvPicPr>
          <p:cNvPr id="24" name="Picture 23" descr="A yellow and white room with a window&#10;&#10;AI-generated content may be incorrect.">
            <a:extLst>
              <a:ext uri="{FF2B5EF4-FFF2-40B4-BE49-F238E27FC236}">
                <a16:creationId xmlns:a16="http://schemas.microsoft.com/office/drawing/2014/main" id="{43EEA805-BEEB-1D59-1386-AB691836DDF8}"/>
              </a:ext>
            </a:extLst>
          </p:cNvPr>
          <p:cNvPicPr>
            <a:picLocks noChangeAspect="1"/>
          </p:cNvPicPr>
          <p:nvPr/>
        </p:nvPicPr>
        <p:blipFill>
          <a:blip r:embed="rId6"/>
          <a:srcRect l="16585" t="10131" r="7280" b="37127"/>
          <a:stretch/>
        </p:blipFill>
        <p:spPr>
          <a:xfrm rot="5400000">
            <a:off x="6595616" y="3915059"/>
            <a:ext cx="3215794" cy="1670767"/>
          </a:xfrm>
          <a:prstGeom prst="rect">
            <a:avLst/>
          </a:prstGeom>
        </p:spPr>
      </p:pic>
      <p:sp>
        <p:nvSpPr>
          <p:cNvPr id="3" name="TextBox 2">
            <a:extLst>
              <a:ext uri="{FF2B5EF4-FFF2-40B4-BE49-F238E27FC236}">
                <a16:creationId xmlns:a16="http://schemas.microsoft.com/office/drawing/2014/main" id="{7BBE8022-74F9-9A23-25E8-BC3EBC1EEFC5}"/>
              </a:ext>
            </a:extLst>
          </p:cNvPr>
          <p:cNvSpPr txBox="1"/>
          <p:nvPr/>
        </p:nvSpPr>
        <p:spPr>
          <a:xfrm>
            <a:off x="344334" y="2358979"/>
            <a:ext cx="1049037" cy="369332"/>
          </a:xfrm>
          <a:prstGeom prst="rect">
            <a:avLst/>
          </a:prstGeom>
          <a:noFill/>
        </p:spPr>
        <p:txBody>
          <a:bodyPr wrap="square">
            <a:spAutoFit/>
          </a:bodyPr>
          <a:lstStyle/>
          <a:p>
            <a:r>
              <a:rPr lang="en-GB" dirty="0">
                <a:effectLst/>
                <a:latin typeface="Arial" panose="020B0604020202020204" pitchFamily="34" charset="0"/>
                <a:ea typeface="Calibri" panose="020F0502020204030204" pitchFamily="34" charset="0"/>
              </a:rPr>
              <a:t>Before</a:t>
            </a:r>
            <a:endParaRPr lang="en-US" dirty="0"/>
          </a:p>
        </p:txBody>
      </p:sp>
      <p:sp>
        <p:nvSpPr>
          <p:cNvPr id="4" name="TextBox 3">
            <a:extLst>
              <a:ext uri="{FF2B5EF4-FFF2-40B4-BE49-F238E27FC236}">
                <a16:creationId xmlns:a16="http://schemas.microsoft.com/office/drawing/2014/main" id="{CE792B71-1842-9D7D-7611-B872AE25972D}"/>
              </a:ext>
            </a:extLst>
          </p:cNvPr>
          <p:cNvSpPr txBox="1"/>
          <p:nvPr/>
        </p:nvSpPr>
        <p:spPr>
          <a:xfrm>
            <a:off x="3991048" y="2391637"/>
            <a:ext cx="1049037" cy="369332"/>
          </a:xfrm>
          <a:prstGeom prst="rect">
            <a:avLst/>
          </a:prstGeom>
          <a:noFill/>
        </p:spPr>
        <p:txBody>
          <a:bodyPr wrap="square">
            <a:spAutoFit/>
          </a:bodyPr>
          <a:lstStyle/>
          <a:p>
            <a:r>
              <a:rPr lang="en-GB" dirty="0">
                <a:effectLst/>
                <a:latin typeface="Arial" panose="020B0604020202020204" pitchFamily="34" charset="0"/>
                <a:ea typeface="Calibri" panose="020F0502020204030204" pitchFamily="34" charset="0"/>
              </a:rPr>
              <a:t>After</a:t>
            </a:r>
            <a:endParaRPr lang="en-US" dirty="0"/>
          </a:p>
        </p:txBody>
      </p:sp>
      <p:sp>
        <p:nvSpPr>
          <p:cNvPr id="7" name="Google Shape;68;p14">
            <a:extLst>
              <a:ext uri="{FF2B5EF4-FFF2-40B4-BE49-F238E27FC236}">
                <a16:creationId xmlns:a16="http://schemas.microsoft.com/office/drawing/2014/main" id="{45C16E97-FD56-300A-3986-FDA7174FDC21}"/>
              </a:ext>
            </a:extLst>
          </p:cNvPr>
          <p:cNvSpPr txBox="1">
            <a:spLocks/>
          </p:cNvSpPr>
          <p:nvPr/>
        </p:nvSpPr>
        <p:spPr>
          <a:xfrm>
            <a:off x="11529484" y="6464400"/>
            <a:ext cx="548700" cy="393600"/>
          </a:xfrm>
          <a:prstGeom prst="rect">
            <a:avLst/>
          </a:prstGeom>
        </p:spPr>
        <p:txBody>
          <a:bodyPr spcFirstLastPara="1" wrap="square" lIns="91425" tIns="91425" rIns="91425" bIns="91425" anchor="ctr" anchorCtr="0">
            <a:normAutofit fontScale="92500" lnSpcReduction="2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rgbClr val="999999"/>
                </a:solidFill>
              </a:rPr>
              <a:pPr algn="r"/>
              <a:t>9</a:t>
            </a:fld>
            <a:endParaRPr lang="en" dirty="0">
              <a:solidFill>
                <a:srgbClr val="999999"/>
              </a:solidFill>
            </a:endParaRPr>
          </a:p>
        </p:txBody>
      </p:sp>
      <p:sp>
        <p:nvSpPr>
          <p:cNvPr id="25" name="Freeform: Shape 24">
            <a:extLst>
              <a:ext uri="{FF2B5EF4-FFF2-40B4-BE49-F238E27FC236}">
                <a16:creationId xmlns:a16="http://schemas.microsoft.com/office/drawing/2014/main" id="{9EAC1BDE-E0DB-B0B1-9F5A-B9F314B0BE7D}"/>
              </a:ext>
            </a:extLst>
          </p:cNvPr>
          <p:cNvSpPr/>
          <p:nvPr/>
        </p:nvSpPr>
        <p:spPr>
          <a:xfrm rot="16200000" flipH="1" flipV="1">
            <a:off x="6754508" y="1636996"/>
            <a:ext cx="674784" cy="1991801"/>
          </a:xfrm>
          <a:custGeom>
            <a:avLst/>
            <a:gdLst>
              <a:gd name="connsiteX0" fmla="*/ 566534 w 864331"/>
              <a:gd name="connsiteY0" fmla="*/ 149264 h 2678115"/>
              <a:gd name="connsiteX1" fmla="*/ 759658 w 864331"/>
              <a:gd name="connsiteY1" fmla="*/ 614998 h 2678115"/>
              <a:gd name="connsiteX2" fmla="*/ 527333 w 864331"/>
              <a:gd name="connsiteY2" fmla="*/ 1913378 h 2678115"/>
              <a:gd name="connsiteX3" fmla="*/ 127705 w 864331"/>
              <a:gd name="connsiteY3" fmla="*/ 2477893 h 2678115"/>
              <a:gd name="connsiteX4" fmla="*/ 5785 w 864331"/>
              <a:gd name="connsiteY4" fmla="*/ 2666184 h 2678115"/>
              <a:gd name="connsiteX5" fmla="*/ 183924 w 864331"/>
              <a:gd name="connsiteY5" fmla="*/ 2548472 h 2678115"/>
              <a:gd name="connsiteX6" fmla="*/ 563062 w 864331"/>
              <a:gd name="connsiteY6" fmla="*/ 2026290 h 2678115"/>
              <a:gd name="connsiteX7" fmla="*/ 841615 w 864331"/>
              <a:gd name="connsiteY7" fmla="*/ 600876 h 2678115"/>
              <a:gd name="connsiteX8" fmla="*/ 693279 w 864331"/>
              <a:gd name="connsiteY8" fmla="*/ 191597 h 2678115"/>
              <a:gd name="connsiteX9" fmla="*/ 526401 w 864331"/>
              <a:gd name="connsiteY9" fmla="*/ 1066 h 2678115"/>
              <a:gd name="connsiteX10" fmla="*/ 472045 w 864331"/>
              <a:gd name="connsiteY10" fmla="*/ 92810 h 2678115"/>
              <a:gd name="connsiteX11" fmla="*/ 462308 w 864331"/>
              <a:gd name="connsiteY11" fmla="*/ 441135 h 2678115"/>
              <a:gd name="connsiteX12" fmla="*/ 538339 w 864331"/>
              <a:gd name="connsiteY12" fmla="*/ 318631 h 2678115"/>
              <a:gd name="connsiteX13" fmla="*/ 566534 w 864331"/>
              <a:gd name="connsiteY13" fmla="*/ 149264 h 26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331" h="2678115">
                <a:moveTo>
                  <a:pt x="566534" y="149264"/>
                </a:moveTo>
                <a:cubicBezTo>
                  <a:pt x="637315" y="301266"/>
                  <a:pt x="724606" y="448476"/>
                  <a:pt x="759658" y="614998"/>
                </a:cubicBezTo>
                <a:cubicBezTo>
                  <a:pt x="845595" y="1024404"/>
                  <a:pt x="702169" y="1543190"/>
                  <a:pt x="527333" y="1913378"/>
                </a:cubicBezTo>
                <a:cubicBezTo>
                  <a:pt x="428781" y="2122099"/>
                  <a:pt x="281037" y="2307138"/>
                  <a:pt x="127705" y="2477893"/>
                </a:cubicBezTo>
                <a:cubicBezTo>
                  <a:pt x="99003" y="2509779"/>
                  <a:pt x="-28419" y="2613792"/>
                  <a:pt x="5785" y="2666184"/>
                </a:cubicBezTo>
                <a:cubicBezTo>
                  <a:pt x="41431" y="2720785"/>
                  <a:pt x="163097" y="2571594"/>
                  <a:pt x="183924" y="2548472"/>
                </a:cubicBezTo>
                <a:cubicBezTo>
                  <a:pt x="326926" y="2390120"/>
                  <a:pt x="466881" y="2217814"/>
                  <a:pt x="563062" y="2026290"/>
                </a:cubicBezTo>
                <a:cubicBezTo>
                  <a:pt x="769310" y="1615750"/>
                  <a:pt x="924419" y="1062241"/>
                  <a:pt x="841615" y="600876"/>
                </a:cubicBezTo>
                <a:cubicBezTo>
                  <a:pt x="815792" y="457078"/>
                  <a:pt x="739761" y="328486"/>
                  <a:pt x="693279" y="191597"/>
                </a:cubicBezTo>
                <a:cubicBezTo>
                  <a:pt x="930938" y="332025"/>
                  <a:pt x="682442" y="-21788"/>
                  <a:pt x="526401" y="1066"/>
                </a:cubicBezTo>
                <a:cubicBezTo>
                  <a:pt x="483475" y="7416"/>
                  <a:pt x="476955" y="57520"/>
                  <a:pt x="472045" y="92810"/>
                </a:cubicBezTo>
                <a:cubicBezTo>
                  <a:pt x="460022" y="180192"/>
                  <a:pt x="423023" y="359838"/>
                  <a:pt x="462308" y="441135"/>
                </a:cubicBezTo>
                <a:cubicBezTo>
                  <a:pt x="513024" y="545707"/>
                  <a:pt x="538339" y="344166"/>
                  <a:pt x="538339" y="318631"/>
                </a:cubicBezTo>
                <a:cubicBezTo>
                  <a:pt x="538424" y="256655"/>
                  <a:pt x="539440" y="205719"/>
                  <a:pt x="566534" y="149264"/>
                </a:cubicBezTo>
              </a:path>
            </a:pathLst>
          </a:custGeom>
          <a:solidFill>
            <a:srgbClr val="0C0C0C"/>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62174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animBg="1"/>
    </p:bldLst>
  </p:timing>
</p:sld>
</file>

<file path=ppt/theme/theme1.xml><?xml version="1.0" encoding="utf-8"?>
<a:theme xmlns:a="http://schemas.openxmlformats.org/drawingml/2006/main" name="Cover">
  <a:themeElements>
    <a:clrScheme name="UNI">
      <a:dk1>
        <a:sysClr val="windowText" lastClr="000000"/>
      </a:dk1>
      <a:lt1>
        <a:sysClr val="window" lastClr="FFFFFF"/>
      </a:lt1>
      <a:dk2>
        <a:srgbClr val="1F497D"/>
      </a:dk2>
      <a:lt2>
        <a:srgbClr val="EEECE1"/>
      </a:lt2>
      <a:accent1>
        <a:srgbClr val="4F81BD"/>
      </a:accent1>
      <a:accent2>
        <a:srgbClr val="FF0000"/>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606121503634f60aadbd34f286ff3d9 xmlns="b9887ba6-eee9-4706-bbef-3d72972728aa">
      <Terms xmlns="http://schemas.microsoft.com/office/infopath/2007/PartnerControls"/>
    </o606121503634f60aadbd34f286ff3d9>
    <a60e8a9bb7a5498084be0308f3b51622 xmlns="b9887ba6-eee9-4706-bbef-3d72972728aa">
      <Terms xmlns="http://schemas.microsoft.com/office/infopath/2007/PartnerControls"/>
    </a60e8a9bb7a5498084be0308f3b51622>
    <TaxCatchAll xmlns="b9887ba6-eee9-4706-bbef-3d72972728aa" xsi:nil="true"/>
    <lcf76f155ced4ddcb4097134ff3c332f xmlns="d7fdb427-705e-4651-b7e1-435379de573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BED464ECF30641A60EAA923A330B1F" ma:contentTypeVersion="27" ma:contentTypeDescription="Create a new document." ma:contentTypeScope="" ma:versionID="0d4b9c9b3dd56785c90e34d425c3e43e">
  <xsd:schema xmlns:xsd="http://www.w3.org/2001/XMLSchema" xmlns:xs="http://www.w3.org/2001/XMLSchema" xmlns:p="http://schemas.microsoft.com/office/2006/metadata/properties" xmlns:ns2="b9887ba6-eee9-4706-bbef-3d72972728aa" xmlns:ns3="d7fdb427-705e-4651-b7e1-435379de573a" targetNamespace="http://schemas.microsoft.com/office/2006/metadata/properties" ma:root="true" ma:fieldsID="e7e0ee103f8b9dc2208bcea87edfe1fd" ns2:_="" ns3:_="">
    <xsd:import namespace="b9887ba6-eee9-4706-bbef-3d72972728aa"/>
    <xsd:import namespace="d7fdb427-705e-4651-b7e1-435379de573a"/>
    <xsd:element name="properties">
      <xsd:complexType>
        <xsd:sequence>
          <xsd:element name="documentManagement">
            <xsd:complexType>
              <xsd:all>
                <xsd:element ref="ns2:o606121503634f60aadbd34f286ff3d9" minOccurs="0"/>
                <xsd:element ref="ns2:a60e8a9bb7a5498084be0308f3b51622" minOccurs="0"/>
                <xsd:element ref="ns2:TaxCatchAll"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3:MediaServiceObjectDetectorVersions" minOccurs="0"/>
                <xsd:element ref="ns3:MediaServiceSearchPropertie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887ba6-eee9-4706-bbef-3d72972728aa" elementFormDefault="qualified">
    <xsd:import namespace="http://schemas.microsoft.com/office/2006/documentManagement/types"/>
    <xsd:import namespace="http://schemas.microsoft.com/office/infopath/2007/PartnerControls"/>
    <xsd:element name="o606121503634f60aadbd34f286ff3d9" ma:index="8" nillable="true" ma:taxonomy="true" ma:internalName="o606121503634f60aadbd34f286ff3d9" ma:taxonomyFieldName="Document_x0020_Category" ma:displayName="Document Category" ma:readOnly="false" ma:fieldId="{86061215-0363-4f60-aadb-d34f286ff3d9}" ma:taxonomyMulti="true" ma:sspId="b1350db3-1762-4bf1-805b-8e7c55ddee46" ma:termSetId="8467628b-cc19-41c8-84de-1e197b3524fe" ma:anchorId="00000000-0000-0000-0000-000000000000" ma:open="false" ma:isKeyword="false">
      <xsd:complexType>
        <xsd:sequence>
          <xsd:element ref="pc:Terms" minOccurs="0" maxOccurs="1"/>
        </xsd:sequence>
      </xsd:complexType>
    </xsd:element>
    <xsd:element name="a60e8a9bb7a5498084be0308f3b51622" ma:index="10" nillable="true" ma:taxonomy="true" ma:internalName="a60e8a9bb7a5498084be0308f3b51622" ma:taxonomyFieldName="The_x0020_University" ma:displayName="The University" ma:readOnly="false" ma:fieldId="{a60e8a9b-b7a5-4980-84be-0308f3b51622}" ma:taxonomyMulti="true" ma:sspId="b1350db3-1762-4bf1-805b-8e7c55ddee46" ma:termSetId="d027352d-354c-4edb-9a10-0a26093ac2d3"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a29cc1e8-a01e-459f-bb89-2c635f871297}" ma:internalName="TaxCatchAll" ma:showField="CatchAllData" ma:web="b9887ba6-eee9-4706-bbef-3d72972728aa">
      <xsd:complexType>
        <xsd:complexContent>
          <xsd:extension base="dms:MultiChoiceLookup">
            <xsd:sequence>
              <xsd:element name="Value" type="dms:Lookup" maxOccurs="unbounded" minOccurs="0" nillable="true"/>
            </xsd:sequence>
          </xsd:extension>
        </xsd:complexContent>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fdb427-705e-4651-b7e1-435379de573a"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1350db3-1762-4bf1-805b-8e7c55ddee4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98ED64-7B45-41E5-A02A-C5B3011D71E5}">
  <ds:schemaRefs>
    <ds:schemaRef ds:uri="http://schemas.microsoft.com/office/2006/metadata/properties"/>
    <ds:schemaRef ds:uri="http://schemas.microsoft.com/office/infopath/2007/PartnerControls"/>
    <ds:schemaRef ds:uri="b9887ba6-eee9-4706-bbef-3d72972728aa"/>
    <ds:schemaRef ds:uri="d7fdb427-705e-4651-b7e1-435379de573a"/>
  </ds:schemaRefs>
</ds:datastoreItem>
</file>

<file path=customXml/itemProps2.xml><?xml version="1.0" encoding="utf-8"?>
<ds:datastoreItem xmlns:ds="http://schemas.openxmlformats.org/officeDocument/2006/customXml" ds:itemID="{B0865F1A-F7C8-49D2-911B-134F8D727F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887ba6-eee9-4706-bbef-3d72972728aa"/>
    <ds:schemaRef ds:uri="d7fdb427-705e-4651-b7e1-435379de57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0AB1B0-2E82-430D-9179-BF5CBE33FD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2224</Words>
  <Application>Microsoft Office PowerPoint</Application>
  <PresentationFormat>Widescreen</PresentationFormat>
  <Paragraphs>302</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Open Sans</vt:lpstr>
      <vt:lpstr>Wingdings</vt:lpstr>
      <vt:lpstr>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Luxembourg</dc:title>
  <dc:creator>Daniele Stoffel</dc:creator>
  <cp:lastModifiedBy>Branca ARTHUR DELMONTE</cp:lastModifiedBy>
  <cp:revision>621</cp:revision>
  <cp:lastPrinted>2015-10-21T08:58:49Z</cp:lastPrinted>
  <dcterms:created xsi:type="dcterms:W3CDTF">2017-03-13T11:22:12Z</dcterms:created>
  <dcterms:modified xsi:type="dcterms:W3CDTF">2025-07-08T06:54:29Z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0x010100FDBED464ECF30641A60EAA923A330B1F</vt:lpwstr>
  </property>
  <property fmtid="{D5CDD505-2E9C-101B-9397-08002B2CF9AE}" pid="3" name="The University">
    <vt:lpwstr/>
  </property>
  <property fmtid="{D5CDD505-2E9C-101B-9397-08002B2CF9AE}" pid="4" name="Document Category">
    <vt:lpwstr/>
  </property>
  <property fmtid="{D5CDD505-2E9C-101B-9397-08002B2CF9AE}" pid="5" name="MediaServiceImageTags">
    <vt:lpwstr/>
  </property>
</Properties>
</file>