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2CA_1314AAFC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2D7_5A3293D8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714" r:id="rId6"/>
    <p:sldId id="715" r:id="rId7"/>
    <p:sldId id="716" r:id="rId8"/>
    <p:sldId id="717" r:id="rId9"/>
    <p:sldId id="719" r:id="rId10"/>
    <p:sldId id="720" r:id="rId11"/>
    <p:sldId id="721" r:id="rId12"/>
    <p:sldId id="722" r:id="rId13"/>
    <p:sldId id="723" r:id="rId14"/>
    <p:sldId id="724" r:id="rId15"/>
    <p:sldId id="725" r:id="rId16"/>
    <p:sldId id="726" r:id="rId17"/>
    <p:sldId id="727" r:id="rId18"/>
    <p:sldId id="728" r:id="rId19"/>
    <p:sldId id="730" r:id="rId20"/>
    <p:sldId id="731" r:id="rId21"/>
    <p:sldId id="747" r:id="rId22"/>
    <p:sldId id="732" r:id="rId23"/>
    <p:sldId id="734" r:id="rId24"/>
    <p:sldId id="735" r:id="rId25"/>
    <p:sldId id="736" r:id="rId26"/>
    <p:sldId id="737" r:id="rId27"/>
    <p:sldId id="738" r:id="rId28"/>
    <p:sldId id="748" r:id="rId29"/>
    <p:sldId id="739" r:id="rId30"/>
    <p:sldId id="740" r:id="rId31"/>
    <p:sldId id="741" r:id="rId32"/>
    <p:sldId id="742" r:id="rId33"/>
    <p:sldId id="743" r:id="rId34"/>
    <p:sldId id="744" r:id="rId35"/>
    <p:sldId id="745" r:id="rId36"/>
    <p:sldId id="746" r:id="rId37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C5451E-67F4-675D-3131-FB773222FF4E}" name="Anne MAAS" initials="AM" userId="S::anne.maas@uni.lu::39ea3c95-83c4-45e2-a124-78a13683f3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FF351E"/>
    <a:srgbClr val="0000FF"/>
    <a:srgbClr val="3333FF"/>
    <a:srgbClr val="800080"/>
    <a:srgbClr val="0066FF"/>
    <a:srgbClr val="3399FF"/>
    <a:srgbClr val="3366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01" autoAdjust="0"/>
    <p:restoredTop sz="93228" autoAdjust="0"/>
  </p:normalViewPr>
  <p:slideViewPr>
    <p:cSldViewPr snapToGrid="0">
      <p:cViewPr varScale="1">
        <p:scale>
          <a:sx n="69" d="100"/>
          <a:sy n="69" d="100"/>
        </p:scale>
        <p:origin x="405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omments/modernComment_2CA_1314AA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E0486E-0FEF-FB47-8575-66764A3B3CFE}" authorId="{3BC5451E-67F4-675D-3131-FB773222FF4E}" created="2025-07-07T14:13:42.989">
    <pc:sldMkLst xmlns:pc="http://schemas.microsoft.com/office/powerpoint/2013/main/command">
      <pc:docMk/>
      <pc:sldMk cId="320121596" sldId="714"/>
    </pc:sldMkLst>
    <p188:txBody>
      <a:bodyPr/>
      <a:lstStyle/>
      <a:p>
        <a:r>
          <a:rPr lang="de-DE"/>
          <a:t>Wieso verschiedene Bezugsgrössen, fängst doch gar nicht damit an?</a:t>
        </a:r>
      </a:p>
    </p188:txBody>
  </p188:cm>
</p188:cmLst>
</file>

<file path=ppt/comments/modernComment_2D7_5A3293D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54E9AF-0606-A145-BF3E-078C212FCC05}" authorId="{3BC5451E-67F4-675D-3131-FB773222FF4E}" created="2025-07-07T14:51:43.848">
    <pc:sldMkLst xmlns:pc="http://schemas.microsoft.com/office/powerpoint/2013/main/command">
      <pc:docMk/>
      <pc:sldMk cId="1513264088" sldId="727"/>
    </pc:sldMkLst>
    <p188:txBody>
      <a:bodyPr/>
      <a:lstStyle/>
      <a:p>
        <a:r>
          <a:rPr lang="de-DE"/>
          <a:t>Titel und Kontext?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C709CD-FD23-49DE-29DB-31B449EDC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56D5-7571-D94C-1B8D-FD097DFC21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93E27-A201-4C26-B072-15CBFC4E39E2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F11E1-1791-7B12-3323-A4FC5C2A2F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DC21D-5491-D293-E059-F00200B0C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9DB4-3589-4CFA-AD62-9922CA64B6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89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F4F30-B37C-4855-8644-57AB369EBE96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CB508-129F-4B6F-8C3D-3437C4A297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79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918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0A1F8-190F-27C3-91C7-A97AE3B3C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4BB3A15-4092-7DCA-E67B-67F4111AE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AD84D55-AB29-E4C4-6365-1F75373EF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CD1445-11AC-9A36-EABF-DCE20783F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00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A7BA5-E88C-BBF3-9087-DA6FB3913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34C26BA-BF10-FF4F-CDF2-545F0DFF2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91A9905-06F7-DCD5-D5D1-80699F68B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B6597C-8D28-8288-40D1-EB2E89C50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943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B4347-0769-3FD3-28E5-54FA85379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0FCC3BA-307C-687B-D6E0-367F3A369E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44CD64B-AD81-EB90-5E6E-EA2AFFA19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9B584E-1588-4B67-65D6-6D8566541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63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33842-6E52-EF4B-1C4F-01CCFC303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2AB2ED6-429D-E37A-78A9-9E6DC6C8B5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B1A6263-424B-78B3-24F6-140969B8E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4A59B6-1BD2-6405-E84A-706B04DEE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991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15BB7-0891-95FF-5E13-045A2C1EF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760FCD9-55F1-4D76-4454-49B381E4F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F37E36B-CFE1-F5B9-B0AA-985DA4EBE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C49CD2-19FE-CC46-C2B7-A7305A22B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085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77A08-4F22-B83C-1767-D075B061F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E2B9294-1342-0B15-CB60-A36C6D278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3ADB5D-7A14-95B3-6007-66F295DD2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A66D16-26A6-0645-F39D-E7F421CCE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8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91D32-1285-03EC-25D5-7C767E24A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D5693DC-221D-29A2-51FB-FA4B2F2A59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B20A804-3B96-7B0B-B2BE-432D10E48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2536A2-14E6-85DE-9BBD-FC66C2EF4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343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00B5D-614F-771E-D5AE-9C74BECF9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0FA8F3-9005-892B-97FF-C2B394729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9BC235A-E887-6376-8F6C-F4FA40FD1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4DEC03-9F85-6D37-8737-01B828002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217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FC06C-C4C9-1403-DCCF-E4FD61492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836B031-FA3E-2D52-B13E-B8B89F52C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DB04763-1E6A-2553-8F20-9A723BBDD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F26708-7920-2B12-3CF7-A0563D171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899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64B00-8E8B-C798-9C23-AC5A1A22D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852CA08-4F6B-2EFF-97D6-5EA62D375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D5490D6-3AA9-91CE-A550-BACD25BF5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50A408-F1AD-22D1-7232-416407B71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92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C82E9-49B9-0804-7EE2-5B597BBA2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8E1AD1C-2C70-A377-7722-95B9735E0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8200B32-F8FB-B9D3-ED36-EBEBA538C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70D881-63FF-DB60-48E6-015F60FCF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3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50A22-2536-BC1C-74AF-A53CE9CC1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212163C-3306-C4B8-98F4-3140A00F2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1FA8FF5-5D11-9753-56F3-90DDC7547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13BAF0-E263-EC26-210C-A989CE97E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374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54597-9E6B-3FB5-3C97-FF077D347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E8051D5-BCCA-ED9D-F2F6-E57BB0A6A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EA2FA73-536E-B104-F9C9-9C2611D72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EB847E-7B75-DD73-F683-3F4A03597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194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22A39-3100-E0F5-3F00-2054EA41B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91233BA-DF39-4BA6-A2CA-6299B626F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4D34988-2084-B352-5530-2BACC410B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EE218F-A99C-104D-DA05-61C0ED03A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608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E398F-8FAC-EE66-1DBE-BB83B8CDE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DBC8EDF-ABD4-B531-EBFF-F36342749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4014BFE-56DB-4DD9-F67D-586BE71CC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05FC52-6AA6-689C-BDFE-373D790F8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173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D3C47-2038-80CE-EC65-FC47380C3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BE9E9CC-B1B5-6928-B715-3EEA3A7AE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EFFC592-117F-4C99-7BC9-537141B58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C7EC9D-AC15-00CA-D6D7-E36634AF5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64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40FC6-9607-DB57-08EA-B7A0BDF76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D6EFA6-BE69-CDB6-9D4C-17BC9DD24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37DFD8F-AEA7-3A95-14C3-5D7B465B9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D4663D-81F3-DAE6-3D8F-F20CBCF65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433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FDD62-1433-59FD-4888-2D2AEAE5A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A4588DF-5C1B-B667-24D1-2608EDE73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B6E4562-D5CE-F38A-C5B7-DBB669629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42ED07-72C8-C87E-59D5-F0F3DEF8A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893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372A5-9991-BDF3-EB5D-7E5F5FF89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561F061-AFA5-4EFF-AC05-48A59D076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FF3B7AC-763A-F611-1190-72245E89C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FF1091-7E8D-FCB2-8DB8-F9C69D43A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2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C7A04-CE22-9A36-7397-0A27BD604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BE954AE-D53F-389B-1F98-8D520DD42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7095D55-DB76-2342-4499-143F9EE87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AEA24B-AB4F-CAF4-31E7-0F596D85A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43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53C56-520A-F295-C3CB-A49A83CA4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2E83967-78DB-55E6-CCA6-26B1F5442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912061C-3F10-C925-C681-A3194284F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D7231E-EE11-6159-41D8-F735F4A89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64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A25ED-62EA-77FC-4FB4-BF0771E38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4E0EE2D-CAF4-C917-DEC6-5A759265C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40CD742-2EB4-041C-B715-83724BE48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97E578-8322-8012-9E37-88095BC55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62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1F8AE-D05F-87CD-95F2-5C81383BA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E537482-5E64-267D-52E3-7130A4C54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7F2B558-475E-8E63-0BAF-9F1962A60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1894A1-6673-A4E0-B803-2A49FDD7A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2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5B95A-F63D-AF5A-E170-51AD13897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B0B5F38-D712-C552-88D2-BBF7E624E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363B4D-FA8D-B47E-0A9A-0BA37C65D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84760A-C40F-BAA1-D9F9-78DCFFCF2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12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9731B-4AA4-3368-6DDC-D1781CCBB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32660A6-DA3D-B9DE-FEDE-917D81067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CABA899-5B6B-F583-8A39-AAD8E641B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FB39F3-0F06-CA95-9FB3-A792117A5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29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12DE8-6A98-52C8-413E-F41412637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3EDCA73-F017-5AFB-C6EA-16B56050A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981C391-BC70-4BBE-2639-EB4503B78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06F6AE-6027-6858-7A1B-F13D2CA7C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CB508-129F-4B6F-8C3D-3437C4A2975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00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92D2-C241-7886-6614-C51173570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B4E5A-91D4-9B8D-C803-402C2EA89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37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AF45-4498-71F9-ED0F-A5D99DB3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F885D9-AAAC-622E-0E80-907A055E6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357E8-6AAE-5C23-1DF3-58ABF5A98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B46F2-CBDC-5629-BB6E-A453DE04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4E330-3FC7-AF9F-BC01-B901F7E4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57EFB-1EEC-2F03-281B-5F020A7A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61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C8B4-8305-EB75-83EC-A8919DE3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6BB80-F52D-2560-1A2D-6B87D79AE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389C4-FA62-8C1F-3307-CD538992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BD992-6F80-BAEB-F6C9-A077A627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9A626-4E29-DDEE-4C2B-D6589AC3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166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81D061-DA76-12FF-CBF0-4E0FA0751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30835-04EE-D25A-E56F-A55DCCF9B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FA685-48E3-18DB-0E81-D98CF492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6399F-E463-7906-2631-A3BA7B23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F4763-9D15-2F95-0D10-5E592B5C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2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24EB-E0E1-D388-1866-5442CB44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736A8B-D7C7-9A29-6648-06E0FF979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28999"/>
            <a:ext cx="10515600" cy="1325562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6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81FA-DDEF-5221-82BC-027A215D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C539F-6AC4-EF10-A7FF-52CB4A494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10986-E6E7-C2AB-14B7-74CBE0A7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2524"/>
            <a:ext cx="2743200" cy="37277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A1B9E-02AB-BA1D-5632-C878EA22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0175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5F797-20C2-E8A8-5280-16D5F509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175"/>
            <a:ext cx="2743200" cy="365125"/>
          </a:xfrm>
        </p:spPr>
        <p:txBody>
          <a:bodyPr/>
          <a:lstStyle/>
          <a:p>
            <a:fld id="{0C2C7B65-0C8F-49DB-9244-563DA54ECEF3}" type="slidenum">
              <a:rPr lang="fr-FR" smtClean="0"/>
              <a:t>‹#›</a:t>
            </a:fld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787CD3-4A99-D758-1636-8239AE455EFC}"/>
              </a:ext>
            </a:extLst>
          </p:cNvPr>
          <p:cNvGrpSpPr/>
          <p:nvPr userDrawn="1"/>
        </p:nvGrpSpPr>
        <p:grpSpPr>
          <a:xfrm>
            <a:off x="0" y="5674123"/>
            <a:ext cx="12192000" cy="822108"/>
            <a:chOff x="0" y="1807119"/>
            <a:chExt cx="12192000" cy="82210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85D205-32DB-E4E7-3097-AA15C261290D}"/>
                </a:ext>
              </a:extLst>
            </p:cNvPr>
            <p:cNvCxnSpPr>
              <a:cxnSpLocks/>
            </p:cNvCxnSpPr>
            <p:nvPr/>
          </p:nvCxnSpPr>
          <p:spPr>
            <a:xfrm>
              <a:off x="1977463" y="2605520"/>
              <a:ext cx="1021453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D33F61-1853-D403-1005-86BA90BAE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600" b="99600" l="200" r="98600">
                          <a14:foregroundMark x1="18000" y1="54600" x2="82400" y2="61400"/>
                          <a14:foregroundMark x1="47200" y1="42200" x2="59000" y2="70400"/>
                          <a14:foregroundMark x1="59000" y1="70400" x2="59400" y2="72600"/>
                          <a14:foregroundMark x1="18000" y1="85400" x2="80000" y2="92600"/>
                          <a14:foregroundMark x1="80000" y1="92600" x2="59200" y2="96200"/>
                          <a14:foregroundMark x1="59200" y1="96200" x2="13400" y2="89200"/>
                          <a14:foregroundMark x1="13400" y1="89200" x2="41600" y2="78000"/>
                          <a14:foregroundMark x1="41600" y1="78000" x2="81400" y2="79400"/>
                          <a14:foregroundMark x1="16400" y1="34400" x2="11400" y2="69800"/>
                          <a14:foregroundMark x1="11400" y1="69800" x2="29000" y2="46800"/>
                          <a14:foregroundMark x1="29000" y1="46800" x2="36800" y2="73800"/>
                          <a14:foregroundMark x1="36800" y1="73800" x2="49800" y2="68800"/>
                          <a14:foregroundMark x1="49800" y1="68800" x2="84200" y2="67200"/>
                          <a14:foregroundMark x1="84200" y1="67200" x2="94200" y2="74800"/>
                          <a14:foregroundMark x1="94200" y1="74800" x2="93200" y2="58400"/>
                          <a14:foregroundMark x1="79600" y1="45000" x2="13200" y2="37200"/>
                          <a14:foregroundMark x1="2600" y1="37200" x2="6200" y2="32400"/>
                          <a14:foregroundMark x1="2150" y1="37800" x2="2600" y2="37200"/>
                          <a14:foregroundMark x1="1550" y1="38600" x2="2150" y2="37800"/>
                          <a14:foregroundMark x1="200" y1="40400" x2="1550" y2="38600"/>
                          <a14:foregroundMark x1="6200" y1="32400" x2="21600" y2="30600"/>
                          <a14:foregroundMark x1="21600" y1="30600" x2="79800" y2="31400"/>
                          <a14:foregroundMark x1="79800" y1="31400" x2="91800" y2="30800"/>
                          <a14:foregroundMark x1="91800" y1="30800" x2="99000" y2="38400"/>
                          <a14:foregroundMark x1="99000" y1="38400" x2="99200" y2="90800"/>
                          <a14:foregroundMark x1="99200" y1="90800" x2="93200" y2="99600"/>
                          <a14:foregroundMark x1="93200" y1="99600" x2="1200" y2="99600"/>
                          <a14:foregroundMark x1="1200" y1="99600" x2="200" y2="40800"/>
                          <a14:foregroundMark x1="9200" y1="34400" x2="9200" y2="34400"/>
                          <a14:foregroundMark x1="7200" y1="44000" x2="7200" y2="44000"/>
                          <a14:foregroundMark x1="46800" y1="35000" x2="46800" y2="35000"/>
                          <a14:foregroundMark x1="40800" y1="43400" x2="40800" y2="43400"/>
                          <a14:foregroundMark x1="63400" y1="45200" x2="63400" y2="45200"/>
                          <a14:foregroundMark x1="61000" y1="50000" x2="61000" y2="50000"/>
                          <a14:foregroundMark x1="79200" y1="50600" x2="79200" y2="50600"/>
                          <a14:foregroundMark x1="67000" y1="83600" x2="67000" y2="83600"/>
                          <a14:foregroundMark x1="55000" y1="85000" x2="55000" y2="85000"/>
                          <a14:foregroundMark x1="20200" y1="85200" x2="20200" y2="85200"/>
                          <a14:foregroundMark x1="10200" y1="88000" x2="10200" y2="88000"/>
                          <a14:foregroundMark x1="9200" y1="72200" x2="9200" y2="72200"/>
                          <a14:foregroundMark x1="13400" y1="47800" x2="13400" y2="47800"/>
                          <a14:foregroundMark x1="52200" y1="60200" x2="55000" y2="60600"/>
                          <a14:foregroundMark x1="69400" y1="40000" x2="69400" y2="40000"/>
                          <a14:foregroundMark x1="85200" y1="45400" x2="85200" y2="45400"/>
                          <a14:foregroundMark x1="87000" y1="89800" x2="44200" y2="95800"/>
                          <a14:foregroundMark x1="16000" y1="77600" x2="36600" y2="76800"/>
                          <a14:foregroundMark x1="36600" y1="76800" x2="66000" y2="76800"/>
                          <a14:foregroundMark x1="10600" y1="41600" x2="13800" y2="79000"/>
                          <a14:foregroundMark x1="3000" y1="44800" x2="11600" y2="79400"/>
                          <a14:foregroundMark x1="6400" y1="73200" x2="10200" y2="96000"/>
                          <a14:foregroundMark x1="15000" y1="83800" x2="45200" y2="82400"/>
                          <a14:foregroundMark x1="47200" y1="81200" x2="81800" y2="80400"/>
                          <a14:foregroundMark x1="22200" y1="44200" x2="65800" y2="44800"/>
                          <a14:foregroundMark x1="21800" y1="64000" x2="52000" y2="62600"/>
                          <a14:foregroundMark x1="36400" y1="49200" x2="63200" y2="50400"/>
                          <a14:foregroundMark x1="32000" y1="37000" x2="69400" y2="34800"/>
                          <a14:foregroundMark x1="73800" y1="35600" x2="93000" y2="39400"/>
                          <a14:foregroundMark x1="92400" y1="41200" x2="94600" y2="61800"/>
                          <a14:foregroundMark x1="82800" y1="47600" x2="86400" y2="71800"/>
                          <a14:foregroundMark x1="74000" y1="83600" x2="74200" y2="87400"/>
                          <a14:foregroundMark x1="45400" y1="82800" x2="81600" y2="83600"/>
                          <a14:foregroundMark x1="28000" y1="96200" x2="37400" y2="94200"/>
                          <a14:foregroundMark x1="58400" y1="97200" x2="83600" y2="95000"/>
                          <a14:foregroundMark x1="48000" y1="86800" x2="81400" y2="86400"/>
                          <a14:foregroundMark x1="98600" y1="62000" x2="98600" y2="62000"/>
                          <a14:foregroundMark x1="1524" y1="37200" x2="7200" y2="31200"/>
                          <a14:foregroundMark x1="957" y1="37800" x2="1524" y2="37200"/>
                          <a14:foregroundMark x1="200" y1="38600" x2="957" y2="37800"/>
                          <a14:foregroundMark x1="7200" y1="31200" x2="11200" y2="30400"/>
                          <a14:foregroundMark x1="600" y1="37200" x2="800" y2="37000"/>
                          <a14:foregroundMark x1="200" y1="37600" x2="600" y2="37200"/>
                          <a14:foregroundMark x1="10600" y1="31200" x2="24400" y2="31000"/>
                          <a14:foregroundMark x1="24400" y1="31000" x2="39200" y2="31600"/>
                          <a14:foregroundMark x1="39200" y1="31600" x2="89400" y2="30600"/>
                          <a14:foregroundMark x1="89400" y1="30600" x2="26200" y2="29600"/>
                          <a14:foregroundMark x1="10200" y1="30000" x2="29400" y2="31000"/>
                          <a14:foregroundMark x1="27600" y1="30200" x2="18600" y2="30000"/>
                          <a14:backgroundMark x1="200" y1="37200" x2="200" y2="37200"/>
                          <a14:backgroundMark x1="200" y1="37800" x2="200" y2="37800"/>
                          <a14:backgroundMark x1="0" y1="38600" x2="0" y2="38600"/>
                        </a14:backgroundRemoval>
                      </a14:imgEffect>
                    </a14:imgLayer>
                  </a14:imgProps>
                </a:ext>
              </a:extLst>
            </a:blip>
            <a:srcRect t="30378" b="-2128"/>
            <a:stretch/>
          </p:blipFill>
          <p:spPr>
            <a:xfrm>
              <a:off x="838200" y="1807119"/>
              <a:ext cx="1145794" cy="82210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860778-C577-5485-CBC1-45745E6DBE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605520"/>
              <a:ext cx="83820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989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D0CC-49CC-A046-0D1F-5BDAB0D5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514FD-6D45-5AD3-1520-A851096B8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BB66A-B3CF-95EC-56CF-B776BE17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AF85D-55C1-E73D-3E5A-44E01C12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7D4F3-A178-D826-32DB-46F6BD18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08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867D-3CCB-50AF-73BA-53DDE03C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0020D-4982-B114-B0E4-C4BFFD0F0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CCE2B-BAE2-3692-104D-5E2E9A36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A4A54-1345-4C93-12C0-97EE701E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23E09-11D0-54BE-B5C0-CF30F487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407F4-1FC5-CC8B-DAD6-FF3929A9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79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9B29-2453-1A0D-1508-266BA128C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895F1-FA50-08F2-8B4F-086C39B63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D2D91-AA9C-0A1E-0EC6-6D5908C81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B2A4A-993C-B7B3-695D-A76E351D3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F5AA1-54F5-0A1B-349E-F0B2D3994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6343C-8056-76BC-8D90-06A352CB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50FB1-7B07-0C8B-1068-4848ECF1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A8A54-80B2-DF47-D4F6-F06BB952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92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C84C-1F19-2B90-076C-60185404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BA970-3EBD-CEF9-D19D-7B842844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0175"/>
            <a:ext cx="27432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80E3E-2D3D-6E07-D6B2-2D1508A6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0175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B97CD-9F76-8B55-7759-D2B205A3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175"/>
            <a:ext cx="2743200" cy="365125"/>
          </a:xfrm>
        </p:spPr>
        <p:txBody>
          <a:bodyPr/>
          <a:lstStyle/>
          <a:p>
            <a:fld id="{0C2C7B65-0C8F-49DB-9244-563DA54ECEF3}" type="slidenum">
              <a:rPr lang="fr-FR" smtClean="0"/>
              <a:t>‹#›</a:t>
            </a:fld>
            <a:endParaRPr lang="fr-F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EFF059-5C4D-FDC3-6B86-A89429E8648B}"/>
              </a:ext>
            </a:extLst>
          </p:cNvPr>
          <p:cNvGrpSpPr/>
          <p:nvPr userDrawn="1"/>
        </p:nvGrpSpPr>
        <p:grpSpPr>
          <a:xfrm>
            <a:off x="0" y="5674123"/>
            <a:ext cx="12192000" cy="822108"/>
            <a:chOff x="0" y="1807119"/>
            <a:chExt cx="12192000" cy="82210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22124E-EC3B-0041-266F-EE3DE48F60E6}"/>
                </a:ext>
              </a:extLst>
            </p:cNvPr>
            <p:cNvCxnSpPr>
              <a:cxnSpLocks/>
            </p:cNvCxnSpPr>
            <p:nvPr/>
          </p:nvCxnSpPr>
          <p:spPr>
            <a:xfrm>
              <a:off x="1977463" y="2605520"/>
              <a:ext cx="1021453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AA9A4C-B71B-EF5A-B0E2-73691DB0D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600" b="99600" l="200" r="98600">
                          <a14:foregroundMark x1="18000" y1="54600" x2="82400" y2="61400"/>
                          <a14:foregroundMark x1="47200" y1="42200" x2="59000" y2="70400"/>
                          <a14:foregroundMark x1="59000" y1="70400" x2="59400" y2="72600"/>
                          <a14:foregroundMark x1="18000" y1="85400" x2="80000" y2="92600"/>
                          <a14:foregroundMark x1="80000" y1="92600" x2="59200" y2="96200"/>
                          <a14:foregroundMark x1="59200" y1="96200" x2="13400" y2="89200"/>
                          <a14:foregroundMark x1="13400" y1="89200" x2="41600" y2="78000"/>
                          <a14:foregroundMark x1="41600" y1="78000" x2="81400" y2="79400"/>
                          <a14:foregroundMark x1="16400" y1="34400" x2="11400" y2="69800"/>
                          <a14:foregroundMark x1="11400" y1="69800" x2="29000" y2="46800"/>
                          <a14:foregroundMark x1="29000" y1="46800" x2="36800" y2="73800"/>
                          <a14:foregroundMark x1="36800" y1="73800" x2="49800" y2="68800"/>
                          <a14:foregroundMark x1="49800" y1="68800" x2="84200" y2="67200"/>
                          <a14:foregroundMark x1="84200" y1="67200" x2="94200" y2="74800"/>
                          <a14:foregroundMark x1="94200" y1="74800" x2="93200" y2="58400"/>
                          <a14:foregroundMark x1="79600" y1="45000" x2="13200" y2="37200"/>
                          <a14:foregroundMark x1="2600" y1="37200" x2="6200" y2="32400"/>
                          <a14:foregroundMark x1="2150" y1="37800" x2="2600" y2="37200"/>
                          <a14:foregroundMark x1="1550" y1="38600" x2="2150" y2="37800"/>
                          <a14:foregroundMark x1="200" y1="40400" x2="1550" y2="38600"/>
                          <a14:foregroundMark x1="6200" y1="32400" x2="21600" y2="30600"/>
                          <a14:foregroundMark x1="21600" y1="30600" x2="79800" y2="31400"/>
                          <a14:foregroundMark x1="79800" y1="31400" x2="91800" y2="30800"/>
                          <a14:foregroundMark x1="91800" y1="30800" x2="99000" y2="38400"/>
                          <a14:foregroundMark x1="99000" y1="38400" x2="99200" y2="90800"/>
                          <a14:foregroundMark x1="99200" y1="90800" x2="93200" y2="99600"/>
                          <a14:foregroundMark x1="93200" y1="99600" x2="1200" y2="99600"/>
                          <a14:foregroundMark x1="1200" y1="99600" x2="200" y2="40800"/>
                          <a14:foregroundMark x1="9200" y1="34400" x2="9200" y2="34400"/>
                          <a14:foregroundMark x1="7200" y1="44000" x2="7200" y2="44000"/>
                          <a14:foregroundMark x1="46800" y1="35000" x2="46800" y2="35000"/>
                          <a14:foregroundMark x1="40800" y1="43400" x2="40800" y2="43400"/>
                          <a14:foregroundMark x1="63400" y1="45200" x2="63400" y2="45200"/>
                          <a14:foregroundMark x1="61000" y1="50000" x2="61000" y2="50000"/>
                          <a14:foregroundMark x1="79200" y1="50600" x2="79200" y2="50600"/>
                          <a14:foregroundMark x1="67000" y1="83600" x2="67000" y2="83600"/>
                          <a14:foregroundMark x1="55000" y1="85000" x2="55000" y2="85000"/>
                          <a14:foregroundMark x1="20200" y1="85200" x2="20200" y2="85200"/>
                          <a14:foregroundMark x1="10200" y1="88000" x2="10200" y2="88000"/>
                          <a14:foregroundMark x1="9200" y1="72200" x2="9200" y2="72200"/>
                          <a14:foregroundMark x1="13400" y1="47800" x2="13400" y2="47800"/>
                          <a14:foregroundMark x1="52200" y1="60200" x2="55000" y2="60600"/>
                          <a14:foregroundMark x1="69400" y1="40000" x2="69400" y2="40000"/>
                          <a14:foregroundMark x1="85200" y1="45400" x2="85200" y2="45400"/>
                          <a14:foregroundMark x1="87000" y1="89800" x2="44200" y2="95800"/>
                          <a14:foregroundMark x1="16000" y1="77600" x2="36600" y2="76800"/>
                          <a14:foregroundMark x1="36600" y1="76800" x2="66000" y2="76800"/>
                          <a14:foregroundMark x1="10600" y1="41600" x2="13800" y2="79000"/>
                          <a14:foregroundMark x1="3000" y1="44800" x2="11600" y2="79400"/>
                          <a14:foregroundMark x1="6400" y1="73200" x2="10200" y2="96000"/>
                          <a14:foregroundMark x1="15000" y1="83800" x2="45200" y2="82400"/>
                          <a14:foregroundMark x1="47200" y1="81200" x2="81800" y2="80400"/>
                          <a14:foregroundMark x1="22200" y1="44200" x2="65800" y2="44800"/>
                          <a14:foregroundMark x1="21800" y1="64000" x2="52000" y2="62600"/>
                          <a14:foregroundMark x1="36400" y1="49200" x2="63200" y2="50400"/>
                          <a14:foregroundMark x1="32000" y1="37000" x2="69400" y2="34800"/>
                          <a14:foregroundMark x1="73800" y1="35600" x2="93000" y2="39400"/>
                          <a14:foregroundMark x1="92400" y1="41200" x2="94600" y2="61800"/>
                          <a14:foregroundMark x1="82800" y1="47600" x2="86400" y2="71800"/>
                          <a14:foregroundMark x1="74000" y1="83600" x2="74200" y2="87400"/>
                          <a14:foregroundMark x1="45400" y1="82800" x2="81600" y2="83600"/>
                          <a14:foregroundMark x1="28000" y1="96200" x2="37400" y2="94200"/>
                          <a14:foregroundMark x1="58400" y1="97200" x2="83600" y2="95000"/>
                          <a14:foregroundMark x1="48000" y1="86800" x2="81400" y2="86400"/>
                          <a14:foregroundMark x1="98600" y1="62000" x2="98600" y2="62000"/>
                          <a14:foregroundMark x1="1524" y1="37200" x2="7200" y2="31200"/>
                          <a14:foregroundMark x1="957" y1="37800" x2="1524" y2="37200"/>
                          <a14:foregroundMark x1="200" y1="38600" x2="957" y2="37800"/>
                          <a14:foregroundMark x1="7200" y1="31200" x2="11200" y2="30400"/>
                          <a14:foregroundMark x1="600" y1="37200" x2="800" y2="37000"/>
                          <a14:foregroundMark x1="200" y1="37600" x2="600" y2="37200"/>
                          <a14:foregroundMark x1="10600" y1="31200" x2="24400" y2="31000"/>
                          <a14:foregroundMark x1="24400" y1="31000" x2="39200" y2="31600"/>
                          <a14:foregroundMark x1="39200" y1="31600" x2="89400" y2="30600"/>
                          <a14:foregroundMark x1="89400" y1="30600" x2="26200" y2="29600"/>
                          <a14:foregroundMark x1="10200" y1="30000" x2="29400" y2="31000"/>
                          <a14:foregroundMark x1="27600" y1="30200" x2="18600" y2="30000"/>
                          <a14:backgroundMark x1="200" y1="37200" x2="200" y2="37200"/>
                          <a14:backgroundMark x1="200" y1="37800" x2="200" y2="37800"/>
                          <a14:backgroundMark x1="0" y1="38600" x2="0" y2="38600"/>
                        </a14:backgroundRemoval>
                      </a14:imgEffect>
                    </a14:imgLayer>
                  </a14:imgProps>
                </a:ext>
              </a:extLst>
            </a:blip>
            <a:srcRect t="30378" b="-2128"/>
            <a:stretch/>
          </p:blipFill>
          <p:spPr>
            <a:xfrm>
              <a:off x="838200" y="1807119"/>
              <a:ext cx="1145794" cy="822108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8318CD-943D-2924-2F37-F9303A897E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605520"/>
              <a:ext cx="83820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22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DDFEA-CADD-A1EF-7EA6-0B212143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91A25-4899-0E69-1555-1ABC9123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C86C2-CD1B-17C9-B342-9A23A704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34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1F26-E134-FF81-FD4A-45F26265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7E32-2BAB-F8A0-D716-5B2A4A192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54605-2916-2E1D-06CF-D3E7AF684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C5B84-4926-7B42-CEC9-BF72B3B1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85303-90AB-4646-14A3-73026679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56ED0-2C66-2782-A96B-468B7188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5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DD05E-EAFB-A198-0A1E-7A2BF1AA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73E1E-98D2-7693-885D-E09DD30DD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ACBAF-7218-7E73-9B45-0D606BEE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DE135-55CF-DA39-FE06-8DFA1E2CE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83EFE-FCBD-1AC1-DAAB-FE2A2B2AB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7B65-0C8F-49DB-9244-563DA54ECEF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97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1B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efan.maas@uni.l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haker.de/de/site/content/shop/index.asp?lang=de&amp;ID=8&amp;ISBN=978-3-8440-0417-5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haker.de/de/site/content/shop/index.asp?lang=de&amp;ID=8&amp;ISBN=978-3-8440-0417-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D7_5A3293D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CA_1314AAFC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nlinelibrary.wiley.com/doi/10.1002/bapi.20141000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bapi.20141000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umweltbundesamt.de/sites/default/files/medien/479/publikationen/uba-factsheet_realitaetsnahe-berechnung-des-energiebedarfs.pdf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bundesamt.de/sites/default/files/medien/479/publikationen/uba-factsheet_realitaetsnahe-berechnung-des-energiebedarfs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efan.maas@uni.l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7CD3AFC-E309-457C-A9B2-36FF6907BFBE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8E4DA-28AC-33AB-3DDC-41A642F5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64" y="629391"/>
            <a:ext cx="2896657" cy="530021"/>
          </a:xfrm>
        </p:spPr>
        <p:txBody>
          <a:bodyPr anchor="ctr">
            <a:normAutofit/>
          </a:bodyPr>
          <a:lstStyle/>
          <a:p>
            <a:pPr algn="l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Stefan Maas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endParaRPr lang="fr-FR" sz="28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AE454E-1DD8-C708-66CE-1227297E8106}"/>
              </a:ext>
            </a:extLst>
          </p:cNvPr>
          <p:cNvGrpSpPr/>
          <p:nvPr/>
        </p:nvGrpSpPr>
        <p:grpSpPr>
          <a:xfrm>
            <a:off x="0" y="5376709"/>
            <a:ext cx="12183533" cy="1150150"/>
            <a:chOff x="0" y="1494771"/>
            <a:chExt cx="12183533" cy="115015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F524F49-F07C-1D8E-C33B-948CF148948E}"/>
                </a:ext>
              </a:extLst>
            </p:cNvPr>
            <p:cNvCxnSpPr>
              <a:cxnSpLocks/>
            </p:cNvCxnSpPr>
            <p:nvPr/>
          </p:nvCxnSpPr>
          <p:spPr>
            <a:xfrm>
              <a:off x="2450648" y="2605520"/>
              <a:ext cx="9732885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089257-BED1-D120-B43E-C14E6BCDA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600" b="99600" l="200" r="98600">
                          <a14:foregroundMark x1="18000" y1="54600" x2="82400" y2="61400"/>
                          <a14:foregroundMark x1="47200" y1="42200" x2="59000" y2="70400"/>
                          <a14:foregroundMark x1="59000" y1="70400" x2="59400" y2="72600"/>
                          <a14:foregroundMark x1="18000" y1="85400" x2="80000" y2="92600"/>
                          <a14:foregroundMark x1="80000" y1="92600" x2="59200" y2="96200"/>
                          <a14:foregroundMark x1="59200" y1="96200" x2="13400" y2="89200"/>
                          <a14:foregroundMark x1="13400" y1="89200" x2="41600" y2="78000"/>
                          <a14:foregroundMark x1="41600" y1="78000" x2="81400" y2="79400"/>
                          <a14:foregroundMark x1="16400" y1="34400" x2="11400" y2="69800"/>
                          <a14:foregroundMark x1="11400" y1="69800" x2="29000" y2="46800"/>
                          <a14:foregroundMark x1="29000" y1="46800" x2="36800" y2="73800"/>
                          <a14:foregroundMark x1="36800" y1="73800" x2="49800" y2="68800"/>
                          <a14:foregroundMark x1="49800" y1="68800" x2="84200" y2="67200"/>
                          <a14:foregroundMark x1="84200" y1="67200" x2="94200" y2="74800"/>
                          <a14:foregroundMark x1="94200" y1="74800" x2="93200" y2="58400"/>
                          <a14:foregroundMark x1="79600" y1="45000" x2="13200" y2="37200"/>
                          <a14:foregroundMark x1="2600" y1="37200" x2="6200" y2="32400"/>
                          <a14:foregroundMark x1="2150" y1="37800" x2="2600" y2="37200"/>
                          <a14:foregroundMark x1="1550" y1="38600" x2="2150" y2="37800"/>
                          <a14:foregroundMark x1="200" y1="40400" x2="1550" y2="38600"/>
                          <a14:foregroundMark x1="6200" y1="32400" x2="21600" y2="30600"/>
                          <a14:foregroundMark x1="21600" y1="30600" x2="79800" y2="31400"/>
                          <a14:foregroundMark x1="79800" y1="31400" x2="91800" y2="30800"/>
                          <a14:foregroundMark x1="91800" y1="30800" x2="99000" y2="38400"/>
                          <a14:foregroundMark x1="99000" y1="38400" x2="99200" y2="90800"/>
                          <a14:foregroundMark x1="99200" y1="90800" x2="93200" y2="99600"/>
                          <a14:foregroundMark x1="93200" y1="99600" x2="1200" y2="99600"/>
                          <a14:foregroundMark x1="1200" y1="99600" x2="200" y2="40800"/>
                          <a14:foregroundMark x1="9200" y1="34400" x2="9200" y2="34400"/>
                          <a14:foregroundMark x1="7200" y1="44000" x2="7200" y2="44000"/>
                          <a14:foregroundMark x1="46800" y1="35000" x2="46800" y2="35000"/>
                          <a14:foregroundMark x1="40800" y1="43400" x2="40800" y2="43400"/>
                          <a14:foregroundMark x1="63400" y1="45200" x2="63400" y2="45200"/>
                          <a14:foregroundMark x1="61000" y1="50000" x2="61000" y2="50000"/>
                          <a14:foregroundMark x1="79200" y1="50600" x2="79200" y2="50600"/>
                          <a14:foregroundMark x1="67000" y1="83600" x2="67000" y2="83600"/>
                          <a14:foregroundMark x1="55000" y1="85000" x2="55000" y2="85000"/>
                          <a14:foregroundMark x1="20200" y1="85200" x2="20200" y2="85200"/>
                          <a14:foregroundMark x1="10200" y1="88000" x2="10200" y2="88000"/>
                          <a14:foregroundMark x1="9200" y1="72200" x2="9200" y2="72200"/>
                          <a14:foregroundMark x1="13400" y1="47800" x2="13400" y2="47800"/>
                          <a14:foregroundMark x1="52200" y1="60200" x2="55000" y2="60600"/>
                          <a14:foregroundMark x1="69400" y1="40000" x2="69400" y2="40000"/>
                          <a14:foregroundMark x1="85200" y1="45400" x2="85200" y2="45400"/>
                          <a14:foregroundMark x1="87000" y1="89800" x2="44200" y2="95800"/>
                          <a14:foregroundMark x1="16000" y1="77600" x2="36600" y2="76800"/>
                          <a14:foregroundMark x1="36600" y1="76800" x2="66000" y2="76800"/>
                          <a14:foregroundMark x1="10600" y1="41600" x2="13800" y2="79000"/>
                          <a14:foregroundMark x1="3000" y1="44800" x2="11600" y2="79400"/>
                          <a14:foregroundMark x1="6400" y1="73200" x2="10200" y2="96000"/>
                          <a14:foregroundMark x1="15000" y1="83800" x2="45200" y2="82400"/>
                          <a14:foregroundMark x1="47200" y1="81200" x2="81800" y2="80400"/>
                          <a14:foregroundMark x1="22200" y1="44200" x2="65800" y2="44800"/>
                          <a14:foregroundMark x1="21800" y1="64000" x2="52000" y2="62600"/>
                          <a14:foregroundMark x1="36400" y1="49200" x2="63200" y2="50400"/>
                          <a14:foregroundMark x1="32000" y1="37000" x2="69400" y2="34800"/>
                          <a14:foregroundMark x1="73800" y1="35600" x2="93000" y2="39400"/>
                          <a14:foregroundMark x1="92400" y1="41200" x2="94600" y2="61800"/>
                          <a14:foregroundMark x1="82800" y1="47600" x2="86400" y2="71800"/>
                          <a14:foregroundMark x1="74000" y1="83600" x2="74200" y2="87400"/>
                          <a14:foregroundMark x1="45400" y1="82800" x2="81600" y2="83600"/>
                          <a14:foregroundMark x1="28000" y1="96200" x2="37400" y2="94200"/>
                          <a14:foregroundMark x1="58400" y1="97200" x2="83600" y2="95000"/>
                          <a14:foregroundMark x1="48000" y1="86800" x2="81400" y2="86400"/>
                          <a14:foregroundMark x1="98600" y1="62000" x2="98600" y2="62000"/>
                          <a14:foregroundMark x1="1524" y1="37200" x2="7200" y2="31200"/>
                          <a14:foregroundMark x1="957" y1="37800" x2="1524" y2="37200"/>
                          <a14:foregroundMark x1="200" y1="38600" x2="957" y2="37800"/>
                          <a14:foregroundMark x1="7200" y1="31200" x2="11200" y2="30400"/>
                          <a14:foregroundMark x1="600" y1="37200" x2="800" y2="37000"/>
                          <a14:foregroundMark x1="200" y1="37600" x2="600" y2="37200"/>
                          <a14:foregroundMark x1="10600" y1="31200" x2="24400" y2="31000"/>
                          <a14:foregroundMark x1="24400" y1="31000" x2="39200" y2="31600"/>
                          <a14:foregroundMark x1="39200" y1="31600" x2="89400" y2="30600"/>
                          <a14:foregroundMark x1="89400" y1="30600" x2="26200" y2="29600"/>
                          <a14:foregroundMark x1="10200" y1="30000" x2="29400" y2="31000"/>
                          <a14:foregroundMark x1="27600" y1="30200" x2="18600" y2="30000"/>
                          <a14:backgroundMark x1="200" y1="37200" x2="200" y2="37200"/>
                          <a14:backgroundMark x1="200" y1="37800" x2="200" y2="37800"/>
                          <a14:backgroundMark x1="0" y1="38600" x2="0" y2="38600"/>
                        </a14:backgroundRemoval>
                      </a14:imgEffect>
                    </a14:imgLayer>
                  </a14:imgProps>
                </a:ext>
              </a:extLst>
            </a:blip>
            <a:srcRect t="30378" b="-2128"/>
            <a:stretch/>
          </p:blipFill>
          <p:spPr>
            <a:xfrm>
              <a:off x="856121" y="1494771"/>
              <a:ext cx="1602994" cy="115015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02820C9-84AA-18CC-50F8-C9ACE87585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605520"/>
              <a:ext cx="856121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06A6BE4A-6374-04DA-18A8-48EA10CB9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6488"/>
            <a:ext cx="9144000" cy="2387600"/>
          </a:xfrm>
        </p:spPr>
        <p:txBody>
          <a:bodyPr/>
          <a:lstStyle/>
          <a:p>
            <a:r>
              <a:rPr lang="de-DE" dirty="0"/>
              <a:t>Energieverbrauch</a:t>
            </a:r>
            <a:br>
              <a:rPr lang="de-DE" dirty="0"/>
            </a:br>
            <a:r>
              <a:rPr lang="de-DE" dirty="0"/>
              <a:t>Berechnung </a:t>
            </a:r>
            <a:r>
              <a:rPr lang="de-CH" dirty="0"/>
              <a:t>≠</a:t>
            </a:r>
            <a:r>
              <a:rPr lang="de-DE" dirty="0"/>
              <a:t> Realität </a:t>
            </a:r>
            <a:r>
              <a:rPr lang="de-CH" dirty="0"/>
              <a:t>?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EA300D6-8293-AE9B-1E94-04A524775ABF}"/>
              </a:ext>
            </a:extLst>
          </p:cNvPr>
          <p:cNvSpPr txBox="1"/>
          <p:nvPr/>
        </p:nvSpPr>
        <p:spPr>
          <a:xfrm>
            <a:off x="6037067" y="271934"/>
            <a:ext cx="60979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 Mechanics &amp; Energy Efficiency</a:t>
            </a:r>
          </a:p>
          <a:p>
            <a:pPr algn="l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Engineering (DoE), Campus Kirchberg, University of Luxembourg</a:t>
            </a:r>
          </a:p>
          <a:p>
            <a:pPr algn="l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stefan.maas@uni.lu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+352-466644-5222</a:t>
            </a:r>
          </a:p>
        </p:txBody>
      </p:sp>
    </p:spTree>
    <p:extLst>
      <p:ext uri="{BB962C8B-B14F-4D97-AF65-F5344CB8AC3E}">
        <p14:creationId xmlns:p14="http://schemas.microsoft.com/office/powerpoint/2010/main" val="115598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2E407-3C55-0AB4-F84B-29126EFCC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1A891A0-CCB2-53B7-896B-454F50CC6CF8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925312-9D52-3F48-7563-C4618436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Primärenergieverbrauch neuerer Schulen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9B88BE-EEE5-03F3-A715-C8419938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10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359BE8B-0AB8-116F-5987-D1108DBC9B3F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A9C0401-BA6E-760D-188E-61C334EDC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012" y="2618737"/>
            <a:ext cx="42672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A041BAA-DB6E-38F6-1414-E20134AB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2412" y="2639373"/>
            <a:ext cx="47513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5FD555CE-94B9-05DC-5D26-816AC273E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76" y="1590314"/>
            <a:ext cx="9781309" cy="102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2" indent="-285750">
              <a:lnSpc>
                <a:spcPct val="120000"/>
              </a:lnSpc>
              <a:buFont typeface="Wingdings" pitchFamily="2" charset="2"/>
              <a:buChar char="à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weniger Wärmeenergie als ältere Schulen im Ausland (bessere Isolation und Luftdichtheit)</a:t>
            </a:r>
          </a:p>
          <a:p>
            <a:pPr marL="0" lvl="2">
              <a:lnSpc>
                <a:spcPct val="120000"/>
              </a:lnSpc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dafür höherer Stromverbrauch  (mehr Technik, Informatik und Beleuchtung)</a:t>
            </a:r>
          </a:p>
          <a:p>
            <a:pPr marL="180975" lvl="2" indent="-180975">
              <a:lnSpc>
                <a:spcPct val="120000"/>
              </a:lnSpc>
              <a:spcAft>
                <a:spcPts val="600"/>
              </a:spcAft>
            </a:pPr>
            <a:r>
              <a:rPr lang="de-CH" sz="1600" dirty="0"/>
              <a:t>					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B27C6D-0C5C-66D2-3E75-481598CB4C40}"/>
              </a:ext>
            </a:extLst>
          </p:cNvPr>
          <p:cNvSpPr txBox="1"/>
          <p:nvPr/>
        </p:nvSpPr>
        <p:spPr>
          <a:xfrm>
            <a:off x="2165331" y="6007847"/>
            <a:ext cx="88741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Dissertation 2011, Uni Luxemburg, 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Andreas Thewes - Energieeffizienz neuer Schul- und Bürogebäude in Luxemburg basierend auf Verbrauchsdaten und Simulationen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0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91F38-4682-FDCB-2561-5C714667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591CAF6-45B6-32C3-9491-98F3AF299F1D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F1968C-A67C-125A-8A8B-2B7B77F0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Primärenergieverbrauch neuerer Schulen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B92B9B-DDFA-62A9-7CFD-6B2BFCA4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11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81D40A-2510-10F0-865C-84F3DA790FF8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474998E6-CD05-000C-2919-B723A9DE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098" y="1648668"/>
            <a:ext cx="4945702" cy="13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2" indent="-285750">
              <a:lnSpc>
                <a:spcPct val="120000"/>
              </a:lnSpc>
              <a:buFont typeface="Wingdings" pitchFamily="2" charset="2"/>
              <a:buChar char="à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bezogen auf den Primärenergieverbrauch sind die neueren Schulen in Luxemburg ungefähr gleich mit den ausländischen älteren Schulen</a:t>
            </a: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1600" dirty="0"/>
              <a:t>		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811D3429-6E9C-BFDA-AB86-DBEC006D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34388"/>
            <a:ext cx="5137974" cy="391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98A821E-F71D-9669-388A-6F4A3E70C477}"/>
              </a:ext>
            </a:extLst>
          </p:cNvPr>
          <p:cNvSpPr txBox="1"/>
          <p:nvPr/>
        </p:nvSpPr>
        <p:spPr>
          <a:xfrm>
            <a:off x="2259115" y="5505384"/>
            <a:ext cx="38108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Dissertation 2011, Uni Luxemburg, 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Andreas Thewes - Energieeffizienz neuer Schul- und Bürogebäude in Luxemburg basierend auf Verbrauchsdaten und Simulationen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5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3370F-C927-7319-0E3D-ADE7114B0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F5BA7DF-55C2-8911-5B60-3AF2DA8806F4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37AC47-DC14-EA38-8E17-5CA8C29F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Bürogebäude 1995 - 2010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BBF4EC-92CC-063C-0FB7-93B58558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12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714FAC9-86D0-CE5D-704F-5E24ECB304A0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A988470A-8116-B36B-7370-115DD73D1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72197"/>
            <a:ext cx="10515600" cy="102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vollklimatisiert</a:t>
            </a:r>
          </a:p>
          <a:p>
            <a:pPr marL="2857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1 Gebäude ist unter 150 kWh/(m</a:t>
            </a:r>
            <a:r>
              <a:rPr lang="de-CH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im Primärenergieverbrauch wegen hohem Stromverbrauch</a:t>
            </a:r>
            <a:r>
              <a:rPr lang="de-CH" sz="1600" dirty="0"/>
              <a:t>		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D4209B3-BD3E-2B42-F314-F9858FD9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80292"/>
            <a:ext cx="4505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238FB41B-87CE-7895-6426-C9418D770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3775692"/>
            <a:ext cx="1512888" cy="223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CH" sz="1000" dirty="0">
                <a:solidFill>
                  <a:srgbClr val="000000"/>
                </a:solidFill>
                <a:latin typeface="Calibri" pitchFamily="34" charset="0"/>
              </a:rPr>
              <a:t>Mittelwert 213 kWh/m</a:t>
            </a:r>
            <a:r>
              <a:rPr lang="de-CH" sz="10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de-CH" sz="1000" dirty="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4C24D37-B20C-D49D-5E5D-349163D21F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19163" y="3978892"/>
            <a:ext cx="1189038" cy="173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spcAft>
                <a:spcPts val="1000"/>
              </a:spcAft>
            </a:pPr>
            <a:r>
              <a:rPr lang="de-CH" sz="900" dirty="0" err="1">
                <a:solidFill>
                  <a:srgbClr val="000000"/>
                </a:solidFill>
                <a:latin typeface="Calibri" pitchFamily="34" charset="0"/>
              </a:rPr>
              <a:t>Mittelw</a:t>
            </a:r>
            <a:r>
              <a:rPr lang="de-CH" sz="900" dirty="0">
                <a:solidFill>
                  <a:srgbClr val="000000"/>
                </a:solidFill>
                <a:latin typeface="Calibri" pitchFamily="34" charset="0"/>
              </a:rPr>
              <a:t>.  67 </a:t>
            </a:r>
            <a:r>
              <a:rPr lang="de-CH" sz="900" dirty="0" err="1">
                <a:solidFill>
                  <a:srgbClr val="000000"/>
                </a:solidFill>
                <a:latin typeface="Calibri" pitchFamily="34" charset="0"/>
              </a:rPr>
              <a:t>kWh</a:t>
            </a:r>
            <a:r>
              <a:rPr lang="de-CH" sz="900" dirty="0">
                <a:solidFill>
                  <a:srgbClr val="000000"/>
                </a:solidFill>
                <a:latin typeface="Calibri" pitchFamily="34" charset="0"/>
              </a:rPr>
              <a:t>/m</a:t>
            </a:r>
            <a:r>
              <a:rPr lang="de-CH" sz="9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de-CH" sz="900" dirty="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32BB0B84-4ED8-8B70-6047-606057081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6207" t="14024" r="4912" b="78960"/>
          <a:stretch>
            <a:fillRect/>
          </a:stretch>
        </p:blipFill>
        <p:spPr bwMode="auto">
          <a:xfrm>
            <a:off x="912813" y="5223492"/>
            <a:ext cx="44084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A79BF14-A3C2-9B19-F131-14219E7A2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11" y="5175377"/>
            <a:ext cx="1981200" cy="219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800" dirty="0">
                <a:solidFill>
                  <a:srgbClr val="000000"/>
                </a:solidFill>
                <a:latin typeface="Calibri" pitchFamily="34" charset="0"/>
              </a:rPr>
              <a:t>with large server -rooms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E24A8DC-7A45-1F43-5CD5-0300B89C8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746" y="5176357"/>
            <a:ext cx="1981200" cy="219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800" dirty="0">
                <a:solidFill>
                  <a:srgbClr val="000000"/>
                </a:solidFill>
                <a:latin typeface="Calibri" pitchFamily="34" charset="0"/>
              </a:rPr>
              <a:t>without large server -rooms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589CF029-4E3A-9377-85EB-41A15DA10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2337" y="2480292"/>
            <a:ext cx="4661594" cy="296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E49A9A04-3A55-3A04-4E15-F24195A2C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349" y="3775692"/>
            <a:ext cx="1642790" cy="2427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CH" sz="1000" dirty="0">
                <a:solidFill>
                  <a:srgbClr val="000000"/>
                </a:solidFill>
                <a:latin typeface="Calibri" pitchFamily="34" charset="0"/>
              </a:rPr>
              <a:t>Mittelwert 727 kWh/m</a:t>
            </a:r>
            <a:r>
              <a:rPr lang="de-CH" sz="10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de-CH" sz="1000" dirty="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E8F9A834-C895-F431-64B1-F17F05F6A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411" y="4871861"/>
            <a:ext cx="2072327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CH" sz="1000" b="1" dirty="0">
                <a:solidFill>
                  <a:srgbClr val="00B050"/>
                </a:solidFill>
              </a:rPr>
              <a:t>Green Buildings &lt; 150 kWh/m</a:t>
            </a:r>
            <a:r>
              <a:rPr lang="de-CH" sz="1000" b="1" baseline="30000" dirty="0">
                <a:solidFill>
                  <a:srgbClr val="00B050"/>
                </a:solidFill>
              </a:rPr>
              <a:t>2</a:t>
            </a:r>
            <a:r>
              <a:rPr lang="de-CH" sz="1000" b="1" dirty="0">
                <a:solidFill>
                  <a:srgbClr val="00B050"/>
                </a:solidFill>
              </a:rPr>
              <a:t>a</a:t>
            </a:r>
            <a:endParaRPr lang="de-DE" sz="1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9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EA913-AE71-C43D-EE9D-4BDA34BB1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B240781-C2D4-829E-46C1-E91DED62AC0F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88309C-9D7C-BA3A-1C6B-C0323DB6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1138614" cy="1325563"/>
          </a:xfrm>
        </p:spPr>
        <p:txBody>
          <a:bodyPr>
            <a:normAutofit fontScale="90000"/>
          </a:bodyPr>
          <a:lstStyle/>
          <a:p>
            <a:r>
              <a:rPr lang="de-CH" dirty="0"/>
              <a:t>Sensitivitäten von charakteristischen Eigenschaften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830684-352A-DD13-C0FD-FAC8E009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13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72D6820-642F-DCA7-6E8D-B67FDB245284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509F3B52-2BFA-AAAC-39D1-7F06EC358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72197"/>
            <a:ext cx="10515600" cy="3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>
              <a:lnSpc>
                <a:spcPct val="120000"/>
              </a:lnSpc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Einzeln                                                         Kumuliert	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6E1862F-6C4D-F227-8F76-B05AF7391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16736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9A92DC4-38FE-622F-7604-0D4CA6FC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0232" y="2116736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49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350D4-4F61-B29B-B48C-B8010760E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435DABE-7364-A862-3133-5EED7524A241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7BD0A8-D4BF-C64C-E991-0A8DBB417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Berechnungen 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252DF6-CA65-669A-3F76-314BDAF1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14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FE4D1EB-AB51-7FBE-AD19-588AA7B3C326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4E3B1B-5890-8491-BC8D-B2DAA5B02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3750" t="16667" r="19583" b="13333"/>
          <a:stretch>
            <a:fillRect/>
          </a:stretch>
        </p:blipFill>
        <p:spPr bwMode="auto">
          <a:xfrm>
            <a:off x="808220" y="1429599"/>
            <a:ext cx="6184778" cy="405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7D740947-0E53-639C-E955-BBD5DB038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298" y="1618438"/>
            <a:ext cx="4945702" cy="9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2" indent="-285750">
              <a:lnSpc>
                <a:spcPct val="120000"/>
              </a:lnSpc>
              <a:buFont typeface="Wingdings" pitchFamily="2" charset="2"/>
              <a:buChar char="à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richtigen Eingabeparametern,</a:t>
            </a:r>
            <a:r>
              <a:rPr lang="de-CH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bilden die Berechnungen gut die wahren Verbrauchswerte ab!</a:t>
            </a:r>
            <a:endParaRPr lang="de-CH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640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E347E-7319-3022-6AD0-A4CE6DF12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1CA0B9F-8E8A-BDCC-B182-E7DAB9283CF8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D6B370-0615-4D00-ECB1-787162D0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15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78BDE79-E6B1-F8AE-C0F7-AB0A2561DD58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F2B8780-0273-BB34-25A4-0699B3973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665613"/>
            <a:ext cx="9843655" cy="16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CH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aktive Kühlung sondern passive Kühlung durch Nachtlüftung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limitierte Fenstergrösse (max. ~45 % der Hüllfläche, niedrige Fensterstürze)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selektives Glas (niedriger g-Wert, hoher τ-Wert)</a:t>
            </a:r>
          </a:p>
          <a:p>
            <a:pPr marL="0" lvl="2">
              <a:lnSpc>
                <a:spcPct val="120000"/>
              </a:lnSpc>
            </a:pPr>
            <a:r>
              <a:rPr lang="de-CH" sz="1600" dirty="0"/>
              <a:t>		</a:t>
            </a:r>
          </a:p>
        </p:txBody>
      </p:sp>
      <p:pic>
        <p:nvPicPr>
          <p:cNvPr id="8" name="Picture 2" descr="F:\Backup\Projekt\Gebäude\Schulen\Nordstadtlycee\Bilder\IMG_2944.JPG">
            <a:extLst>
              <a:ext uri="{FF2B5EF4-FFF2-40B4-BE49-F238E27FC236}">
                <a16:creationId xmlns:a16="http://schemas.microsoft.com/office/drawing/2014/main" id="{7163AB27-4B9F-7F27-EBDE-C937EE12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466" t="12195" r="10359" b="17073"/>
          <a:stretch>
            <a:fillRect/>
          </a:stretch>
        </p:blipFill>
        <p:spPr bwMode="auto">
          <a:xfrm>
            <a:off x="2306782" y="3739770"/>
            <a:ext cx="3276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Backup\Projekt\Gebäude\Energiepark Reiden\Bürogebäude Energiepark\Bilder\IMG_4214.JPG">
            <a:extLst>
              <a:ext uri="{FF2B5EF4-FFF2-40B4-BE49-F238E27FC236}">
                <a16:creationId xmlns:a16="http://schemas.microsoft.com/office/drawing/2014/main" id="{26263B8C-3192-0A35-46C9-31C03EC9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15382" b="8406"/>
          <a:stretch>
            <a:fillRect/>
          </a:stretch>
        </p:blipFill>
        <p:spPr bwMode="auto">
          <a:xfrm>
            <a:off x="5743080" y="3704845"/>
            <a:ext cx="29718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F:\Backup\Projekt\Gebäude\Climalux\Daten_100209\Natexis\Bilder\IRPK_Ave JFK51_2.JPG">
            <a:extLst>
              <a:ext uri="{FF2B5EF4-FFF2-40B4-BE49-F238E27FC236}">
                <a16:creationId xmlns:a16="http://schemas.microsoft.com/office/drawing/2014/main" id="{A4490EE1-6668-A778-E2CB-7051846F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4578" y="3706554"/>
            <a:ext cx="1807277" cy="240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299524B0-DF5F-D333-CEE1-8A0B401D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dirty="0"/>
              <a:t>Charakteristika von energieeffizienten Schulen und Büros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5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D47CF-F14E-C554-FB1C-83441555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8438C2C-AE71-0DEC-ABC3-5DC9003023C9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93AEB-3066-3421-BCE6-ED4A463E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16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EC9B1BE-56AF-BABB-DA4F-06A0A2DBADA4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3799CFF6-09FD-C55B-350E-B9DF189E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665613"/>
            <a:ext cx="9843655" cy="7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Tageslicht-Sensoren mit Präsenz-Detektor und Dimmung</a:t>
            </a:r>
          </a:p>
          <a:p>
            <a:pPr marL="0" lvl="2">
              <a:lnSpc>
                <a:spcPct val="120000"/>
              </a:lnSpc>
            </a:pPr>
            <a:r>
              <a:rPr lang="de-CH" sz="1600" dirty="0"/>
              <a:t>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E48E5-3476-B83A-8AFD-6D5FDAD8F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687" y="2440703"/>
            <a:ext cx="3997470" cy="277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MG_3985.JPG">
            <a:extLst>
              <a:ext uri="{FF2B5EF4-FFF2-40B4-BE49-F238E27FC236}">
                <a16:creationId xmlns:a16="http://schemas.microsoft.com/office/drawing/2014/main" id="{ED1A6D2D-F214-D58E-8B70-76BF37E0F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838199" y="2418921"/>
            <a:ext cx="4001599" cy="27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7C750C0E-C65B-30EB-0E82-C26B460A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dirty="0"/>
              <a:t>Charakteristika von energieeffizienten Schulen und Büros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45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60BA4-F28E-B556-5819-39BC3D54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BC944D6-C479-9AA4-FF8E-96D7C5397934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DBDABB-73E7-8827-52C3-A2D7105A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17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EE1B19-594C-E48E-EFFD-9ADF705B6B00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F36F4AFD-4766-F087-9E0A-60CDEA4D6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665613"/>
            <a:ext cx="9843655" cy="208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lichtlenkender aussenliegender Sonnenschutz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energieeffiziente Server/ Informatik (z.B. wassergekühlt)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 thermische Trägheit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lnSpc>
                <a:spcPct val="120000"/>
              </a:lnSpc>
            </a:pPr>
            <a:r>
              <a:rPr lang="de-CH" sz="1600" dirty="0"/>
              <a:t>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B3C666-25E5-3422-0C99-2C01DED1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2248" y="3730562"/>
            <a:ext cx="21113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78CC96EF-D319-3687-2DE5-3D028207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847" y="3730562"/>
            <a:ext cx="253365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:\Backup\Projekt\Gebäude\Schulen\Atert Lycee Redange\Bilder\IMG_4552.JPG">
            <a:extLst>
              <a:ext uri="{FF2B5EF4-FFF2-40B4-BE49-F238E27FC236}">
                <a16:creationId xmlns:a16="http://schemas.microsoft.com/office/drawing/2014/main" id="{11F408A0-81C5-D202-27C4-A3AFE6C9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88898" y="3730562"/>
            <a:ext cx="186213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:\Backup\Projekt\Gebäude\Schulen\Atert Lycee Redange\Bilder\IMG_4550.JPG">
            <a:extLst>
              <a:ext uri="{FF2B5EF4-FFF2-40B4-BE49-F238E27FC236}">
                <a16:creationId xmlns:a16="http://schemas.microsoft.com/office/drawing/2014/main" id="{FEC1A802-3BCC-C3E1-52A7-6C9132797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6845" y="3752787"/>
            <a:ext cx="190361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34EED4A-F782-FC85-6E70-B3C1D837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dirty="0"/>
              <a:t>Charakteristika von energieeffizienten Schulen und Büros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6898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7F11-3BCE-95D5-E0AB-D5CC6FE4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45B55-C739-E813-AC89-7A51BDC5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18</a:t>
            </a:fld>
            <a:endParaRPr lang="fr-FR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2D0DCDF-A0DD-80B2-5630-EED6422EEE57}"/>
              </a:ext>
            </a:extLst>
          </p:cNvPr>
          <p:cNvSpPr/>
          <p:nvPr/>
        </p:nvSpPr>
        <p:spPr>
          <a:xfrm>
            <a:off x="0" y="0"/>
            <a:ext cx="12192000" cy="134652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45BD698-8700-AB85-7731-72E0462E45E8}"/>
              </a:ext>
            </a:extLst>
          </p:cNvPr>
          <p:cNvSpPr txBox="1">
            <a:spLocks/>
          </p:cNvSpPr>
          <p:nvPr/>
        </p:nvSpPr>
        <p:spPr>
          <a:xfrm>
            <a:off x="838200" y="3231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B1B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/>
              <a:t>Charakteristika von energieeffizienten Schulen und Büros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1E74445-8C30-CA85-6D3D-C54C53BE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26" y="3922714"/>
            <a:ext cx="32289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IMG_3985.JPG">
            <a:extLst>
              <a:ext uri="{FF2B5EF4-FFF2-40B4-BE49-F238E27FC236}">
                <a16:creationId xmlns:a16="http://schemas.microsoft.com/office/drawing/2014/main" id="{5CD111C6-BAA8-39F8-C686-C7A63E7EB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743200" y="3922713"/>
            <a:ext cx="31242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6CD89BBB-AFB1-6372-E0D0-5B249D926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665613"/>
            <a:ext cx="9843655" cy="208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limitierte Fenstergrösse (max ca. 45% der Fassadenfläche)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selectives Glas mit niedrigen g-Wert und hohem </a:t>
            </a:r>
            <a:r>
              <a:rPr lang="el-GR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de-CH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-Wert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Tageslichtsensoren, Präsenzdetektoren, Dimmung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lnSpc>
                <a:spcPct val="120000"/>
              </a:lnSpc>
            </a:pPr>
            <a:r>
              <a:rPr lang="de-CH" sz="16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753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11FEB-A918-C9A3-0AF5-C80908CED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583C373-FCB9-6CCA-F90B-7D4CA9306965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8DC33C-B8B3-9196-7DDD-8DDCE9A7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Vergleich Primärenergie: alt versus neu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DF04EC-76E3-9988-7B23-D4965DD4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19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0352E17-00B4-1AA8-817B-E40B286B2C07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AE4BDEE-CE84-D6F3-214F-D526D46A2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105" t="18153" r="1843" b="2153"/>
          <a:stretch>
            <a:fillRect/>
          </a:stretch>
        </p:blipFill>
        <p:spPr bwMode="auto">
          <a:xfrm>
            <a:off x="2452078" y="1402864"/>
            <a:ext cx="8382000" cy="47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1F92DCE1-0CD8-F442-A5BE-DCFAE2FB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078" y="5289063"/>
            <a:ext cx="579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noProof="0" dirty="0">
                <a:solidFill>
                  <a:srgbClr val="000000"/>
                </a:solidFill>
              </a:rPr>
              <a:t>alt: </a:t>
            </a:r>
            <a:r>
              <a:rPr lang="en-US" noProof="0" dirty="0" err="1">
                <a:solidFill>
                  <a:srgbClr val="000000"/>
                </a:solidFill>
              </a:rPr>
              <a:t>vor</a:t>
            </a:r>
            <a:r>
              <a:rPr lang="en-US" noProof="0" dirty="0">
                <a:solidFill>
                  <a:srgbClr val="000000"/>
                </a:solidFill>
              </a:rPr>
              <a:t> 1980     neu: </a:t>
            </a:r>
            <a:r>
              <a:rPr lang="en-US" noProof="0" dirty="0" err="1">
                <a:solidFill>
                  <a:srgbClr val="000000"/>
                </a:solidFill>
              </a:rPr>
              <a:t>nach</a:t>
            </a:r>
            <a:r>
              <a:rPr lang="en-US" noProof="0" dirty="0">
                <a:solidFill>
                  <a:srgbClr val="000000"/>
                </a:solidFill>
              </a:rPr>
              <a:t> 2000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1E2C558-DC1F-9237-1615-AF3E8D7D7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878" y="3993663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" name="Curved Down Arrow 13">
            <a:extLst>
              <a:ext uri="{FF2B5EF4-FFF2-40B4-BE49-F238E27FC236}">
                <a16:creationId xmlns:a16="http://schemas.microsoft.com/office/drawing/2014/main" id="{5BC0A9DE-C70D-6AD8-FFCB-5DF5C23FC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678" y="2850663"/>
            <a:ext cx="838200" cy="304800"/>
          </a:xfrm>
          <a:prstGeom prst="curvedDownArrow">
            <a:avLst>
              <a:gd name="adj1" fmla="val 24992"/>
              <a:gd name="adj2" fmla="val 49997"/>
              <a:gd name="adj3" fmla="val 25000"/>
            </a:avLst>
          </a:prstGeom>
          <a:solidFill>
            <a:srgbClr val="00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de-DE">
              <a:solidFill>
                <a:srgbClr val="0000FF"/>
              </a:solidFill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1FEC0EFE-6A95-30C7-529B-5FAC95255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878" y="3155464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200">
                <a:solidFill>
                  <a:srgbClr val="00CC00"/>
                </a:solidFill>
              </a:rPr>
              <a:t>≈-25%</a:t>
            </a:r>
            <a:endParaRPr lang="en-US" sz="1200">
              <a:solidFill>
                <a:srgbClr val="00CC00"/>
              </a:solidFill>
            </a:endParaRPr>
          </a:p>
        </p:txBody>
      </p:sp>
      <p:sp>
        <p:nvSpPr>
          <p:cNvPr id="12" name="Curved Down Arrow 18">
            <a:extLst>
              <a:ext uri="{FF2B5EF4-FFF2-40B4-BE49-F238E27FC236}">
                <a16:creationId xmlns:a16="http://schemas.microsoft.com/office/drawing/2014/main" id="{F11CAC40-B3B0-9536-8C51-3FD3FEBEE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078" y="2850663"/>
            <a:ext cx="838200" cy="304800"/>
          </a:xfrm>
          <a:prstGeom prst="curvedDownArrow">
            <a:avLst>
              <a:gd name="adj1" fmla="val 24992"/>
              <a:gd name="adj2" fmla="val 49997"/>
              <a:gd name="adj3" fmla="val 25000"/>
            </a:avLst>
          </a:prstGeom>
          <a:solidFill>
            <a:srgbClr val="00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de-DE">
              <a:solidFill>
                <a:srgbClr val="0000FF"/>
              </a:solidFill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A6DCF168-11FE-98AC-C143-B7CDA1C60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278" y="3155464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200">
                <a:solidFill>
                  <a:srgbClr val="00CC00"/>
                </a:solidFill>
              </a:rPr>
              <a:t>≈-25%</a:t>
            </a:r>
            <a:endParaRPr lang="en-US" sz="1200">
              <a:solidFill>
                <a:srgbClr val="00CC00"/>
              </a:solidFill>
            </a:endParaRPr>
          </a:p>
        </p:txBody>
      </p:sp>
      <p:sp>
        <p:nvSpPr>
          <p:cNvPr id="14" name="Curved Down Arrow 20">
            <a:extLst>
              <a:ext uri="{FF2B5EF4-FFF2-40B4-BE49-F238E27FC236}">
                <a16:creationId xmlns:a16="http://schemas.microsoft.com/office/drawing/2014/main" id="{4B3C6C85-CCED-101A-A1AF-90420675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278" y="2879238"/>
            <a:ext cx="838200" cy="304800"/>
          </a:xfrm>
          <a:prstGeom prst="curvedDownArrow">
            <a:avLst>
              <a:gd name="adj1" fmla="val 24992"/>
              <a:gd name="adj2" fmla="val 49997"/>
              <a:gd name="adj3" fmla="val 25000"/>
            </a:avLst>
          </a:prstGeom>
          <a:solidFill>
            <a:srgbClr val="00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de-DE">
              <a:solidFill>
                <a:srgbClr val="0000FF"/>
              </a:solidFill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EDAD6E23-3D91-7DD8-63D8-E609617FB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478" y="3184039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200">
                <a:solidFill>
                  <a:srgbClr val="00CC00"/>
                </a:solidFill>
              </a:rPr>
              <a:t>≈-25%</a:t>
            </a:r>
            <a:endParaRPr lang="en-US" sz="1200">
              <a:solidFill>
                <a:srgbClr val="00CC00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id="{335F4F33-D460-D163-4580-F640C15D0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7678" y="945663"/>
            <a:ext cx="838200" cy="304800"/>
          </a:xfrm>
          <a:prstGeom prst="curvedDownArrow">
            <a:avLst>
              <a:gd name="adj1" fmla="val 24992"/>
              <a:gd name="adj2" fmla="val 49997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de-DE">
              <a:solidFill>
                <a:srgbClr val="0000FF"/>
              </a:solidFill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91B35A4A-AD5A-7DE9-6338-B4696EC09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878" y="1250464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200">
                <a:solidFill>
                  <a:srgbClr val="FF0000"/>
                </a:solidFill>
              </a:rPr>
              <a:t>≈+250%</a:t>
            </a:r>
            <a:endParaRPr lang="en-US" sz="1200">
              <a:solidFill>
                <a:srgbClr val="FF0000"/>
              </a:solidFill>
            </a:endParaRPr>
          </a:p>
        </p:txBody>
      </p:sp>
      <p:cxnSp>
        <p:nvCxnSpPr>
          <p:cNvPr id="18" name="Straight Connector 25">
            <a:extLst>
              <a:ext uri="{FF2B5EF4-FFF2-40B4-BE49-F238E27FC236}">
                <a16:creationId xmlns:a16="http://schemas.microsoft.com/office/drawing/2014/main" id="{E5AD361C-2970-5E56-0686-9E9B7437DA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57103" y="4373366"/>
            <a:ext cx="381000" cy="0"/>
          </a:xfrm>
          <a:prstGeom prst="line">
            <a:avLst/>
          </a:prstGeom>
          <a:noFill/>
          <a:ln w="38100" algn="ctr">
            <a:solidFill>
              <a:srgbClr val="00CC00"/>
            </a:solidFill>
            <a:miter lim="800000"/>
            <a:headEnd/>
            <a:tailEnd/>
          </a:ln>
        </p:spPr>
      </p:cxnSp>
      <p:cxnSp>
        <p:nvCxnSpPr>
          <p:cNvPr id="19" name="Straight Connector 26">
            <a:extLst>
              <a:ext uri="{FF2B5EF4-FFF2-40B4-BE49-F238E27FC236}">
                <a16:creationId xmlns:a16="http://schemas.microsoft.com/office/drawing/2014/main" id="{95AB658E-5213-C6CD-51A2-C1A6E0EB51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23978" y="4352585"/>
            <a:ext cx="381000" cy="0"/>
          </a:xfrm>
          <a:prstGeom prst="line">
            <a:avLst/>
          </a:prstGeom>
          <a:noFill/>
          <a:ln w="38100" algn="ctr">
            <a:solidFill>
              <a:srgbClr val="00CC00"/>
            </a:solidFill>
            <a:miter lim="800000"/>
            <a:headEnd/>
            <a:tailEnd/>
          </a:ln>
        </p:spPr>
      </p:cxnSp>
      <p:cxnSp>
        <p:nvCxnSpPr>
          <p:cNvPr id="20" name="Straight Connector 27">
            <a:extLst>
              <a:ext uri="{FF2B5EF4-FFF2-40B4-BE49-F238E27FC236}">
                <a16:creationId xmlns:a16="http://schemas.microsoft.com/office/drawing/2014/main" id="{7786455C-3E46-526B-A20D-758578EC43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62278" y="4359512"/>
            <a:ext cx="381000" cy="0"/>
          </a:xfrm>
          <a:prstGeom prst="line">
            <a:avLst/>
          </a:prstGeom>
          <a:noFill/>
          <a:ln w="38100" algn="ctr">
            <a:solidFill>
              <a:srgbClr val="00CC00"/>
            </a:solidFill>
            <a:miter lim="800000"/>
            <a:headEnd/>
            <a:tailEnd/>
          </a:ln>
        </p:spPr>
      </p:cxnSp>
      <p:cxnSp>
        <p:nvCxnSpPr>
          <p:cNvPr id="21" name="Straight Connector 28">
            <a:extLst>
              <a:ext uri="{FF2B5EF4-FFF2-40B4-BE49-F238E27FC236}">
                <a16:creationId xmlns:a16="http://schemas.microsoft.com/office/drawing/2014/main" id="{0D8D69E6-91F0-6C45-2605-60ADE3613E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14878" y="4225438"/>
            <a:ext cx="381000" cy="0"/>
          </a:xfrm>
          <a:prstGeom prst="line">
            <a:avLst/>
          </a:prstGeom>
          <a:noFill/>
          <a:ln w="38100" algn="ctr">
            <a:solidFill>
              <a:srgbClr val="00CC00"/>
            </a:solidFill>
            <a:miter lim="800000"/>
            <a:headEnd/>
            <a:tailEnd/>
          </a:ln>
        </p:spPr>
      </p:cxnSp>
      <p:cxnSp>
        <p:nvCxnSpPr>
          <p:cNvPr id="22" name="Straight Connector 29">
            <a:extLst>
              <a:ext uri="{FF2B5EF4-FFF2-40B4-BE49-F238E27FC236}">
                <a16:creationId xmlns:a16="http://schemas.microsoft.com/office/drawing/2014/main" id="{5B82A2E3-BA4B-D1DC-6DF3-5C944340BB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0641" y="6030553"/>
            <a:ext cx="381000" cy="0"/>
          </a:xfrm>
          <a:prstGeom prst="line">
            <a:avLst/>
          </a:prstGeom>
          <a:noFill/>
          <a:ln w="38100" algn="ctr">
            <a:solidFill>
              <a:srgbClr val="00CC00"/>
            </a:solidFill>
            <a:miter lim="800000"/>
            <a:headEnd/>
            <a:tailEnd/>
          </a:ln>
        </p:spPr>
      </p:cxnSp>
      <p:sp>
        <p:nvSpPr>
          <p:cNvPr id="23" name="TextBox 30">
            <a:extLst>
              <a:ext uri="{FF2B5EF4-FFF2-40B4-BE49-F238E27FC236}">
                <a16:creationId xmlns:a16="http://schemas.microsoft.com/office/drawing/2014/main" id="{BB1BD2E8-B69E-2C5B-8708-4233A7895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591" y="5865454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noProof="0" dirty="0">
                <a:solidFill>
                  <a:srgbClr val="00CC00"/>
                </a:solidFill>
              </a:rPr>
              <a:t>best case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1A6606EA-1A34-23D7-FD02-EDA36C6A9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757" y="5908602"/>
            <a:ext cx="2635527" cy="3116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>
              <a:spcAft>
                <a:spcPts val="1000"/>
              </a:spcAft>
            </a:pPr>
            <a:r>
              <a:rPr lang="de-CH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primary energy – heat (e</a:t>
            </a:r>
            <a:r>
              <a:rPr lang="en-US" sz="1200" baseline="-25000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=1.1)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FB078BA6-D362-24D8-9C9E-C453B508F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140" y="5905083"/>
            <a:ext cx="2635527" cy="3116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>
              <a:spcAft>
                <a:spcPts val="1000"/>
              </a:spcAft>
            </a:pPr>
            <a:r>
              <a:rPr lang="de-CH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primary energy – electricity (e</a:t>
            </a:r>
            <a:r>
              <a:rPr lang="en-US" sz="1200" baseline="-25000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=2.67)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2DD4CB23-F69F-3106-B7B4-6622C876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7678" y="5137679"/>
            <a:ext cx="877026" cy="8303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noProof="0" dirty="0">
                <a:solidFill>
                  <a:srgbClr val="000000"/>
                </a:solidFill>
                <a:latin typeface="Calibri" pitchFamily="34" charset="0"/>
              </a:rPr>
              <a:t>Not or only partly air-conditioned</a:t>
            </a:r>
            <a:endParaRPr lang="en-US" sz="1100" noProof="0" dirty="0">
              <a:solidFill>
                <a:srgbClr val="000000"/>
              </a:solidFill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F14135A-0152-B47D-D9BE-142C893A4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5879" y="5136664"/>
            <a:ext cx="909637" cy="8303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noProof="0">
                <a:solidFill>
                  <a:srgbClr val="000000"/>
                </a:solidFill>
                <a:latin typeface="Calibri" pitchFamily="34" charset="0"/>
              </a:rPr>
              <a:t>Fully air-conditioned</a:t>
            </a:r>
            <a:endParaRPr lang="en-US" sz="1100" noProof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7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27CD3-67CE-EACB-CCEF-40689F837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FC3AD2-1E61-7FC2-BF90-3E56188B75A5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7EAC52-4BDE-13F1-83CF-41C0CEB8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97CFF0-C1BF-BD0C-55A3-1798D820A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Verschiedene Bezugsgrößen der Energiepässe</a:t>
            </a:r>
          </a:p>
          <a:p>
            <a:r>
              <a:rPr lang="de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Nutzereinfluss</a:t>
            </a:r>
          </a:p>
          <a:p>
            <a:r>
              <a:rPr lang="de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Verbrauch Altbau vs. Neubau</a:t>
            </a:r>
          </a:p>
          <a:p>
            <a:r>
              <a:rPr lang="de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Stimmen unsere Energiepässe?</a:t>
            </a:r>
          </a:p>
          <a:p>
            <a:r>
              <a:rPr lang="de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Vergleich: Luxemburg und seine Nachbarn</a:t>
            </a:r>
          </a:p>
          <a:p>
            <a:r>
              <a:rPr lang="de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Rolle der «grauen Energie”</a:t>
            </a:r>
          </a:p>
          <a:p>
            <a:r>
              <a:rPr lang="de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 der Klimaschutz auch Denkmalschutz?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7133F5-9229-8AB6-C0C1-0F0CF0D7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2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2175511-76B3-B6FB-1C39-B1F0FD55D36F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15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8C2E1-60E0-F422-5241-3186BF471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6FC58C1-7FD9-78ED-F5B2-90080B8A6B69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055F68-CD54-D4AA-E43C-676EA7A0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Renovierungsmaßnahmen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A6CBD-F2B8-9C48-31AF-9912926E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20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FB2CA73-C2A1-BF94-3D38-59393210A601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ABEDE55-7544-0535-4E84-197290E06516}"/>
              </a:ext>
            </a:extLst>
          </p:cNvPr>
          <p:cNvGrpSpPr>
            <a:grpSpLocks/>
          </p:cNvGrpSpPr>
          <p:nvPr/>
        </p:nvGrpSpPr>
        <p:grpSpPr bwMode="auto">
          <a:xfrm>
            <a:off x="891988" y="1648668"/>
            <a:ext cx="8496300" cy="3614738"/>
            <a:chOff x="323528" y="2749621"/>
            <a:chExt cx="8496944" cy="3614686"/>
          </a:xfrm>
        </p:grpSpPr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BB9EDDBA-B749-418E-166E-E8C949EE924A}"/>
                </a:ext>
              </a:extLst>
            </p:cNvPr>
            <p:cNvSpPr/>
            <p:nvPr/>
          </p:nvSpPr>
          <p:spPr>
            <a:xfrm>
              <a:off x="1187193" y="3181415"/>
              <a:ext cx="6912499" cy="3182892"/>
            </a:xfrm>
            <a:prstGeom prst="rect">
              <a:avLst/>
            </a:prstGeom>
            <a:gradFill flip="none" rotWithShape="1">
              <a:gsLst>
                <a:gs pos="0">
                  <a:srgbClr val="33CC33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TextBox 21">
              <a:extLst>
                <a:ext uri="{FF2B5EF4-FFF2-40B4-BE49-F238E27FC236}">
                  <a16:creationId xmlns:a16="http://schemas.microsoft.com/office/drawing/2014/main" id="{A804B97E-9BAA-CB8B-C758-891215950FF7}"/>
                </a:ext>
              </a:extLst>
            </p:cNvPr>
            <p:cNvSpPr txBox="1"/>
            <p:nvPr/>
          </p:nvSpPr>
          <p:spPr>
            <a:xfrm>
              <a:off x="1260224" y="3276663"/>
              <a:ext cx="2664027" cy="36988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>
                  <a:solidFill>
                    <a:srgbClr val="000000"/>
                  </a:solidFill>
                </a:rPr>
                <a:t>Dachbodendämmung</a:t>
              </a:r>
            </a:p>
          </p:txBody>
        </p:sp>
        <p:sp>
          <p:nvSpPr>
            <p:cNvPr id="10" name="TextBox 22">
              <a:extLst>
                <a:ext uri="{FF2B5EF4-FFF2-40B4-BE49-F238E27FC236}">
                  <a16:creationId xmlns:a16="http://schemas.microsoft.com/office/drawing/2014/main" id="{1742F72B-1F40-FBE5-7ECD-BBD29E5B9C73}"/>
                </a:ext>
              </a:extLst>
            </p:cNvPr>
            <p:cNvSpPr txBox="1"/>
            <p:nvPr/>
          </p:nvSpPr>
          <p:spPr>
            <a:xfrm>
              <a:off x="1476140" y="3733857"/>
              <a:ext cx="3240334" cy="64610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dirty="0">
                  <a:solidFill>
                    <a:srgbClr val="000000"/>
                  </a:solidFill>
                </a:rPr>
                <a:t>Wärmedämmverbundsystem;</a:t>
              </a:r>
            </a:p>
            <a:p>
              <a:pPr algn="ctr">
                <a:defRPr/>
              </a:pPr>
              <a:r>
                <a:rPr lang="de-DE" dirty="0">
                  <a:solidFill>
                    <a:srgbClr val="000000"/>
                  </a:solidFill>
                </a:rPr>
                <a:t> wenn die Fassade defekt ist</a:t>
              </a:r>
            </a:p>
          </p:txBody>
        </p:sp>
        <p:cxnSp>
          <p:nvCxnSpPr>
            <p:cNvPr id="11" name="Straight Connector 23">
              <a:extLst>
                <a:ext uri="{FF2B5EF4-FFF2-40B4-BE49-F238E27FC236}">
                  <a16:creationId xmlns:a16="http://schemas.microsoft.com/office/drawing/2014/main" id="{FF27C287-0B72-0C36-8930-235B016359D2}"/>
                </a:ext>
              </a:extLst>
            </p:cNvPr>
            <p:cNvCxnSpPr/>
            <p:nvPr/>
          </p:nvCxnSpPr>
          <p:spPr>
            <a:xfrm rot="5400000">
              <a:off x="3089309" y="4737143"/>
              <a:ext cx="325432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8E852836-FB61-6B86-D92C-DAECF5651C9F}"/>
                </a:ext>
              </a:extLst>
            </p:cNvPr>
            <p:cNvSpPr txBox="1"/>
            <p:nvPr/>
          </p:nvSpPr>
          <p:spPr>
            <a:xfrm>
              <a:off x="3924251" y="4953039"/>
              <a:ext cx="3014892" cy="36988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>
                  <a:solidFill>
                    <a:srgbClr val="000000"/>
                  </a:solidFill>
                </a:rPr>
                <a:t>Fenstertausch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7B91281C-5E2D-AFB1-0F51-7C7C68190DEA}"/>
                </a:ext>
              </a:extLst>
            </p:cNvPr>
            <p:cNvSpPr txBox="1"/>
            <p:nvPr/>
          </p:nvSpPr>
          <p:spPr>
            <a:xfrm>
              <a:off x="4500558" y="5421346"/>
              <a:ext cx="3527692" cy="36988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dirty="0">
                  <a:solidFill>
                    <a:srgbClr val="000000"/>
                  </a:solidFill>
                </a:rPr>
                <a:t>Dämmung der Kellerdecke</a:t>
              </a:r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E7960AF8-7E0A-E94D-8F48-DC8FC9CC2F81}"/>
                </a:ext>
              </a:extLst>
            </p:cNvPr>
            <p:cNvSpPr txBox="1"/>
            <p:nvPr/>
          </p:nvSpPr>
          <p:spPr>
            <a:xfrm>
              <a:off x="3124090" y="5867426"/>
              <a:ext cx="4904160" cy="36988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dirty="0">
                  <a:solidFill>
                    <a:srgbClr val="000000"/>
                  </a:solidFill>
                </a:rPr>
                <a:t>Wärmepumpe (Außenluft)</a:t>
              </a: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011338F0-CA1A-9A6A-5C19-9B7E796DD5FC}"/>
                </a:ext>
              </a:extLst>
            </p:cNvPr>
            <p:cNvSpPr txBox="1"/>
            <p:nvPr/>
          </p:nvSpPr>
          <p:spPr>
            <a:xfrm>
              <a:off x="2123889" y="4495846"/>
              <a:ext cx="2735470" cy="36988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dirty="0">
                  <a:solidFill>
                    <a:srgbClr val="000000"/>
                  </a:solidFill>
                </a:rPr>
                <a:t>Brennwert-Gasheizung</a:t>
              </a: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A0D6AED5-AF08-24BC-D263-38269D194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8" y="2749621"/>
              <a:ext cx="19624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</a:rPr>
                <a:t>hoch ökonomisch</a:t>
              </a: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E1143AB8-69D8-4A54-54F1-28A73B32E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749621"/>
              <a:ext cx="1657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</a:rPr>
                <a:t>unökonomisch</a:t>
              </a: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E36D1C64-AAD5-A866-87AF-7EE5351A2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928" y="2749621"/>
              <a:ext cx="1584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</a:rPr>
                <a:t>refinanzierbar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977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A9E3C-6BE5-3DA6-1912-C587F234F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F790008-92F0-7DFF-9C9A-8EDD1D442B7F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15EC86-0FF7-5984-55C9-531887FD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Energiepässe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2FFD89-001D-7478-5FB2-7A9A0E7E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21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E591838-3DC6-C367-FA0B-B548FB382544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D6B1575-FD2B-724F-F61E-096942B69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424" y="1984506"/>
            <a:ext cx="347472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Direktive 2002/91/EC und deren Neuauflagen</a:t>
            </a:r>
            <a:endParaRPr lang="de-CH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de-CH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seit 01.01.2006 in LU verpflichtend</a:t>
            </a:r>
          </a:p>
          <a:p>
            <a:pPr marL="182563" indent="-182563">
              <a:spcBef>
                <a:spcPct val="50000"/>
              </a:spcBef>
            </a:pPr>
            <a:endParaRPr lang="de-CH" sz="1600" baseline="30000" noProof="0" dirty="0">
              <a:solidFill>
                <a:schemeClr val="tx2"/>
              </a:solidFill>
            </a:endParaRPr>
          </a:p>
        </p:txBody>
      </p:sp>
      <p:pic>
        <p:nvPicPr>
          <p:cNvPr id="19" name="Picture 20" descr="energiepass_skala">
            <a:extLst>
              <a:ext uri="{FF2B5EF4-FFF2-40B4-BE49-F238E27FC236}">
                <a16:creationId xmlns:a16="http://schemas.microsoft.com/office/drawing/2014/main" id="{317F3B80-560B-ABA3-2FE4-2B27AF0D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623" y="1413241"/>
            <a:ext cx="4470712" cy="479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82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09517-0D63-3C87-C0C7-8F0F0E2A9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3A02670-6A32-0CC3-F8ED-DAA8F77E5EC1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9F897D-CB19-CB2C-59CC-72310726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Energiepässe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E4F226-9473-C01B-73CF-159F71BA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22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9628F9-59E9-5D27-9731-1B140F0ADA29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34DAB96-E85A-3B37-AFF0-863112310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420" y="1648668"/>
            <a:ext cx="374107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Vergleich zwischen </a:t>
            </a:r>
            <a:r>
              <a:rPr lang="de-CH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berechnetem</a:t>
            </a:r>
            <a:r>
              <a:rPr lang="de-C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</a:t>
            </a:r>
            <a:r>
              <a:rPr lang="de-CH" b="1" dirty="0">
                <a:solidFill>
                  <a:srgbClr val="FF35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gemessenem</a:t>
            </a:r>
            <a:r>
              <a:rPr lang="de-C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thermischen Energieverbrauch von 125 EFH</a:t>
            </a:r>
            <a:endParaRPr lang="de-CH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ct val="50000"/>
              </a:spcBef>
            </a:pPr>
            <a:endParaRPr lang="de-CH" sz="1600" baseline="30000" noProof="0" dirty="0">
              <a:solidFill>
                <a:schemeClr val="tx2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0EC9C85-211E-C587-E261-53B91692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472" t="1307" r="2871" b="1961"/>
          <a:stretch>
            <a:fillRect/>
          </a:stretch>
        </p:blipFill>
        <p:spPr bwMode="auto">
          <a:xfrm>
            <a:off x="874058" y="1425388"/>
            <a:ext cx="6777319" cy="398033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6803CB09-F7BB-85BF-D8CD-93225F0F0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95" y="4708526"/>
            <a:ext cx="3962400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200">
                <a:solidFill>
                  <a:srgbClr val="000000"/>
                </a:solidFill>
              </a:rPr>
              <a:t>  bis 1969         1970-84          1985-94          ab 1995</a:t>
            </a:r>
            <a:endParaRPr lang="en-US" sz="1200">
              <a:solidFill>
                <a:srgbClr val="000000"/>
              </a:solidFill>
            </a:endParaRPr>
          </a:p>
        </p:txBody>
      </p: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3D82755B-428D-0EF2-A4E1-C88009CDCCD4}"/>
              </a:ext>
            </a:extLst>
          </p:cNvPr>
          <p:cNvCxnSpPr/>
          <p:nvPr/>
        </p:nvCxnSpPr>
        <p:spPr bwMode="auto">
          <a:xfrm>
            <a:off x="1585995" y="3737263"/>
            <a:ext cx="43434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A173A9DF-8137-91AA-598E-2CF7F72BF4F9}"/>
              </a:ext>
            </a:extLst>
          </p:cNvPr>
          <p:cNvCxnSpPr/>
          <p:nvPr/>
        </p:nvCxnSpPr>
        <p:spPr bwMode="auto">
          <a:xfrm>
            <a:off x="1662195" y="2767452"/>
            <a:ext cx="4267200" cy="99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50F49E3-36C6-928F-3400-87672EEB4D1D}"/>
              </a:ext>
            </a:extLst>
          </p:cNvPr>
          <p:cNvSpPr txBox="1"/>
          <p:nvPr/>
        </p:nvSpPr>
        <p:spPr>
          <a:xfrm>
            <a:off x="2127738" y="5691267"/>
            <a:ext cx="9847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Merzkirch et al., Uni Luxemburg, </a:t>
            </a:r>
            <a:r>
              <a:rPr lang="de-DE" sz="1600" dirty="0">
                <a:hlinkClick r:id="rId4"/>
              </a:rPr>
              <a:t>Wie genau sind unsere Energiepässe? - 2014 - Bauphysik - Wiley Online Library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33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FBDA0-FE7A-1827-8842-02BF9CBE8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D527C1E-20A2-3AB1-C2B8-2E113116DFE2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7238C-6493-7A08-7341-3751B297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Energiepässe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442C0D-8CE5-A647-8E5D-FE2A7878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23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5D5A8E6-236C-A864-4223-38508961F5A6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4CA5DB0-8604-A57A-DF37-A68BDB40D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714" y="1619910"/>
            <a:ext cx="461418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Vergleich zwischen </a:t>
            </a:r>
            <a:r>
              <a:rPr lang="de-CH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berechnetem</a:t>
            </a:r>
            <a:r>
              <a:rPr lang="de-C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</a:t>
            </a:r>
            <a:r>
              <a:rPr lang="de-CH" b="1" dirty="0">
                <a:solidFill>
                  <a:srgbClr val="FF35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gemessenem</a:t>
            </a:r>
            <a:r>
              <a:rPr lang="de-C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thermischen Endenergieverbrauch von 870 </a:t>
            </a:r>
            <a:r>
              <a:rPr lang="de-CH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Appartments</a:t>
            </a:r>
            <a:r>
              <a:rPr lang="de-C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105 MFG in LU</a:t>
            </a:r>
            <a:endParaRPr lang="de-CH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ct val="50000"/>
              </a:spcBef>
            </a:pPr>
            <a:endParaRPr lang="de-CH" sz="1600" baseline="30000" noProof="0" dirty="0">
              <a:solidFill>
                <a:schemeClr val="tx2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95DC638-ACAD-8B46-0557-082F485F84A6}"/>
              </a:ext>
            </a:extLst>
          </p:cNvPr>
          <p:cNvSpPr txBox="1"/>
          <p:nvPr/>
        </p:nvSpPr>
        <p:spPr>
          <a:xfrm>
            <a:off x="2165331" y="5528947"/>
            <a:ext cx="4614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Merzkirch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, T. Hoos, S. Maas, et al., Wie genau sind unsere Energiepässe? Bauphysik 1 (2014), S.40-43, DOI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10.1002/bapi.201410007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C96927B-0FAB-1B70-4D79-5AF6C9570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619" y="3024946"/>
            <a:ext cx="4614185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Echtes ‘Performance-GAP’</a:t>
            </a:r>
            <a:r>
              <a:rPr lang="de-C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weil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Mittelwerte nicht stimmen, deshalb </a:t>
            </a:r>
            <a:r>
              <a:rPr lang="de-CH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kein</a:t>
            </a:r>
            <a:r>
              <a:rPr lang="de-CH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Nutzerverhaltenseffekt,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U-Werte oft zu schlecht geschätzt,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Luftwechselraten n zu hoch,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Anlagenverluste überschätzt,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Rauminnentemperatur überschätzt,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Wärmebrücken überschätzt. 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endParaRPr lang="de-CH" noProof="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F60A00D-BD70-30A8-ADB1-CE920F9E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48668"/>
            <a:ext cx="616585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161FF91A-2793-613A-7F84-165972753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118" y="4860675"/>
            <a:ext cx="33528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200">
                <a:solidFill>
                  <a:srgbClr val="000000"/>
                </a:solidFill>
              </a:rPr>
              <a:t> bis 1969      1970-84       1985-94      ab 1995</a:t>
            </a:r>
            <a:endParaRPr lang="en-US" sz="1200">
              <a:solidFill>
                <a:srgbClr val="000000"/>
              </a:solidFill>
            </a:endParaRPr>
          </a:p>
        </p:txBody>
      </p:sp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808985A0-E61A-4EB2-EBE7-BB45631B650A}"/>
              </a:ext>
            </a:extLst>
          </p:cNvPr>
          <p:cNvCxnSpPr>
            <a:cxnSpLocks/>
          </p:cNvCxnSpPr>
          <p:nvPr/>
        </p:nvCxnSpPr>
        <p:spPr bwMode="auto">
          <a:xfrm>
            <a:off x="1797521" y="3669182"/>
            <a:ext cx="3525979" cy="49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2BA1595B-F7CA-09B6-42A5-5E16275520D9}"/>
              </a:ext>
            </a:extLst>
          </p:cNvPr>
          <p:cNvCxnSpPr>
            <a:cxnSpLocks/>
          </p:cNvCxnSpPr>
          <p:nvPr/>
        </p:nvCxnSpPr>
        <p:spPr bwMode="auto">
          <a:xfrm>
            <a:off x="1749029" y="3024946"/>
            <a:ext cx="3394362" cy="12122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30070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003F0-76B4-B6F7-B8B5-69E4EB0A6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B6267D-34BF-31E2-2D1F-0F60A246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24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8D8A60B-0FDA-2AF5-EC8C-66EBD4BF1D91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6087F54-43D2-CBA2-BAB6-5E47C32B36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196" t="31712" r="15804" b="9730"/>
          <a:stretch/>
        </p:blipFill>
        <p:spPr>
          <a:xfrm rot="16200000">
            <a:off x="4414555" y="-1451792"/>
            <a:ext cx="6312952" cy="9241937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C7294AF7-E356-5C3D-0D34-1309C1ED1471}"/>
              </a:ext>
            </a:extLst>
          </p:cNvPr>
          <p:cNvSpPr txBox="1"/>
          <p:nvPr/>
        </p:nvSpPr>
        <p:spPr>
          <a:xfrm>
            <a:off x="476299" y="532347"/>
            <a:ext cx="3126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Déjà vu: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Luxemburger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Land,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20.06.2014, Nr. 25</a:t>
            </a:r>
          </a:p>
        </p:txBody>
      </p:sp>
    </p:spTree>
    <p:extLst>
      <p:ext uri="{BB962C8B-B14F-4D97-AF65-F5344CB8AC3E}">
        <p14:creationId xmlns:p14="http://schemas.microsoft.com/office/powerpoint/2010/main" val="594428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353B0-77DC-2933-FCC1-B45E1B41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25</a:t>
            </a:fld>
            <a:endParaRPr lang="fr-FR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5683EE5-A4A6-8246-9CF2-C390BBA82AA1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945CCCF-334B-24E1-C3E2-6453DCBB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Berechneter vs. tatsächlicher Verbrauch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7" name="Textfeld 11">
            <a:extLst>
              <a:ext uri="{FF2B5EF4-FFF2-40B4-BE49-F238E27FC236}">
                <a16:creationId xmlns:a16="http://schemas.microsoft.com/office/drawing/2014/main" id="{34E0233A-7496-C569-DEBC-C1856FF418E3}"/>
              </a:ext>
            </a:extLst>
          </p:cNvPr>
          <p:cNvSpPr txBox="1"/>
          <p:nvPr/>
        </p:nvSpPr>
        <p:spPr>
          <a:xfrm>
            <a:off x="7767492" y="4843809"/>
            <a:ext cx="341247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Umwelt Bundesamt, 8. Juli 2022,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Ad-hoc Papier – Realitätsnahe Berechnung des Energiebedarfs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5D4722C-1709-0416-FA2D-1BE36291D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68" t="27337" r="29872" b="15458"/>
          <a:stretch/>
        </p:blipFill>
        <p:spPr bwMode="auto">
          <a:xfrm>
            <a:off x="2329986" y="1361394"/>
            <a:ext cx="5437505" cy="5363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DB2CB9-0E72-175B-7B0B-B4734A8CD811}"/>
              </a:ext>
            </a:extLst>
          </p:cNvPr>
          <p:cNvCxnSpPr/>
          <p:nvPr/>
        </p:nvCxnSpPr>
        <p:spPr>
          <a:xfrm flipV="1">
            <a:off x="3055156" y="1735409"/>
            <a:ext cx="4372610" cy="434911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94F67EE7-6C6D-1757-198D-CB9B1001AC3A}"/>
              </a:ext>
            </a:extLst>
          </p:cNvPr>
          <p:cNvSpPr txBox="1"/>
          <p:nvPr/>
        </p:nvSpPr>
        <p:spPr>
          <a:xfrm>
            <a:off x="5565310" y="2434100"/>
            <a:ext cx="1767840" cy="4940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de-CH" sz="1800" kern="12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Erwartungswert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02EBCD9-EC5B-96F2-8C96-4A48719B9268}"/>
              </a:ext>
            </a:extLst>
          </p:cNvPr>
          <p:cNvSpPr txBox="1"/>
          <p:nvPr/>
        </p:nvSpPr>
        <p:spPr>
          <a:xfrm>
            <a:off x="7436655" y="3391680"/>
            <a:ext cx="2175510" cy="49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de-CH" sz="1800" kern="1200">
                <a:solidFill>
                  <a:srgbClr val="215E9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Mittelwert ~60%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A61C80D-9B6B-5070-02E7-BC5F20592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2062" y="2452879"/>
            <a:ext cx="366726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40% echtes ‘Performance GAP’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CH" sz="1600" baseline="300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65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E2C48-C490-250F-9698-70C547E4D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F302B3D-C96B-2886-87BB-B4DB895CF7B3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7F1AF9-6A92-8F82-2423-712ECA6D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Berechneter vs. tatsächlicher Verbrauch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2A460E-047D-F5EE-3B6E-0C96F3FB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26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60599AC-A883-1391-AA29-654769C1C5E0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46787E5-9452-5141-C470-6FF78B604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614" y="1981646"/>
            <a:ext cx="4614186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Altbauten sind besser als ihr Ruf und die Neubauten schlechter</a:t>
            </a:r>
          </a:p>
          <a:p>
            <a:pPr>
              <a:spcBef>
                <a:spcPct val="50000"/>
              </a:spcBef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‘Performance GAP’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CH" sz="1600" baseline="30000" noProof="0" dirty="0">
              <a:solidFill>
                <a:schemeClr val="tx2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EE07284-0AD1-FA25-8EE5-9AC54DAFB5C4}"/>
              </a:ext>
            </a:extLst>
          </p:cNvPr>
          <p:cNvSpPr txBox="1"/>
          <p:nvPr/>
        </p:nvSpPr>
        <p:spPr>
          <a:xfrm>
            <a:off x="838200" y="5328367"/>
            <a:ext cx="8104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Umwelt Bundesamt, 8. Juli 2022,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Ad-hoc Papier – Realitätsnahe Berechnung des Energiebedarfs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E14C7C-861B-29C8-1E6D-7F2952A1DD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24" t="27108" r="18980" b="26792"/>
          <a:stretch>
            <a:fillRect/>
          </a:stretch>
        </p:blipFill>
        <p:spPr bwMode="auto">
          <a:xfrm>
            <a:off x="673937" y="1648668"/>
            <a:ext cx="6165557" cy="3745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2851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D9C47-C421-34D7-C5C8-5047B95C0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97168CF-EF51-B5C6-E408-148AC97FB42B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EE67F-2DAA-FE68-88BF-3AA18079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Berücksichtigung der grauen Energie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9C1DB8-EB83-159D-5057-65D2B110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27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0097B45-D1D1-03F4-A84A-09D757DF6005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BD923B3-5DB4-85C4-70F1-F35C01D1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580" y="2050936"/>
            <a:ext cx="315945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OFFSET:</a:t>
            </a:r>
          </a:p>
          <a:p>
            <a:pPr>
              <a:spcBef>
                <a:spcPct val="50000"/>
              </a:spcBef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1000 – 3000  kWh/m</a:t>
            </a:r>
            <a:r>
              <a:rPr lang="de-CH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an ‘GRAUER’ Primärenergie für Abriss und Neubau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CH" sz="1600" baseline="30000" noProof="0" dirty="0">
              <a:solidFill>
                <a:schemeClr val="tx2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26D34A0-8092-DD76-D652-465DD976B6E0}"/>
              </a:ext>
            </a:extLst>
          </p:cNvPr>
          <p:cNvSpPr/>
          <p:nvPr/>
        </p:nvSpPr>
        <p:spPr>
          <a:xfrm>
            <a:off x="838199" y="1552412"/>
            <a:ext cx="8077381" cy="3961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Text, Reihe, Screenshot, Diagramm enthält.&#10;&#10;KI-generierte Inhalte können fehlerhaft sein.">
            <a:extLst>
              <a:ext uri="{FF2B5EF4-FFF2-40B4-BE49-F238E27FC236}">
                <a16:creationId xmlns:a16="http://schemas.microsoft.com/office/drawing/2014/main" id="{32D5EDCE-7E4E-6E38-2006-F4E6E7561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52412"/>
            <a:ext cx="7923664" cy="396183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10E5975-30A5-5542-F721-7FFB8A555A7A}"/>
              </a:ext>
            </a:extLst>
          </p:cNvPr>
          <p:cNvSpPr/>
          <p:nvPr/>
        </p:nvSpPr>
        <p:spPr>
          <a:xfrm>
            <a:off x="883714" y="5113078"/>
            <a:ext cx="921927" cy="401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F7B60-20E1-47C9-BF23-A8A45A752795}"/>
              </a:ext>
            </a:extLst>
          </p:cNvPr>
          <p:cNvSpPr txBox="1"/>
          <p:nvPr/>
        </p:nvSpPr>
        <p:spPr>
          <a:xfrm>
            <a:off x="1160805" y="4717471"/>
            <a:ext cx="64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1000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DC4D9-3125-E8EA-F51E-9D627FAD083A}"/>
              </a:ext>
            </a:extLst>
          </p:cNvPr>
          <p:cNvSpPr txBox="1"/>
          <p:nvPr/>
        </p:nvSpPr>
        <p:spPr>
          <a:xfrm>
            <a:off x="1195439" y="4274125"/>
            <a:ext cx="64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3000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83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2FE4E-6EC1-5680-4039-EA6D885B2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B7DF757-28D0-A096-E3C6-077972204A16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C5845B-6F98-2316-D3FB-7A9BA65D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Zusammenfassung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AD721C-5AF9-83BD-92BB-D8AEA924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28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20B18FD-F012-ED9F-FC06-37BBDA9BDDA0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092D033-79BA-C249-6588-D0CC6F43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7" y="1805242"/>
            <a:ext cx="1029596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b="1" dirty="0">
                <a:latin typeface="Arial" panose="020B0604020202020204" pitchFamily="34" charset="0"/>
                <a:cs typeface="Arial" panose="020B0604020202020204" pitchFamily="34" charset="0"/>
              </a:rPr>
              <a:t>Nutzereinfluss: </a:t>
            </a:r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Individuelles Verhalten führt zu deutlichen Streuungen im Energieverbrauch:</a:t>
            </a:r>
          </a:p>
          <a:p>
            <a:pPr lvl="1"/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±30 % bei Wohngebäuden</a:t>
            </a:r>
          </a:p>
          <a:p>
            <a:pPr lvl="1"/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±50 % bei Schulen und Büros</a:t>
            </a:r>
            <a:b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→ Gutes Verhalten kann also viel Energie sparen, ohne Komforteinbußen.</a:t>
            </a:r>
          </a:p>
          <a:p>
            <a:pPr lvl="1"/>
            <a:endParaRPr lang="de-L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b="1" dirty="0">
                <a:latin typeface="Arial" panose="020B0604020202020204" pitchFamily="34" charset="0"/>
                <a:cs typeface="Arial" panose="020B0604020202020204" pitchFamily="34" charset="0"/>
              </a:rPr>
              <a:t>Neubauten</a:t>
            </a:r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- Benötigen weniger Heizenergie, dafür aber oft mehr Strom (z. B. durch Technik &amp; IT).</a:t>
            </a:r>
          </a:p>
          <a:p>
            <a:pPr lvl="1"/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- Vollklimatisierte Büros brauchen +250 % mehr Primärenergie als Altbauten – hauptsächlich wegen aktiver Klimatisierung und steigender IT-Nutzung.</a:t>
            </a:r>
          </a:p>
          <a:p>
            <a:pPr lvl="1"/>
            <a:endParaRPr lang="de-L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de-CH" sz="1600" baseline="30000" noProof="0" dirty="0">
              <a:solidFill>
                <a:schemeClr val="tx2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CFFA0E-05AF-D949-0B21-442539F9B1A6}"/>
              </a:ext>
            </a:extLst>
          </p:cNvPr>
          <p:cNvSpPr/>
          <p:nvPr/>
        </p:nvSpPr>
        <p:spPr>
          <a:xfrm>
            <a:off x="838199" y="1552412"/>
            <a:ext cx="8077381" cy="3961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940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47BA6-0953-4A8F-99B7-20259EE01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3C5FA8E-4623-BD30-8399-F463A51D9D8B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2B095A-48C5-6BF5-CD64-8DDA5715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Zusammenfassung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010A3A-CC03-2904-DE40-8BAC48F8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29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20E6F05-2D99-BC16-376B-77CE3940BB79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44B4E90-CD7D-727B-AB49-5550500F8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7" y="1805242"/>
            <a:ext cx="10295967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b="1" dirty="0">
                <a:latin typeface="Arial" panose="020B0604020202020204" pitchFamily="34" charset="0"/>
                <a:cs typeface="Arial" panose="020B0604020202020204" pitchFamily="34" charset="0"/>
              </a:rPr>
              <a:t>Altbausanierung</a:t>
            </a:r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Gezielte Maßnahmen sind sinnvoll.</a:t>
            </a:r>
          </a:p>
          <a:p>
            <a:pPr lvl="1"/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Im Durchschnitt -25 % Primärenergiebedarf bei sanierten Altbauten im Vergleich zu Neubauten (bei EFH, MFH, Schulen, Büros).</a:t>
            </a:r>
          </a:p>
          <a:p>
            <a:pPr lvl="1"/>
            <a:endParaRPr lang="de-L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b="1" dirty="0">
                <a:latin typeface="Arial" panose="020B0604020202020204" pitchFamily="34" charset="0"/>
                <a:cs typeface="Arial" panose="020B0604020202020204" pitchFamily="34" charset="0"/>
              </a:rPr>
              <a:t>Performance Gap</a:t>
            </a:r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Diskrepanz zwischen </a:t>
            </a:r>
            <a:r>
              <a:rPr lang="de-LU" b="1" dirty="0">
                <a:latin typeface="Arial" panose="020B0604020202020204" pitchFamily="34" charset="0"/>
                <a:cs typeface="Arial" panose="020B0604020202020204" pitchFamily="34" charset="0"/>
              </a:rPr>
              <a:t>Energieausweis und realem Verbrauch</a:t>
            </a:r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In einigen EU-Staaten:</a:t>
            </a:r>
            <a:b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→ </a:t>
            </a:r>
            <a:r>
              <a:rPr lang="de-LU" b="1" dirty="0">
                <a:latin typeface="Arial" panose="020B0604020202020204" pitchFamily="34" charset="0"/>
                <a:cs typeface="Arial" panose="020B0604020202020204" pitchFamily="34" charset="0"/>
              </a:rPr>
              <a:t>Altbauten performen besser als ihr Ruf</a:t>
            </a:r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→ </a:t>
            </a:r>
            <a:r>
              <a:rPr lang="de-LU" b="1" dirty="0">
                <a:latin typeface="Arial" panose="020B0604020202020204" pitchFamily="34" charset="0"/>
                <a:cs typeface="Arial" panose="020B0604020202020204" pitchFamily="34" charset="0"/>
              </a:rPr>
              <a:t>Neubauten schlechter als erwartet</a:t>
            </a:r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→ </a:t>
            </a:r>
            <a:r>
              <a:rPr lang="de-LU" b="1" dirty="0">
                <a:latin typeface="Arial" panose="020B0604020202020204" pitchFamily="34" charset="0"/>
                <a:cs typeface="Arial" panose="020B0604020202020204" pitchFamily="34" charset="0"/>
              </a:rPr>
              <a:t>Tatsächliche Unterschiede geringer</a:t>
            </a:r>
            <a:r>
              <a:rPr lang="de-LU" dirty="0">
                <a:latin typeface="Arial" panose="020B0604020202020204" pitchFamily="34" charset="0"/>
                <a:cs typeface="Arial" panose="020B0604020202020204" pitchFamily="34" charset="0"/>
              </a:rPr>
              <a:t> als angenommen.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CH" sz="1600" baseline="30000" noProof="0" dirty="0">
              <a:solidFill>
                <a:schemeClr val="tx2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9EECAEE-700B-0FD5-258F-DD3FCEB2FC5C}"/>
              </a:ext>
            </a:extLst>
          </p:cNvPr>
          <p:cNvSpPr/>
          <p:nvPr/>
        </p:nvSpPr>
        <p:spPr>
          <a:xfrm>
            <a:off x="838199" y="1552412"/>
            <a:ext cx="8077381" cy="3961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3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9A677-BA23-4E30-33B8-BA65357AD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16A6796-6E87-DD67-D126-DBDD847D05F0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21B376-9098-DA5C-C43B-ABBD9567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Nutzereinfluss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FEE8AE-7BB3-6EC6-93D0-D9487FA84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054"/>
            <a:ext cx="10883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 von 15 verschiedenen Reihenhaus-Siedlungen</a:t>
            </a:r>
          </a:p>
          <a:p>
            <a:pPr marL="0" indent="0">
              <a:buNone/>
            </a:pPr>
            <a:endParaRPr lang="de-CH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Der Nutzereinfluss ist die Streuung um den Mittelwert, meist ± 1/3 (Standard Abweichung)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							          = NORMAL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6D48F3-E0A6-1D79-C804-6EC61602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3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54D51A-F1DD-38B0-CFDC-E21231DB6AEF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Dr. 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DF523722-847E-F20F-9A71-5819BDB0A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993998"/>
              </p:ext>
            </p:extLst>
          </p:nvPr>
        </p:nvGraphicFramePr>
        <p:xfrm>
          <a:off x="882444" y="2116804"/>
          <a:ext cx="4536617" cy="270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584" imgH="3505155" progId="Excel.Sheet.8">
                  <p:embed/>
                </p:oleObj>
              </mc:Choice>
              <mc:Fallback>
                <p:oleObj name="Chart" r:id="rId2" imgW="5886584" imgH="3505155" progId="Excel.Sheet.8">
                  <p:embed/>
                  <p:pic>
                    <p:nvPicPr>
                      <p:cNvPr id="12" name="Object 20">
                        <a:extLst>
                          <a:ext uri="{FF2B5EF4-FFF2-40B4-BE49-F238E27FC236}">
                            <a16:creationId xmlns:a16="http://schemas.microsoft.com/office/drawing/2014/main" id="{DEDFD70B-2FC0-91C0-DDCF-4B99A74E915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444" y="2116804"/>
                        <a:ext cx="4536617" cy="2702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>
            <a:extLst>
              <a:ext uri="{FF2B5EF4-FFF2-40B4-BE49-F238E27FC236}">
                <a16:creationId xmlns:a16="http://schemas.microsoft.com/office/drawing/2014/main" id="{A7BF349F-0516-7A8B-9E7D-7DF1B35BB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938782"/>
              </p:ext>
            </p:extLst>
          </p:nvPr>
        </p:nvGraphicFramePr>
        <p:xfrm>
          <a:off x="5654590" y="2108496"/>
          <a:ext cx="4538351" cy="270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886584" imgH="3505155" progId="Excel.Sheet.8">
                  <p:embed/>
                </p:oleObj>
              </mc:Choice>
              <mc:Fallback>
                <p:oleObj name="Chart" r:id="rId4" imgW="5886584" imgH="3505155" progId="Excel.Sheet.8">
                  <p:embed/>
                  <p:pic>
                    <p:nvPicPr>
                      <p:cNvPr id="17" name="Object 21">
                        <a:extLst>
                          <a:ext uri="{FF2B5EF4-FFF2-40B4-BE49-F238E27FC236}">
                            <a16:creationId xmlns:a16="http://schemas.microsoft.com/office/drawing/2014/main" id="{55B5F2B5-6F9F-88CC-7A5F-6C386070EF8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590" y="2108496"/>
                        <a:ext cx="4538351" cy="2702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6">
            <a:extLst>
              <a:ext uri="{FF2B5EF4-FFF2-40B4-BE49-F238E27FC236}">
                <a16:creationId xmlns:a16="http://schemas.microsoft.com/office/drawing/2014/main" id="{266BEB30-F263-2ECC-9B99-50883AC6B6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5280" y="3405293"/>
            <a:ext cx="4064084" cy="15266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3A2D6C9-BA94-AF36-A2D8-365FAA101A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7180" y="3678923"/>
            <a:ext cx="4102184" cy="15266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77160343-C5EF-5D1C-A232-D806493E7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6894" y="3098261"/>
            <a:ext cx="3932470" cy="2096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EB8CFB97-E48E-A21D-2F4E-EE69C7507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5598" y="3867771"/>
            <a:ext cx="3901293" cy="4573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23ED0D43-0432-CBA5-CBAC-5122C8224B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5598" y="3146947"/>
            <a:ext cx="3901293" cy="4574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11D4E4F5-5CDA-F57B-AAE3-A7E1E2AA6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509" y="3140020"/>
            <a:ext cx="1752600" cy="2444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LU" sz="1000" dirty="0" err="1">
                <a:solidFill>
                  <a:srgbClr val="080808"/>
                </a:solidFill>
                <a:latin typeface="Arial" charset="0"/>
              </a:rPr>
              <a:t>mean</a:t>
            </a:r>
            <a:r>
              <a:rPr lang="de-LU" sz="1000" dirty="0">
                <a:solidFill>
                  <a:srgbClr val="080808"/>
                </a:solidFill>
                <a:latin typeface="Arial" charset="0"/>
              </a:rPr>
              <a:t>: 162 </a:t>
            </a:r>
            <a:r>
              <a:rPr lang="de-LU" sz="1000" dirty="0" err="1">
                <a:solidFill>
                  <a:srgbClr val="080808"/>
                </a:solidFill>
                <a:latin typeface="Arial" charset="0"/>
              </a:rPr>
              <a:t>kWh</a:t>
            </a:r>
            <a:r>
              <a:rPr lang="de-LU" sz="1000" dirty="0">
                <a:solidFill>
                  <a:srgbClr val="080808"/>
                </a:solidFill>
                <a:latin typeface="Arial" charset="0"/>
              </a:rPr>
              <a:t>/m2</a:t>
            </a:r>
            <a:endParaRPr lang="en-US" sz="1000" dirty="0">
              <a:solidFill>
                <a:srgbClr val="08080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19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EE5F6-9518-97E6-9709-8634BF592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98DFBC8-94F0-055A-E740-516D454F16B6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4C3FD-F51D-9FFB-8464-3B7E559D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Vorschlag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7E98E4-6FAD-AFDA-6C20-5DA56F39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30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C59FEF0-FF64-EECD-3FDE-496B1F6061E8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657BEA5-E11C-A5AA-08DF-25D10C7F6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7" y="1805242"/>
            <a:ext cx="10515600" cy="321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latin typeface="Arial" pitchFamily="34" charset="0"/>
                <a:cs typeface="Arial" pitchFamily="34" charset="0"/>
              </a:rPr>
              <a:t>Verpflichtendes Monitoring vor allem beim Strom und den HLK-Technologien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de-CH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à"/>
              <a:defRPr/>
            </a:pPr>
            <a:r>
              <a:rPr lang="de-CH" dirty="0">
                <a:latin typeface="Arial" pitchFamily="34" charset="0"/>
                <a:cs typeface="Arial" pitchFamily="34" charset="0"/>
              </a:rPr>
              <a:t>In LU ist dieses Monitoring gesetzlich vorgesehen, wird aber leider nicht (?) gemacht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à"/>
              <a:defRPr/>
            </a:pPr>
            <a:endParaRPr lang="de-CH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latin typeface="Arial" pitchFamily="34" charset="0"/>
                <a:cs typeface="Arial" pitchFamily="34" charset="0"/>
              </a:rPr>
              <a:t>Analyse der Unterschiede zwischen à-priori Berechnung und à-posteriori Verbrauch wäre eine wertvolle Aufgabe für die Forschung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à"/>
              <a:defRPr/>
            </a:pPr>
            <a:r>
              <a:rPr lang="de-CH" dirty="0">
                <a:latin typeface="Arial" pitchFamily="34" charset="0"/>
                <a:cs typeface="Arial" pitchFamily="34" charset="0"/>
              </a:rPr>
              <a:t>damit die Vorhersagen besser werden, falls dies gewünscht ist</a:t>
            </a:r>
          </a:p>
          <a:p>
            <a:pPr>
              <a:lnSpc>
                <a:spcPct val="80000"/>
              </a:lnSpc>
              <a:defRPr/>
            </a:pPr>
            <a:endParaRPr lang="de-CH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de-CH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de-CH" b="1" dirty="0">
                <a:latin typeface="Arial" pitchFamily="34" charset="0"/>
                <a:cs typeface="Arial" pitchFamily="34" charset="0"/>
              </a:rPr>
              <a:t>Denn, </a:t>
            </a:r>
          </a:p>
          <a:p>
            <a:pPr>
              <a:lnSpc>
                <a:spcPct val="80000"/>
              </a:lnSpc>
              <a:defRPr/>
            </a:pPr>
            <a:r>
              <a:rPr lang="de-CH" dirty="0">
                <a:latin typeface="Arial" pitchFamily="34" charset="0"/>
                <a:cs typeface="Arial" pitchFamily="34" charset="0"/>
              </a:rPr>
              <a:t>Sonst verlieren die Bürger das Vertrauen in die Energiepässe….</a:t>
            </a:r>
          </a:p>
          <a:p>
            <a:pPr>
              <a:lnSpc>
                <a:spcPct val="80000"/>
              </a:lnSpc>
              <a:defRPr/>
            </a:pPr>
            <a:endParaRPr lang="de-CH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de-CH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CH" dirty="0">
                <a:latin typeface="Arial" pitchFamily="34" charset="0"/>
                <a:cs typeface="Arial" pitchFamily="34" charset="0"/>
              </a:rPr>
              <a:t> wir haben leider schon (zu) viel Vertrauensverlust der Bürger in die Nationalstaaten und die EU….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CH" sz="1600" baseline="30000" noProof="0" dirty="0">
              <a:solidFill>
                <a:schemeClr val="tx2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CA030D-C91D-A016-F070-82DB0A826C06}"/>
              </a:ext>
            </a:extLst>
          </p:cNvPr>
          <p:cNvSpPr/>
          <p:nvPr/>
        </p:nvSpPr>
        <p:spPr>
          <a:xfrm>
            <a:off x="838199" y="1552412"/>
            <a:ext cx="8077381" cy="3961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216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87EC4-6B69-F086-0456-D849C735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6555E10-C308-F7E4-366D-A9C91F9DF6F4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5134B3-4D54-744A-ABE1-C8E605038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Ist Klimaschutz auch Denkmalschutz?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7BFE20-C72C-98CE-71A3-B79642C7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31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532310C-3BD7-AAA8-F049-DEC89606FFA1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Dr. 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709DC60-DC6E-8952-63AF-0AB96651B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7" y="1805242"/>
            <a:ext cx="10515600" cy="54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de-CH" b="1" dirty="0">
                <a:latin typeface="Arial" pitchFamily="34" charset="0"/>
                <a:cs typeface="Arial" pitchFamily="34" charset="0"/>
              </a:rPr>
              <a:t>Laienmeinung: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latin typeface="Arial" pitchFamily="34" charset="0"/>
                <a:cs typeface="Arial" pitchFamily="34" charset="0"/>
              </a:rPr>
              <a:t>Kultur definiert sich über gebaute Zeugnisse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latin typeface="Arial" pitchFamily="34" charset="0"/>
                <a:cs typeface="Arial" pitchFamily="34" charset="0"/>
              </a:rPr>
              <a:t>Architektur ist langlebig und wird von allen wahrgenommen, anders als Kunst und Musik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latin typeface="Arial" pitchFamily="34" charset="0"/>
                <a:cs typeface="Arial" pitchFamily="34" charset="0"/>
              </a:rPr>
              <a:t>Bau- und Städtebau generiert nationale Identität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latin typeface="Arial" pitchFamily="34" charset="0"/>
                <a:cs typeface="Arial" pitchFamily="34" charset="0"/>
              </a:rPr>
              <a:t>Architektur ist unsere ‘gebaute Geschichte’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de-CH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de-CH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de-CH" b="1" i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Wer Geschichte nicht kennt, wiederholt ihre Fehler!</a:t>
            </a:r>
          </a:p>
          <a:p>
            <a:pPr>
              <a:lnSpc>
                <a:spcPct val="80000"/>
              </a:lnSpc>
              <a:defRPr/>
            </a:pPr>
            <a:r>
              <a:rPr lang="de-CH" b="1" i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Toleranz + Offenheit sind die Grundpfeiler unsere Demokratien </a:t>
            </a:r>
          </a:p>
          <a:p>
            <a:pPr>
              <a:lnSpc>
                <a:spcPct val="80000"/>
              </a:lnSpc>
              <a:defRPr/>
            </a:pPr>
            <a:r>
              <a:rPr lang="de-CH" b="1" i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und dies sollten wir auch der Architektur angedeihen lassen.</a:t>
            </a:r>
          </a:p>
          <a:p>
            <a:pPr>
              <a:lnSpc>
                <a:spcPct val="80000"/>
              </a:lnSpc>
              <a:defRPr/>
            </a:pPr>
            <a:endParaRPr lang="de-CH" b="1" i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de-CH" b="1" i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de-CH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Entscheidung mit gesundem Menschenverstand </a:t>
            </a:r>
          </a:p>
          <a:p>
            <a:pPr>
              <a:lnSpc>
                <a:spcPct val="80000"/>
              </a:lnSpc>
              <a:defRPr/>
            </a:pPr>
            <a:r>
              <a:rPr lang="de-CH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im Einzelfall, ob ein Gebäude denkmalgeschützt </a:t>
            </a:r>
          </a:p>
          <a:p>
            <a:pPr>
              <a:lnSpc>
                <a:spcPct val="80000"/>
              </a:lnSpc>
              <a:defRPr/>
            </a:pPr>
            <a:r>
              <a:rPr lang="de-CH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wird oder nicht.</a:t>
            </a:r>
            <a:endParaRPr lang="de-CH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de-CH" b="1" i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de-CH" b="1" i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de-CH" b="1" i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de-CH" b="1" i="1" dirty="0">
              <a:solidFill>
                <a:srgbClr val="33CC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de-CH" b="1" i="1" dirty="0">
              <a:solidFill>
                <a:srgbClr val="33CCC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de-CH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de-CH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de-CH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CH" sz="1600" baseline="30000" noProof="0" dirty="0">
              <a:solidFill>
                <a:schemeClr val="tx2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A4F949-5B7C-7D9A-36C8-7B7A5B2F2C19}"/>
              </a:ext>
            </a:extLst>
          </p:cNvPr>
          <p:cNvSpPr/>
          <p:nvPr/>
        </p:nvSpPr>
        <p:spPr>
          <a:xfrm>
            <a:off x="838199" y="1552412"/>
            <a:ext cx="8077381" cy="3961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8" descr="A sign on a glass window&#10;&#10;AI-generated content may be incorrect.">
            <a:extLst>
              <a:ext uri="{FF2B5EF4-FFF2-40B4-BE49-F238E27FC236}">
                <a16:creationId xmlns:a16="http://schemas.microsoft.com/office/drawing/2014/main" id="{E82BE0E4-39F1-B9AB-CB0B-265A344B3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6" y="3236889"/>
            <a:ext cx="3373581" cy="2530186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C5D0B059-B121-8B3C-7388-DFC49828BAB4}"/>
              </a:ext>
            </a:extLst>
          </p:cNvPr>
          <p:cNvSpPr txBox="1"/>
          <p:nvPr/>
        </p:nvSpPr>
        <p:spPr>
          <a:xfrm>
            <a:off x="7866093" y="5772316"/>
            <a:ext cx="2687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Zeitgeschichtliches</a:t>
            </a:r>
            <a:r>
              <a:rPr lang="en-US" sz="1100" dirty="0"/>
              <a:t> Forum Leipzig</a:t>
            </a:r>
          </a:p>
        </p:txBody>
      </p:sp>
    </p:spTree>
    <p:extLst>
      <p:ext uri="{BB962C8B-B14F-4D97-AF65-F5344CB8AC3E}">
        <p14:creationId xmlns:p14="http://schemas.microsoft.com/office/powerpoint/2010/main" val="2840832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3351D-4F94-A1D1-87E0-B3B32393C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3F57066-CFA1-B8CB-32FC-0DA513554113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835E27-A505-BA16-B617-D0220DBD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Fragen?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E85023-BC2E-F80F-3C80-BAB7742C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32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F4D735B-826E-3043-59D5-FD1666E74A6E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B85CC8A-DEC3-4B78-CDE0-C2881EC05EC1}"/>
              </a:ext>
            </a:extLst>
          </p:cNvPr>
          <p:cNvSpPr/>
          <p:nvPr/>
        </p:nvSpPr>
        <p:spPr>
          <a:xfrm>
            <a:off x="838199" y="1552412"/>
            <a:ext cx="8077381" cy="3961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18" descr="ask-question-2-fb180173e13f21ad6ae73ba29b08cd02">
            <a:extLst>
              <a:ext uri="{FF2B5EF4-FFF2-40B4-BE49-F238E27FC236}">
                <a16:creationId xmlns:a16="http://schemas.microsoft.com/office/drawing/2014/main" id="{D5035BE4-AFE5-76C2-2D0F-C480B8BCB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8" y="2141227"/>
            <a:ext cx="3164361" cy="3164361"/>
          </a:xfrm>
          <a:prstGeom prst="rect">
            <a:avLst/>
          </a:prstGeom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8440B4D-891F-5712-70BB-AF72C53566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053" t="22841" r="26135" b="27515"/>
          <a:stretch/>
        </p:blipFill>
        <p:spPr>
          <a:xfrm>
            <a:off x="4593322" y="1971773"/>
            <a:ext cx="4486835" cy="33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4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1BC47-E1A4-C084-579C-29C61B855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3C6492A-FBFC-F786-0633-2D711E1976F1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0374D-2660-5876-E159-7673F673A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64" y="629391"/>
            <a:ext cx="2896657" cy="530021"/>
          </a:xfrm>
        </p:spPr>
        <p:txBody>
          <a:bodyPr anchor="ctr">
            <a:normAutofit/>
          </a:bodyPr>
          <a:lstStyle/>
          <a:p>
            <a:pPr algn="l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Stefan Maas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endParaRPr lang="fr-FR" sz="28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65AFAC-2A0C-278F-2AB0-9BE44B827EDC}"/>
              </a:ext>
            </a:extLst>
          </p:cNvPr>
          <p:cNvGrpSpPr/>
          <p:nvPr/>
        </p:nvGrpSpPr>
        <p:grpSpPr>
          <a:xfrm>
            <a:off x="0" y="5376709"/>
            <a:ext cx="12183533" cy="1150150"/>
            <a:chOff x="0" y="1494771"/>
            <a:chExt cx="12183533" cy="115015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80D9EF-5CD6-BB44-4C30-99F06A724AE9}"/>
                </a:ext>
              </a:extLst>
            </p:cNvPr>
            <p:cNvCxnSpPr>
              <a:cxnSpLocks/>
            </p:cNvCxnSpPr>
            <p:nvPr/>
          </p:nvCxnSpPr>
          <p:spPr>
            <a:xfrm>
              <a:off x="2450648" y="2605520"/>
              <a:ext cx="9732885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218BCA-C294-EAEB-400A-6073A1DB5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600" b="99600" l="200" r="98600">
                          <a14:foregroundMark x1="18000" y1="54600" x2="82400" y2="61400"/>
                          <a14:foregroundMark x1="47200" y1="42200" x2="59000" y2="70400"/>
                          <a14:foregroundMark x1="59000" y1="70400" x2="59400" y2="72600"/>
                          <a14:foregroundMark x1="18000" y1="85400" x2="80000" y2="92600"/>
                          <a14:foregroundMark x1="80000" y1="92600" x2="59200" y2="96200"/>
                          <a14:foregroundMark x1="59200" y1="96200" x2="13400" y2="89200"/>
                          <a14:foregroundMark x1="13400" y1="89200" x2="41600" y2="78000"/>
                          <a14:foregroundMark x1="41600" y1="78000" x2="81400" y2="79400"/>
                          <a14:foregroundMark x1="16400" y1="34400" x2="11400" y2="69800"/>
                          <a14:foregroundMark x1="11400" y1="69800" x2="29000" y2="46800"/>
                          <a14:foregroundMark x1="29000" y1="46800" x2="36800" y2="73800"/>
                          <a14:foregroundMark x1="36800" y1="73800" x2="49800" y2="68800"/>
                          <a14:foregroundMark x1="49800" y1="68800" x2="84200" y2="67200"/>
                          <a14:foregroundMark x1="84200" y1="67200" x2="94200" y2="74800"/>
                          <a14:foregroundMark x1="94200" y1="74800" x2="93200" y2="58400"/>
                          <a14:foregroundMark x1="79600" y1="45000" x2="13200" y2="37200"/>
                          <a14:foregroundMark x1="2600" y1="37200" x2="6200" y2="32400"/>
                          <a14:foregroundMark x1="2150" y1="37800" x2="2600" y2="37200"/>
                          <a14:foregroundMark x1="1550" y1="38600" x2="2150" y2="37800"/>
                          <a14:foregroundMark x1="200" y1="40400" x2="1550" y2="38600"/>
                          <a14:foregroundMark x1="6200" y1="32400" x2="21600" y2="30600"/>
                          <a14:foregroundMark x1="21600" y1="30600" x2="79800" y2="31400"/>
                          <a14:foregroundMark x1="79800" y1="31400" x2="91800" y2="30800"/>
                          <a14:foregroundMark x1="91800" y1="30800" x2="99000" y2="38400"/>
                          <a14:foregroundMark x1="99000" y1="38400" x2="99200" y2="90800"/>
                          <a14:foregroundMark x1="99200" y1="90800" x2="93200" y2="99600"/>
                          <a14:foregroundMark x1="93200" y1="99600" x2="1200" y2="99600"/>
                          <a14:foregroundMark x1="1200" y1="99600" x2="200" y2="40800"/>
                          <a14:foregroundMark x1="9200" y1="34400" x2="9200" y2="34400"/>
                          <a14:foregroundMark x1="7200" y1="44000" x2="7200" y2="44000"/>
                          <a14:foregroundMark x1="46800" y1="35000" x2="46800" y2="35000"/>
                          <a14:foregroundMark x1="40800" y1="43400" x2="40800" y2="43400"/>
                          <a14:foregroundMark x1="63400" y1="45200" x2="63400" y2="45200"/>
                          <a14:foregroundMark x1="61000" y1="50000" x2="61000" y2="50000"/>
                          <a14:foregroundMark x1="79200" y1="50600" x2="79200" y2="50600"/>
                          <a14:foregroundMark x1="67000" y1="83600" x2="67000" y2="83600"/>
                          <a14:foregroundMark x1="55000" y1="85000" x2="55000" y2="85000"/>
                          <a14:foregroundMark x1="20200" y1="85200" x2="20200" y2="85200"/>
                          <a14:foregroundMark x1="10200" y1="88000" x2="10200" y2="88000"/>
                          <a14:foregroundMark x1="9200" y1="72200" x2="9200" y2="72200"/>
                          <a14:foregroundMark x1="13400" y1="47800" x2="13400" y2="47800"/>
                          <a14:foregroundMark x1="52200" y1="60200" x2="55000" y2="60600"/>
                          <a14:foregroundMark x1="69400" y1="40000" x2="69400" y2="40000"/>
                          <a14:foregroundMark x1="85200" y1="45400" x2="85200" y2="45400"/>
                          <a14:foregroundMark x1="87000" y1="89800" x2="44200" y2="95800"/>
                          <a14:foregroundMark x1="16000" y1="77600" x2="36600" y2="76800"/>
                          <a14:foregroundMark x1="36600" y1="76800" x2="66000" y2="76800"/>
                          <a14:foregroundMark x1="10600" y1="41600" x2="13800" y2="79000"/>
                          <a14:foregroundMark x1="3000" y1="44800" x2="11600" y2="79400"/>
                          <a14:foregroundMark x1="6400" y1="73200" x2="10200" y2="96000"/>
                          <a14:foregroundMark x1="15000" y1="83800" x2="45200" y2="82400"/>
                          <a14:foregroundMark x1="47200" y1="81200" x2="81800" y2="80400"/>
                          <a14:foregroundMark x1="22200" y1="44200" x2="65800" y2="44800"/>
                          <a14:foregroundMark x1="21800" y1="64000" x2="52000" y2="62600"/>
                          <a14:foregroundMark x1="36400" y1="49200" x2="63200" y2="50400"/>
                          <a14:foregroundMark x1="32000" y1="37000" x2="69400" y2="34800"/>
                          <a14:foregroundMark x1="73800" y1="35600" x2="93000" y2="39400"/>
                          <a14:foregroundMark x1="92400" y1="41200" x2="94600" y2="61800"/>
                          <a14:foregroundMark x1="82800" y1="47600" x2="86400" y2="71800"/>
                          <a14:foregroundMark x1="74000" y1="83600" x2="74200" y2="87400"/>
                          <a14:foregroundMark x1="45400" y1="82800" x2="81600" y2="83600"/>
                          <a14:foregroundMark x1="28000" y1="96200" x2="37400" y2="94200"/>
                          <a14:foregroundMark x1="58400" y1="97200" x2="83600" y2="95000"/>
                          <a14:foregroundMark x1="48000" y1="86800" x2="81400" y2="86400"/>
                          <a14:foregroundMark x1="98600" y1="62000" x2="98600" y2="62000"/>
                          <a14:foregroundMark x1="1524" y1="37200" x2="7200" y2="31200"/>
                          <a14:foregroundMark x1="957" y1="37800" x2="1524" y2="37200"/>
                          <a14:foregroundMark x1="200" y1="38600" x2="957" y2="37800"/>
                          <a14:foregroundMark x1="7200" y1="31200" x2="11200" y2="30400"/>
                          <a14:foregroundMark x1="600" y1="37200" x2="800" y2="37000"/>
                          <a14:foregroundMark x1="200" y1="37600" x2="600" y2="37200"/>
                          <a14:foregroundMark x1="10600" y1="31200" x2="24400" y2="31000"/>
                          <a14:foregroundMark x1="24400" y1="31000" x2="39200" y2="31600"/>
                          <a14:foregroundMark x1="39200" y1="31600" x2="89400" y2="30600"/>
                          <a14:foregroundMark x1="89400" y1="30600" x2="26200" y2="29600"/>
                          <a14:foregroundMark x1="10200" y1="30000" x2="29400" y2="31000"/>
                          <a14:foregroundMark x1="27600" y1="30200" x2="18600" y2="30000"/>
                          <a14:backgroundMark x1="200" y1="37200" x2="200" y2="37200"/>
                          <a14:backgroundMark x1="200" y1="37800" x2="200" y2="37800"/>
                          <a14:backgroundMark x1="0" y1="38600" x2="0" y2="38600"/>
                        </a14:backgroundRemoval>
                      </a14:imgEffect>
                    </a14:imgLayer>
                  </a14:imgProps>
                </a:ext>
              </a:extLst>
            </a:blip>
            <a:srcRect t="30378" b="-2128"/>
            <a:stretch/>
          </p:blipFill>
          <p:spPr>
            <a:xfrm>
              <a:off x="856121" y="1494771"/>
              <a:ext cx="1602994" cy="115015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76AD36-2E54-0EB1-BF72-2361C97E63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605520"/>
              <a:ext cx="856121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469789F5-40A9-D19E-F791-5A02AC0FC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5672"/>
            <a:ext cx="9144000" cy="2387600"/>
          </a:xfrm>
        </p:spPr>
        <p:txBody>
          <a:bodyPr>
            <a:normAutofit/>
          </a:bodyPr>
          <a:lstStyle/>
          <a:p>
            <a:r>
              <a:rPr lang="de-DE" dirty="0"/>
              <a:t>Vielen Dank </a:t>
            </a:r>
            <a:br>
              <a:rPr lang="de-DE" dirty="0"/>
            </a:br>
            <a:r>
              <a:rPr lang="de-DE" dirty="0"/>
              <a:t>für die Aufmerksamkeit!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68371B-4229-169C-BF71-64C04D1EE3ED}"/>
              </a:ext>
            </a:extLst>
          </p:cNvPr>
          <p:cNvSpPr txBox="1"/>
          <p:nvPr/>
        </p:nvSpPr>
        <p:spPr>
          <a:xfrm>
            <a:off x="6037067" y="271934"/>
            <a:ext cx="60979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 Mechanics &amp; Energy Efficiency</a:t>
            </a:r>
          </a:p>
          <a:p>
            <a:pPr algn="l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Engineering (DoE), Campus Kirchberg, University of Luxembourg</a:t>
            </a:r>
          </a:p>
          <a:p>
            <a:pPr algn="l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stefan.maas@uni.lu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+352-466644-5222</a:t>
            </a:r>
          </a:p>
        </p:txBody>
      </p:sp>
    </p:spTree>
    <p:extLst>
      <p:ext uri="{BB962C8B-B14F-4D97-AF65-F5344CB8AC3E}">
        <p14:creationId xmlns:p14="http://schemas.microsoft.com/office/powerpoint/2010/main" val="217662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52934-DE0C-57E4-0FB6-3DBD2463E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083A1FB-8EEF-51D0-1213-BD38FBC5E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20" y="1721477"/>
            <a:ext cx="11066093" cy="4351338"/>
          </a:xfrm>
        </p:spPr>
        <p:txBody>
          <a:bodyPr>
            <a:normAutofit/>
          </a:bodyPr>
          <a:lstStyle/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z.B.: interne Gewinne 2.5 W/m</a:t>
            </a:r>
            <a:r>
              <a:rPr lang="de-CH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, Mittlere Raumtemperatur 20°C, Luftwechselrate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=0.7 h</a:t>
            </a:r>
            <a:r>
              <a:rPr lang="de-CH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>
              <a:spcBef>
                <a:spcPct val="500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einige extrem empfindliche Parameter können den Heizwärmebedarf verdreifachen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genaue Aufbereitung der Eingabedaten  </a:t>
            </a:r>
          </a:p>
          <a:p>
            <a:pPr>
              <a:spcBef>
                <a:spcPct val="500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wenn nicht: große Abweichungen zwischen Simulation und Realit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Energiepässe sollten/müssten </a:t>
            </a:r>
            <a:r>
              <a:rPr lang="de-CH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den Durchschnitt 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abbilden !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spcBef>
                <a:spcPct val="50000"/>
              </a:spcBef>
              <a:buFontTx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1013EF2-2AA9-D352-6FC5-8E698992A51B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44121B-738C-AEE6-BB78-7436735D4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Nutzereinfluss durch sensitive Parameter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0AAD2A-59EB-9D8B-6798-BA90AD0D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4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409791-51A2-FC49-D112-F06A1BAFD718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pic>
        <p:nvPicPr>
          <p:cNvPr id="9" name="Picture 14" descr="IntLast">
            <a:extLst>
              <a:ext uri="{FF2B5EF4-FFF2-40B4-BE49-F238E27FC236}">
                <a16:creationId xmlns:a16="http://schemas.microsoft.com/office/drawing/2014/main" id="{373F3885-4491-EF62-482F-62CB2BBC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767" y="3932086"/>
            <a:ext cx="3559833" cy="22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Rauminnentemp">
            <a:extLst>
              <a:ext uri="{FF2B5EF4-FFF2-40B4-BE49-F238E27FC236}">
                <a16:creationId xmlns:a16="http://schemas.microsoft.com/office/drawing/2014/main" id="{CD662F75-21AC-FD82-71A3-D7B4691ED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7689" y="4060728"/>
            <a:ext cx="3489124" cy="215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Lüftung">
            <a:extLst>
              <a:ext uri="{FF2B5EF4-FFF2-40B4-BE49-F238E27FC236}">
                <a16:creationId xmlns:a16="http://schemas.microsoft.com/office/drawing/2014/main" id="{63301474-7D3F-CEA6-8853-7A3E9879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763" y="4060728"/>
            <a:ext cx="2891004" cy="215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0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89E1D-B4F0-27CE-D620-A75B3F207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0DF071E-C6A7-B8D2-0C94-80740322C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20" y="1721477"/>
            <a:ext cx="11066093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einige Eingabeparameter für Berechnung EN 832: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Lüftungsrate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=0.7 h-1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Wärmebrückenzuschlag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=0.05 W/(m</a:t>
            </a:r>
            <a:r>
              <a:rPr lang="de-CH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K)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interne Gewinne 2.5 W/m</a:t>
            </a:r>
            <a:r>
              <a:rPr lang="de-CH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Anlagenverluste DIN V 4701-10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Mittlere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Raumtemp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. 20°C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spcBef>
                <a:spcPct val="50000"/>
              </a:spcBef>
              <a:buFontTx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spcBef>
                <a:spcPct val="50000"/>
              </a:spcBef>
              <a:buFontTx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93C8FD-F1AD-4004-7C5A-E3AD0AF4F609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7F83E1-767D-D52E-F85F-CC349ED4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Vergleich: EIGENE Berechnung vs. Verbrauch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6D5CB2-BDFC-5F6B-09C8-3C986105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5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574C64A-447D-A7D7-93B5-ED90A6333006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B964B95E-4386-539B-7CDB-D6BEDE85F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260778"/>
              </p:ext>
            </p:extLst>
          </p:nvPr>
        </p:nvGraphicFramePr>
        <p:xfrm>
          <a:off x="6221132" y="1672938"/>
          <a:ext cx="5132668" cy="316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895908" imgH="3638454" progId="Excel.Sheet.8">
                  <p:embed/>
                </p:oleObj>
              </mc:Choice>
              <mc:Fallback>
                <p:oleObj name="Chart" r:id="rId3" imgW="5895908" imgH="3638454" progId="Excel.Sheet.8">
                  <p:embed/>
                  <p:pic>
                    <p:nvPicPr>
                      <p:cNvPr id="2" name="Object 11">
                        <a:extLst>
                          <a:ext uri="{FF2B5EF4-FFF2-40B4-BE49-F238E27FC236}">
                            <a16:creationId xmlns:a16="http://schemas.microsoft.com/office/drawing/2014/main" id="{FFE7BB7E-A109-2281-7A53-49AE007BE91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132" y="1672938"/>
                        <a:ext cx="5132668" cy="3167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EDC858-F987-210D-C1B3-B0DDC2D773FE}"/>
              </a:ext>
            </a:extLst>
          </p:cNvPr>
          <p:cNvSpPr txBox="1"/>
          <p:nvPr/>
        </p:nvSpPr>
        <p:spPr>
          <a:xfrm>
            <a:off x="2153519" y="5756401"/>
            <a:ext cx="8112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Maas et al., Der Energieverbrauch von Einfamilienhäusern in Luxemburg, Gesundheits-Ingenieur, ISSN 0016-9277, Oldenburg </a:t>
            </a:r>
            <a:r>
              <a:rPr lang="de-CH" sz="1600" i="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Verlag 2008 </a:t>
            </a:r>
            <a:endParaRPr lang="de-CH" sz="16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6A5DA79-C6FF-14EC-642F-063F52683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298" y="3144689"/>
            <a:ext cx="1240845" cy="24622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LU" sz="1000" dirty="0">
                <a:solidFill>
                  <a:srgbClr val="080808"/>
                </a:solidFill>
                <a:latin typeface="Arial" charset="0"/>
              </a:rPr>
              <a:t>Mittelwert: 98%</a:t>
            </a:r>
            <a:endParaRPr lang="en-US" sz="10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FF8104B5-BFF5-EBAF-795B-74DD69ACF0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6689" y="3346253"/>
            <a:ext cx="4524591" cy="5534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id="{4099BED7-F028-4134-2BD1-A024682E9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7165" y="3656590"/>
            <a:ext cx="4495794" cy="12108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CABDFC13-5358-3A78-C6E1-40A559DE1B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47165" y="2926785"/>
            <a:ext cx="4534116" cy="12108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843B1C4B-F3DA-8AA7-55C6-8EC5A5103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789" y="2680564"/>
            <a:ext cx="2162169" cy="24622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LU" sz="1000" dirty="0">
                <a:solidFill>
                  <a:srgbClr val="080808"/>
                </a:solidFill>
                <a:latin typeface="Arial" charset="0"/>
              </a:rPr>
              <a:t>Mittelwert + Standard-Abweichung</a:t>
            </a:r>
            <a:endParaRPr lang="en-US" sz="10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9D470C4-1BBB-796C-FC90-DB1E5EFCD0DE}"/>
              </a:ext>
            </a:extLst>
          </p:cNvPr>
          <p:cNvSpPr txBox="1">
            <a:spLocks/>
          </p:cNvSpPr>
          <p:nvPr/>
        </p:nvSpPr>
        <p:spPr>
          <a:xfrm>
            <a:off x="910720" y="3841224"/>
            <a:ext cx="5490080" cy="186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Die Abweichungen sind wie bei Reihen-        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häusern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, d.h. durch den Nutzereinfluss</a:t>
            </a:r>
          </a:p>
          <a:p>
            <a:pPr>
              <a:spcBef>
                <a:spcPct val="500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Mittelwert bei 98%, also fast perfekt!</a:t>
            </a:r>
          </a:p>
          <a:p>
            <a:pPr>
              <a:spcBef>
                <a:spcPct val="50000"/>
              </a:spcBef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bestehende Verordnungen zwischen 1997-2007 wurden eingehalten.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509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76A34-42C3-E283-9F89-0F31EDB05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7A3F43B-B370-84D1-D22B-6069368F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20" y="1721477"/>
            <a:ext cx="5490080" cy="435133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Die Abweichungen sind wie bei Reihen-        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häusern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, d.h. durch den Nutzereinfluss</a:t>
            </a:r>
          </a:p>
          <a:p>
            <a:pPr>
              <a:spcBef>
                <a:spcPct val="50000"/>
              </a:spcBef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Mittelwert bei 98%, also fast perfekt!</a:t>
            </a:r>
          </a:p>
          <a:p>
            <a:pPr>
              <a:spcBef>
                <a:spcPct val="50000"/>
              </a:spcBef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Bestehende Verordnungen wurde eingehalten zwischen 1997-2007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775CE9-9A5A-F70A-3160-351252C19E75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FE34AF-A411-DC17-EA22-8F755551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LU: NEUERE Schulen der Baujahre 1995-2010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E27A18-5B88-5F6F-524E-63F3FCE8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6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626246-EE28-03FF-80AF-04BDEE27EF02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2DA8F72-5291-661A-2A94-D284426E8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45" t="1779" r="843" b="5181"/>
          <a:stretch>
            <a:fillRect/>
          </a:stretch>
        </p:blipFill>
        <p:spPr bwMode="auto">
          <a:xfrm>
            <a:off x="869788" y="1548480"/>
            <a:ext cx="6021092" cy="38064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FA46F73-5486-E25E-9F77-4141F3484DAA}"/>
              </a:ext>
            </a:extLst>
          </p:cNvPr>
          <p:cNvSpPr/>
          <p:nvPr/>
        </p:nvSpPr>
        <p:spPr>
          <a:xfrm>
            <a:off x="7777001" y="1548480"/>
            <a:ext cx="3608387" cy="4355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2" indent="-92075">
              <a:lnSpc>
                <a:spcPct val="120000"/>
              </a:lnSpc>
              <a:defRPr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CH" sz="1600" noProof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eriode</a:t>
            </a:r>
            <a:r>
              <a:rPr lang="de-CH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Baujahr vor 2001</a:t>
            </a:r>
          </a:p>
          <a:p>
            <a:pPr marL="92075" lvl="2" indent="-92075">
              <a:lnSpc>
                <a:spcPct val="120000"/>
              </a:lnSpc>
              <a:defRPr/>
            </a:pPr>
            <a:r>
              <a:rPr lang="de-CH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Periode 2: Baujahr 2001–2004</a:t>
            </a:r>
          </a:p>
          <a:p>
            <a:pPr marL="92075" lvl="2" indent="-92075">
              <a:lnSpc>
                <a:spcPct val="120000"/>
              </a:lnSpc>
              <a:defRPr/>
            </a:pPr>
            <a:r>
              <a:rPr lang="de-CH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Periode 3: Baujahr 2005–2006</a:t>
            </a:r>
          </a:p>
          <a:p>
            <a:pPr marL="92075" lvl="2" indent="-92075">
              <a:lnSpc>
                <a:spcPct val="120000"/>
              </a:lnSpc>
              <a:spcAft>
                <a:spcPts val="1200"/>
              </a:spcAft>
              <a:defRPr/>
            </a:pPr>
            <a:r>
              <a:rPr lang="de-CH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Periode 4: Baujahr nach 2007</a:t>
            </a:r>
          </a:p>
          <a:p>
            <a:pPr marL="266700" lvl="2" indent="-266700">
              <a:lnSpc>
                <a:spcPct val="120000"/>
              </a:lnSpc>
              <a:defRPr/>
            </a:pPr>
            <a:r>
              <a:rPr lang="de-CH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CH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klarer Zusammenhang zwischen Baujahr und Heizwärmeverbrauch (neue Förderrichtlinien in LU in 2005)</a:t>
            </a:r>
          </a:p>
          <a:p>
            <a:pPr marL="266700" lvl="2" indent="-266700">
              <a:lnSpc>
                <a:spcPct val="120000"/>
              </a:lnSpc>
              <a:defRPr/>
            </a:pPr>
            <a:r>
              <a:rPr lang="de-CH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CH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der neuen Gebäude wurden ab 2005 im ‘Niedrigenergie-Standard’ ausgeführt. </a:t>
            </a:r>
          </a:p>
          <a:p>
            <a:pPr marL="266700" lvl="2" indent="-266700">
              <a:lnSpc>
                <a:spcPct val="120000"/>
              </a:lnSpc>
              <a:defRPr/>
            </a:pPr>
            <a:endParaRPr lang="de-CH" sz="16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457200">
              <a:lnSpc>
                <a:spcPct val="120000"/>
              </a:lnSpc>
              <a:defRPr/>
            </a:pPr>
            <a:r>
              <a:rPr lang="de-CH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Nutzereinfluss oder Streuung rund ±50% um den Mittelwert</a:t>
            </a:r>
            <a:endParaRPr lang="de-CH" sz="1600" b="1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9CDF3E4-FCCE-97DC-C18D-0AC20FA1B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444" y="2687489"/>
            <a:ext cx="696912" cy="377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>
              <a:spcAft>
                <a:spcPts val="1000"/>
              </a:spcAft>
            </a:pPr>
            <a:r>
              <a:rPr lang="de-CH" sz="900">
                <a:solidFill>
                  <a:srgbClr val="000000"/>
                </a:solidFill>
                <a:latin typeface="Calibri" pitchFamily="34" charset="0"/>
              </a:rPr>
              <a:t>Mittelwert </a:t>
            </a:r>
            <a:br>
              <a:rPr lang="de-CH" sz="900">
                <a:solidFill>
                  <a:srgbClr val="000000"/>
                </a:solidFill>
                <a:latin typeface="Calibri" pitchFamily="34" charset="0"/>
              </a:rPr>
            </a:br>
            <a:r>
              <a:rPr lang="de-CH" sz="900">
                <a:solidFill>
                  <a:srgbClr val="000000"/>
                </a:solidFill>
                <a:latin typeface="Calibri" pitchFamily="34" charset="0"/>
              </a:rPr>
              <a:t>119 kWh/m</a:t>
            </a:r>
            <a:r>
              <a:rPr lang="de-CH" sz="900" baseline="30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de-CH" sz="90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067CA97-6B6B-1223-2C62-B650F7946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0" y="2695427"/>
            <a:ext cx="719138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>
              <a:spcAft>
                <a:spcPts val="1000"/>
              </a:spcAft>
            </a:pPr>
            <a:r>
              <a:rPr lang="de-CH" sz="900">
                <a:solidFill>
                  <a:srgbClr val="000000"/>
                </a:solidFill>
                <a:latin typeface="Calibri" pitchFamily="34" charset="0"/>
              </a:rPr>
              <a:t>Mittelwert </a:t>
            </a:r>
            <a:br>
              <a:rPr lang="de-CH" sz="900">
                <a:solidFill>
                  <a:srgbClr val="000000"/>
                </a:solidFill>
                <a:latin typeface="Calibri" pitchFamily="34" charset="0"/>
              </a:rPr>
            </a:br>
            <a:r>
              <a:rPr lang="de-CH" sz="900">
                <a:solidFill>
                  <a:srgbClr val="000000"/>
                </a:solidFill>
                <a:latin typeface="Calibri" pitchFamily="34" charset="0"/>
              </a:rPr>
              <a:t>92 kWh/m</a:t>
            </a:r>
            <a:r>
              <a:rPr lang="de-CH" sz="900" baseline="30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de-CH" sz="90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8A57A4D-C9FE-B961-B7C7-1CF5829FE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313" y="2700766"/>
            <a:ext cx="719137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/>
          <a:lstStyle/>
          <a:p>
            <a:r>
              <a:rPr lang="de-CH" sz="900">
                <a:solidFill>
                  <a:srgbClr val="000000"/>
                </a:solidFill>
                <a:latin typeface="Calibri" pitchFamily="34" charset="0"/>
              </a:rPr>
              <a:t>Mittelwert </a:t>
            </a:r>
            <a:endParaRPr lang="de-CH" sz="9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de-CH" sz="900">
                <a:solidFill>
                  <a:srgbClr val="000000"/>
                </a:solidFill>
                <a:latin typeface="Calibri" pitchFamily="34" charset="0"/>
              </a:rPr>
              <a:t>81 kWh/m</a:t>
            </a:r>
            <a:r>
              <a:rPr lang="de-CH" sz="900" baseline="30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de-CH" sz="90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E9A2CEF-BC27-66B7-802C-33C17441A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600" y="2738866"/>
            <a:ext cx="682625" cy="357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>
              <a:spcAft>
                <a:spcPts val="1000"/>
              </a:spcAft>
            </a:pPr>
            <a:r>
              <a:rPr lang="de-CH" sz="900">
                <a:solidFill>
                  <a:srgbClr val="000000"/>
                </a:solidFill>
                <a:latin typeface="Calibri" pitchFamily="34" charset="0"/>
              </a:rPr>
              <a:t>Mittelwert </a:t>
            </a:r>
            <a:br>
              <a:rPr lang="de-CH" sz="900">
                <a:solidFill>
                  <a:srgbClr val="000000"/>
                </a:solidFill>
                <a:latin typeface="Calibri" pitchFamily="34" charset="0"/>
              </a:rPr>
            </a:br>
            <a:r>
              <a:rPr lang="de-CH" sz="900">
                <a:solidFill>
                  <a:srgbClr val="000000"/>
                </a:solidFill>
                <a:latin typeface="Calibri" pitchFamily="34" charset="0"/>
              </a:rPr>
              <a:t>68 kWh/m</a:t>
            </a:r>
            <a:r>
              <a:rPr lang="de-CH" sz="900" baseline="30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de-CH" sz="90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197B4C6-3530-5E97-76C4-583958B9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094" y="2250927"/>
            <a:ext cx="701675" cy="223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>
              <a:spcAft>
                <a:spcPts val="1000"/>
              </a:spcAft>
            </a:pPr>
            <a:r>
              <a:rPr lang="de-CH" sz="900" i="1" dirty="0">
                <a:solidFill>
                  <a:srgbClr val="000000"/>
                </a:solidFill>
                <a:latin typeface="Calibri" pitchFamily="34" charset="0"/>
              </a:rPr>
              <a:t>Bauperiode 1</a:t>
            </a:r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6DC6D8A1-B62C-7427-598C-C47EF47EA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2250927"/>
            <a:ext cx="719138" cy="223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>
              <a:spcAft>
                <a:spcPts val="1000"/>
              </a:spcAft>
            </a:pPr>
            <a:r>
              <a:rPr lang="de-CH" sz="900" i="1">
                <a:solidFill>
                  <a:srgbClr val="000000"/>
                </a:solidFill>
                <a:latin typeface="Calibri" pitchFamily="34" charset="0"/>
              </a:rPr>
              <a:t>Bauperiode 2</a:t>
            </a:r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1008CF2-8478-0415-EB87-7023D948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263" y="2257854"/>
            <a:ext cx="719137" cy="223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>
              <a:spcAft>
                <a:spcPts val="1000"/>
              </a:spcAft>
            </a:pPr>
            <a:r>
              <a:rPr lang="de-CH" sz="900" i="1" dirty="0">
                <a:solidFill>
                  <a:srgbClr val="000000"/>
                </a:solidFill>
                <a:latin typeface="Calibri" pitchFamily="34" charset="0"/>
              </a:rPr>
              <a:t>Bauperiode 3</a:t>
            </a:r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0AE5C224-2687-A79B-CCE5-9A22487E8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500" y="2257854"/>
            <a:ext cx="719138" cy="223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>
              <a:spcAft>
                <a:spcPts val="1000"/>
              </a:spcAft>
            </a:pPr>
            <a:r>
              <a:rPr lang="de-CH" sz="900" i="1">
                <a:solidFill>
                  <a:srgbClr val="000000"/>
                </a:solidFill>
                <a:latin typeface="Calibri" pitchFamily="34" charset="0"/>
              </a:rPr>
              <a:t>Bauperiode 4</a:t>
            </a:r>
            <a:endParaRPr lang="de-DE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6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5AB6E-F2DC-BC79-0B4F-3D68C4F86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6EA9118-A179-29DA-72CC-9FCD2304A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20" y="1721477"/>
            <a:ext cx="5490080" cy="435133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Die Abweichungen sind wie bei Reihen-        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häusern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, d.h. durch den Nutzereinfluss</a:t>
            </a:r>
          </a:p>
          <a:p>
            <a:pPr>
              <a:spcBef>
                <a:spcPct val="50000"/>
              </a:spcBef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Mittelwert bei 98%, also fast perfekt!</a:t>
            </a:r>
          </a:p>
          <a:p>
            <a:pPr>
              <a:spcBef>
                <a:spcPct val="50000"/>
              </a:spcBef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Bestehende Verordnungen wurde eingehalten zwischen 1997-2007</a:t>
            </a:r>
          </a:p>
          <a:p>
            <a:pPr marL="177800" indent="-177800">
              <a:spcBef>
                <a:spcPct val="50000"/>
              </a:spcBef>
              <a:buFontTx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B20549D-B88B-50AB-E61F-522C7EDF56BE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0F9DF1-EB51-F3C8-65EC-42C7FCB3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Stromverbrauch der lux. Schulen vs. Baujahr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0BEC1F-993D-2BC3-DCBD-FFE0BD99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7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2498FC7-51C0-724D-659A-B12069A5F034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05EC141-44F5-6F13-9FAA-54C8FC0B8E3C}"/>
              </a:ext>
            </a:extLst>
          </p:cNvPr>
          <p:cNvSpPr/>
          <p:nvPr/>
        </p:nvSpPr>
        <p:spPr>
          <a:xfrm>
            <a:off x="6808763" y="1676844"/>
            <a:ext cx="4839285" cy="1468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à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Mittelwert steigt an: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à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ca. 20 kWh/m</a:t>
            </a:r>
            <a:r>
              <a:rPr lang="de-CH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/a auf ca. 40 kWh/m</a:t>
            </a:r>
            <a:r>
              <a:rPr lang="de-CH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/a </a:t>
            </a:r>
          </a:p>
          <a:p>
            <a:pPr>
              <a:spcBef>
                <a:spcPct val="50000"/>
              </a:spcBef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(Komfort, Informatik, Kantinen..)</a:t>
            </a:r>
          </a:p>
          <a:p>
            <a:pPr marL="92075" lvl="2" indent="-92075">
              <a:lnSpc>
                <a:spcPct val="120000"/>
              </a:lnSpc>
              <a:defRPr/>
            </a:pPr>
            <a:endParaRPr lang="de-CH" sz="1600" b="1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 7">
            <a:extLst>
              <a:ext uri="{FF2B5EF4-FFF2-40B4-BE49-F238E27FC236}">
                <a16:creationId xmlns:a16="http://schemas.microsoft.com/office/drawing/2014/main" id="{CEA7CBD4-A67C-6AD9-E548-8734798A0B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03033"/>
            <a:ext cx="5602337" cy="390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638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02CE5-F835-1659-7709-C0732AB3C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7D9CCFB6-56CB-7780-B5BB-AB28AB70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03033"/>
            <a:ext cx="5766007" cy="390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3677C42-E17C-734B-BC84-A713CCF0060D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D96C42-5733-7B06-FC43-89C4AA26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LU: neuere Schulen 1995 - 2010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4DB4A0-E571-36B2-4158-519D73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8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5CCD0FC-57B1-9E46-A63E-29092F4D82C8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469DAC1-1382-9113-5FD6-B4D0A062E78B}"/>
              </a:ext>
            </a:extLst>
          </p:cNvPr>
          <p:cNvSpPr/>
          <p:nvPr/>
        </p:nvSpPr>
        <p:spPr>
          <a:xfrm>
            <a:off x="6808763" y="1676844"/>
            <a:ext cx="4839285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lnSpc>
                <a:spcPct val="120000"/>
              </a:lnSpc>
              <a:buFont typeface="Wingdings" pitchFamily="2" charset="2"/>
              <a:buChar char="à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</a:t>
            </a:r>
            <a:r>
              <a:rPr lang="de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wenige Schulen </a:t>
            </a: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weisen</a:t>
            </a:r>
            <a:r>
              <a:rPr lang="de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Primärenergie-Verbrauchswerte  </a:t>
            </a:r>
          </a:p>
          <a:p>
            <a:pPr marL="0" lvl="2">
              <a:lnSpc>
                <a:spcPct val="120000"/>
              </a:lnSpc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&lt; </a:t>
            </a:r>
            <a:r>
              <a:rPr lang="de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kWh/m</a:t>
            </a:r>
            <a:r>
              <a:rPr lang="de-CH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0" lvl="2">
              <a:lnSpc>
                <a:spcPct val="120000"/>
              </a:lnSpc>
            </a:pPr>
            <a:endParaRPr lang="de-CH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20000"/>
              </a:lnSpc>
              <a:buFont typeface="Wingdings" pitchFamily="2" charset="2"/>
              <a:buChar char="à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 und Wärme kann       gegeneinander ausgetauscht werden </a:t>
            </a:r>
          </a:p>
          <a:p>
            <a:pPr marL="0" lvl="2">
              <a:lnSpc>
                <a:spcPct val="120000"/>
              </a:lnSpc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CH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daher: </a:t>
            </a:r>
            <a:r>
              <a:rPr lang="de-C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Primärenergie!</a:t>
            </a:r>
          </a:p>
          <a:p>
            <a:pPr marL="0" lvl="2">
              <a:lnSpc>
                <a:spcPct val="120000"/>
              </a:lnSpc>
            </a:pPr>
            <a:endParaRPr lang="de-CH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lnSpc>
                <a:spcPct val="120000"/>
              </a:lnSpc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</a:t>
            </a: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teigender Stromverbrauch!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à"/>
            </a:pPr>
            <a:endParaRPr lang="de-CH" sz="1600" b="1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14498F-0096-30BA-965F-21495F93F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320" y="3013362"/>
            <a:ext cx="1685925" cy="223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CH" sz="1100" dirty="0">
                <a:solidFill>
                  <a:srgbClr val="000000"/>
                </a:solidFill>
                <a:latin typeface="Calibri" pitchFamily="34" charset="0"/>
              </a:rPr>
              <a:t>Mittelwert 187 kWh/m</a:t>
            </a:r>
            <a:r>
              <a:rPr lang="de-CH" sz="11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de-CH" sz="1100" dirty="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1F42E26-D869-B4D9-9B78-22B95E890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320" y="2479962"/>
            <a:ext cx="2816225" cy="225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36000" bIns="36000"/>
          <a:lstStyle/>
          <a:p>
            <a:pPr>
              <a:spcAft>
                <a:spcPts val="1000"/>
              </a:spcAft>
            </a:pPr>
            <a:r>
              <a:rPr lang="de-CH" sz="1100" dirty="0">
                <a:solidFill>
                  <a:srgbClr val="000000"/>
                </a:solidFill>
                <a:latin typeface="Calibri" pitchFamily="34" charset="0"/>
              </a:rPr>
              <a:t>Standard Abweichung  ± 63 kWh/m</a:t>
            </a:r>
            <a:r>
              <a:rPr lang="de-CH" sz="11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de-CH" sz="1100" dirty="0">
                <a:solidFill>
                  <a:srgbClr val="000000"/>
                </a:solidFill>
                <a:latin typeface="Calibri" pitchFamily="34" charset="0"/>
              </a:rPr>
              <a:t>a / ± 34 %</a:t>
            </a:r>
            <a:endParaRPr lang="de-DE" sz="11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0E27B9-F2BE-A47C-B3AD-F19C8A5DB74F}"/>
              </a:ext>
            </a:extLst>
          </p:cNvPr>
          <p:cNvCxnSpPr/>
          <p:nvPr/>
        </p:nvCxnSpPr>
        <p:spPr>
          <a:xfrm>
            <a:off x="9850581" y="3068780"/>
            <a:ext cx="0" cy="214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6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ECC13-7342-A9E2-10D4-917EA8643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2385782-A5A4-6938-1801-511ADC94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941" y="1503032"/>
            <a:ext cx="5625737" cy="39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A8025-1A01-C472-4398-D4744B778B55}"/>
              </a:ext>
            </a:extLst>
          </p:cNvPr>
          <p:cNvSpPr/>
          <p:nvPr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77CF21-27E0-D406-DEA7-23FF8D01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105"/>
            <a:ext cx="10515600" cy="1325563"/>
          </a:xfrm>
        </p:spPr>
        <p:txBody>
          <a:bodyPr>
            <a:normAutofit/>
          </a:bodyPr>
          <a:lstStyle/>
          <a:p>
            <a:r>
              <a:rPr lang="de-CH" dirty="0"/>
              <a:t>Primärenergieverbrauch neuerer Schulen</a:t>
            </a:r>
            <a:br>
              <a:rPr lang="de-CH" dirty="0">
                <a:solidFill>
                  <a:srgbClr val="3333CC"/>
                </a:solidFill>
                <a:latin typeface="Arial" charset="0"/>
              </a:rPr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384743-F918-BC2B-3F21-D585BE76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B65-0C8F-49DB-9244-563DA54ECEF3}" type="slidenum">
              <a:rPr lang="fr-FR" smtClean="0"/>
              <a:t>9</a:t>
            </a:fld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04363BF-8EBE-695B-7F2C-5D855FD4FE94}"/>
              </a:ext>
            </a:extLst>
          </p:cNvPr>
          <p:cNvSpPr txBox="1">
            <a:spLocks/>
          </p:cNvSpPr>
          <p:nvPr/>
        </p:nvSpPr>
        <p:spPr>
          <a:xfrm>
            <a:off x="9080157" y="6592164"/>
            <a:ext cx="2896657" cy="53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Maas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b="1" dirty="0">
              <a:solidFill>
                <a:schemeClr val="bg2">
                  <a:lumMod val="50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6B48076-6240-B376-3396-A8E0B62C0015}"/>
              </a:ext>
            </a:extLst>
          </p:cNvPr>
          <p:cNvSpPr/>
          <p:nvPr/>
        </p:nvSpPr>
        <p:spPr>
          <a:xfrm>
            <a:off x="6808763" y="1676844"/>
            <a:ext cx="48392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die besten Schulen haben einen Primärenergieverbrauch von unter        150 kWh/m</a:t>
            </a:r>
            <a:r>
              <a:rPr lang="de-CH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0" lvl="2">
              <a:lnSpc>
                <a:spcPct val="120000"/>
              </a:lnSpc>
            </a:pPr>
            <a:endParaRPr lang="de-CH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geringe Korrelation mit dem Baujahr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à"/>
            </a:pPr>
            <a:endParaRPr lang="de-CH" sz="1600" b="1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nivers Condensed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90160AF932646B16DACEC1D7A6A7E" ma:contentTypeVersion="13" ma:contentTypeDescription="Crée un document." ma:contentTypeScope="" ma:versionID="1315a97e119cf184fb3140278fb3abe9">
  <xsd:schema xmlns:xsd="http://www.w3.org/2001/XMLSchema" xmlns:xs="http://www.w3.org/2001/XMLSchema" xmlns:p="http://schemas.microsoft.com/office/2006/metadata/properties" xmlns:ns3="97fcefb5-97cb-4be9-ae5c-6daea91c36cd" xmlns:ns4="fd30b141-aa48-4b7c-bb78-1499d7e33bb6" targetNamespace="http://schemas.microsoft.com/office/2006/metadata/properties" ma:root="true" ma:fieldsID="bd6107bc9514790a47bd4bd27e8dfca2" ns3:_="" ns4:_="">
    <xsd:import namespace="97fcefb5-97cb-4be9-ae5c-6daea91c36cd"/>
    <xsd:import namespace="fd30b141-aa48-4b7c-bb78-1499d7e33bb6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cefb5-97cb-4be9-ae5c-6daea91c36cd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0b141-aa48-4b7c-bb78-1499d7e33bb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7fcefb5-97cb-4be9-ae5c-6daea91c36cd" xsi:nil="true"/>
  </documentManagement>
</p:properties>
</file>

<file path=customXml/itemProps1.xml><?xml version="1.0" encoding="utf-8"?>
<ds:datastoreItem xmlns:ds="http://schemas.openxmlformats.org/officeDocument/2006/customXml" ds:itemID="{91CE6CF9-12FE-40AE-8EDC-3FB9E32DB2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46ED40-F7E1-4D80-A20B-EC7CBF119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cefb5-97cb-4be9-ae5c-6daea91c36cd"/>
    <ds:schemaRef ds:uri="fd30b141-aa48-4b7c-bb78-1499d7e33b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EBEB64-539A-455F-8A63-820E93F233CB}">
  <ds:schemaRefs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97fcefb5-97cb-4be9-ae5c-6daea91c36cd"/>
    <ds:schemaRef ds:uri="http://schemas.microsoft.com/office/infopath/2007/PartnerControls"/>
    <ds:schemaRef ds:uri="fd30b141-aa48-4b7c-bb78-1499d7e33bb6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445a9c95-0f9d-4953-9db1-bc4a45dd1220}" enabled="0" method="" siteId="{445a9c95-0f9d-4953-9db1-bc4a45dd122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1662</Words>
  <Application>Microsoft Office PowerPoint</Application>
  <PresentationFormat>Widescreen</PresentationFormat>
  <Paragraphs>334</Paragraphs>
  <Slides>33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Arial</vt:lpstr>
      <vt:lpstr>Calibri</vt:lpstr>
      <vt:lpstr>Times New Roman</vt:lpstr>
      <vt:lpstr>Univers Condensed</vt:lpstr>
      <vt:lpstr>Wingdings</vt:lpstr>
      <vt:lpstr>Office Theme</vt:lpstr>
      <vt:lpstr>Chart</vt:lpstr>
      <vt:lpstr>Energieverbrauch Berechnung ≠ Realität ?</vt:lpstr>
      <vt:lpstr>Inhalt</vt:lpstr>
      <vt:lpstr>Nutzereinfluss</vt:lpstr>
      <vt:lpstr>Nutzereinfluss durch sensitive Parameter</vt:lpstr>
      <vt:lpstr>Vergleich: EIGENE Berechnung vs. Verbrauch</vt:lpstr>
      <vt:lpstr>LU: NEUERE Schulen der Baujahre 1995-2010 </vt:lpstr>
      <vt:lpstr>Stromverbrauch der lux. Schulen vs. Baujahr </vt:lpstr>
      <vt:lpstr>LU: neuere Schulen 1995 - 2010 </vt:lpstr>
      <vt:lpstr>Primärenergieverbrauch neuerer Schulen </vt:lpstr>
      <vt:lpstr>Primärenergieverbrauch neuerer Schulen </vt:lpstr>
      <vt:lpstr>Primärenergieverbrauch neuerer Schulen </vt:lpstr>
      <vt:lpstr>Bürogebäude 1995 - 2010 </vt:lpstr>
      <vt:lpstr>Sensitivitäten von charakteristischen Eigenschaften </vt:lpstr>
      <vt:lpstr>Berechnungen  </vt:lpstr>
      <vt:lpstr>Charakteristika von energieeffizienten Schulen und Büros </vt:lpstr>
      <vt:lpstr>Charakteristika von energieeffizienten Schulen und Büros </vt:lpstr>
      <vt:lpstr>Charakteristika von energieeffizienten Schulen und Büros </vt:lpstr>
      <vt:lpstr>PowerPoint Presentation</vt:lpstr>
      <vt:lpstr>Vergleich Primärenergie: alt versus neu </vt:lpstr>
      <vt:lpstr>Renovierungsmaßnahmen </vt:lpstr>
      <vt:lpstr>Energiepässe </vt:lpstr>
      <vt:lpstr>Energiepässe </vt:lpstr>
      <vt:lpstr>Energiepässe </vt:lpstr>
      <vt:lpstr>PowerPoint Presentation</vt:lpstr>
      <vt:lpstr>Berechneter vs. tatsächlicher Verbrauch </vt:lpstr>
      <vt:lpstr>Berechneter vs. tatsächlicher Verbrauch </vt:lpstr>
      <vt:lpstr>Berücksichtigung der grauen Energie </vt:lpstr>
      <vt:lpstr>Zusammenfassung </vt:lpstr>
      <vt:lpstr>Zusammenfassung </vt:lpstr>
      <vt:lpstr>Vorschlag </vt:lpstr>
      <vt:lpstr>Ist Klimaschutz auch Denkmalschutz? </vt:lpstr>
      <vt:lpstr>Fragen? </vt:lpstr>
      <vt:lpstr>Vielen Dank  für die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Innovations and Issues on Ramping-Up European H2-Economy</dc:title>
  <dc:creator>Claudia Oliveira Ribeiro</dc:creator>
  <cp:lastModifiedBy>Stefan MAAS</cp:lastModifiedBy>
  <cp:revision>162</cp:revision>
  <cp:lastPrinted>2024-04-16T08:23:17Z</cp:lastPrinted>
  <dcterms:created xsi:type="dcterms:W3CDTF">2022-07-08T11:46:18Z</dcterms:created>
  <dcterms:modified xsi:type="dcterms:W3CDTF">2025-07-08T14:36:38Z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0x01010000690160AF932646B16DACEC1D7A6A7E</vt:lpwstr>
  </property>
</Properties>
</file>